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97" r:id="rId6"/>
    <p:sldId id="270" r:id="rId7"/>
    <p:sldId id="298" r:id="rId8"/>
    <p:sldId id="300" r:id="rId9"/>
    <p:sldId id="262" r:id="rId10"/>
    <p:sldId id="301" r:id="rId11"/>
    <p:sldId id="302" r:id="rId12"/>
    <p:sldId id="303" r:id="rId13"/>
    <p:sldId id="304" r:id="rId14"/>
    <p:sldId id="299" r:id="rId15"/>
    <p:sldId id="306" r:id="rId16"/>
    <p:sldId id="307" r:id="rId17"/>
    <p:sldId id="308" r:id="rId18"/>
    <p:sldId id="305" r:id="rId19"/>
    <p:sldId id="310" r:id="rId20"/>
  </p:sldIdLst>
  <p:sldSz cx="9144000" cy="5143500" type="screen16x9"/>
  <p:notesSz cx="6858000" cy="9144000"/>
  <p:embeddedFontLst>
    <p:embeddedFont>
      <p:font typeface="Anybody" pitchFamily="2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D4E040-DC94-4176-841B-466AE3FB978C}">
  <a:tblStyle styleId="{EDD4E040-DC94-4176-841B-466AE3FB97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CD7E16-57EB-4AC8-AFDE-17E28C669C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8bb9d625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8bb9d625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83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19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40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75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0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694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554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605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289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58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9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5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74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14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4225" y="1566938"/>
            <a:ext cx="45288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94225" y="3148763"/>
            <a:ext cx="4528800" cy="42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Google Shape;17;p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 rot="4825503">
            <a:off x="-1892972" y="3043547"/>
            <a:ext cx="3361834" cy="2114488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37625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subTitle" idx="2"/>
          </p:nvPr>
        </p:nvSpPr>
        <p:spPr>
          <a:xfrm>
            <a:off x="3484347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ubTitle" idx="3"/>
          </p:nvPr>
        </p:nvSpPr>
        <p:spPr>
          <a:xfrm>
            <a:off x="6031075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subTitle" idx="4"/>
          </p:nvPr>
        </p:nvSpPr>
        <p:spPr>
          <a:xfrm>
            <a:off x="937625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5"/>
          </p:nvPr>
        </p:nvSpPr>
        <p:spPr>
          <a:xfrm>
            <a:off x="3484350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6"/>
          </p:nvPr>
        </p:nvSpPr>
        <p:spPr>
          <a:xfrm>
            <a:off x="6031075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6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16" name="Google Shape;316;p16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17" name="Google Shape;317;p16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16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16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0" name="Google Shape;320;p16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321" name="Google Shape;321;p16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16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323" name="Google Shape;323;p16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6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6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6" name="Google Shape;326;p16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327" name="Google Shape;327;p16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" name="Google Shape;328;p16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6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1"/>
          <p:cNvSpPr/>
          <p:nvPr/>
        </p:nvSpPr>
        <p:spPr>
          <a:xfrm rot="1917429">
            <a:off x="-740302" y="3859619"/>
            <a:ext cx="3362272" cy="211437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1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56" name="Google Shape;456;p21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21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21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0" name="Google Shape;460;p21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2" name="Google Shape;462;p21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63" name="Google Shape;463;p21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1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1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6" name="Google Shape;466;p21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21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69" name="Google Shape;469;p21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1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1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1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1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2"/>
          <p:cNvSpPr/>
          <p:nvPr/>
        </p:nvSpPr>
        <p:spPr>
          <a:xfrm rot="-3396324">
            <a:off x="6499386" y="2974595"/>
            <a:ext cx="4291772" cy="269937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78" name="Google Shape;478;p2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79" name="Google Shape;479;p2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2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2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2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4" name="Google Shape;484;p2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85" name="Google Shape;485;p2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8" name="Google Shape;488;p2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89" name="Google Shape;489;p2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0" name="Google Shape;490;p2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1" name="Google Shape;491;p2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6" name="Google Shape;36;p3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7" name="Google Shape;37;p3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3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3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Google Shape;40;p3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42;p3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3" name="Google Shape;43;p3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" name="Google Shape;46;p3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" name="Google Shape;48;p3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 rot="3182898">
            <a:off x="-1789955" y="3811828"/>
            <a:ext cx="3362103" cy="211434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811975" y="1627825"/>
            <a:ext cx="4575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634025" y="1064975"/>
            <a:ext cx="2858400" cy="3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2" name="Google Shape;132;p7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33" name="Google Shape;133;p7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7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7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6" name="Google Shape;136;p7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7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39" name="Google Shape;139;p7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7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" name="Google Shape;142;p7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43" name="Google Shape;143;p7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" name="Google Shape;144;p7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45" name="Google Shape;145;p7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7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4915376" y="4167393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5" name="Google Shape;155;p8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56" name="Google Shape;156;p8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57" name="Google Shape;157;p8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8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Google Shape;160;p8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" name="Google Shape;162;p8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" name="Google Shape;166;p8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8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8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-4080314">
            <a:off x="-2065524" y="1779314"/>
            <a:ext cx="4291871" cy="269937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80" name="Google Shape;180;p9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81" name="Google Shape;181;p9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9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9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9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9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87" name="Google Shape;187;p9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" name="Google Shape;190;p9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9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9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606218">
            <a:off x="316691" y="4397046"/>
            <a:ext cx="3362038" cy="211446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3" hasCustomPrompt="1"/>
          </p:nvPr>
        </p:nvSpPr>
        <p:spPr>
          <a:xfrm>
            <a:off x="341927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5" hasCustomPrompt="1"/>
          </p:nvPr>
        </p:nvSpPr>
        <p:spPr>
          <a:xfrm>
            <a:off x="61185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7"/>
          </p:nvPr>
        </p:nvSpPr>
        <p:spPr>
          <a:xfrm>
            <a:off x="341927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8"/>
          </p:nvPr>
        </p:nvSpPr>
        <p:spPr>
          <a:xfrm>
            <a:off x="611855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9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3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4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1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3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41" name="Google Shape;241;p13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42" name="Google Shape;242;p13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13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13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48" name="Google Shape;248;p13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3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13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1" name="Google Shape;251;p13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52" name="Google Shape;252;p13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3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54" name="Google Shape;254;p13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4"/>
          <p:cNvSpPr/>
          <p:nvPr/>
        </p:nvSpPr>
        <p:spPr>
          <a:xfrm rot="606218">
            <a:off x="1834016" y="-1630854"/>
            <a:ext cx="3362038" cy="211446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4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64" name="Google Shape;264;p14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65" name="Google Shape;265;p14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4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14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8" name="Google Shape;268;p14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69" name="Google Shape;269;p14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" name="Google Shape;270;p14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71" name="Google Shape;271;p14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4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4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4" name="Google Shape;274;p14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75" name="Google Shape;275;p14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" name="Google Shape;276;p14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77" name="Google Shape;277;p14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4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4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4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>
            <a:spLocks noGrp="1"/>
          </p:cNvSpPr>
          <p:nvPr>
            <p:ph type="ctrTitle"/>
          </p:nvPr>
        </p:nvSpPr>
        <p:spPr>
          <a:xfrm>
            <a:off x="1094225" y="2252738"/>
            <a:ext cx="45288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000" dirty="0">
                <a:solidFill>
                  <a:srgbClr val="413C7C"/>
                </a:solidFill>
              </a:rPr>
            </a:br>
            <a:br>
              <a:rPr lang="en" sz="4000" dirty="0">
                <a:solidFill>
                  <a:srgbClr val="413C7C"/>
                </a:solidFill>
              </a:rPr>
            </a:br>
            <a:r>
              <a:rPr lang="en" sz="4000" dirty="0">
                <a:solidFill>
                  <a:srgbClr val="413C7C"/>
                </a:solidFill>
              </a:rPr>
              <a:t>E-commerce </a:t>
            </a:r>
            <a:br>
              <a:rPr lang="en" sz="4000" dirty="0">
                <a:solidFill>
                  <a:srgbClr val="413C7C"/>
                </a:solidFill>
              </a:rPr>
            </a:br>
            <a:r>
              <a:rPr lang="en" sz="4000" dirty="0">
                <a:solidFill>
                  <a:srgbClr val="413C7C"/>
                </a:solidFill>
              </a:rPr>
              <a:t>MVC  Project</a:t>
            </a:r>
            <a:endParaRPr sz="4000" dirty="0">
              <a:solidFill>
                <a:srgbClr val="413C7C"/>
              </a:solidFill>
            </a:endParaRPr>
          </a:p>
        </p:txBody>
      </p:sp>
      <p:sp>
        <p:nvSpPr>
          <p:cNvPr id="508" name="Google Shape;508;p26"/>
          <p:cNvSpPr/>
          <p:nvPr/>
        </p:nvSpPr>
        <p:spPr>
          <a:xfrm rot="-1563061">
            <a:off x="6284801" y="3140198"/>
            <a:ext cx="4291947" cy="269948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26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10" name="Google Shape;510;p26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Google Shape;511;p26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2C8EFA5C-147F-834C-5F75-9668CDFAD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322" y="1065725"/>
            <a:ext cx="4178315" cy="12733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9;p32">
            <a:extLst>
              <a:ext uri="{FF2B5EF4-FFF2-40B4-BE49-F238E27FC236}">
                <a16:creationId xmlns:a16="http://schemas.microsoft.com/office/drawing/2014/main" id="{DF6CEF42-17D6-1F86-6414-2CBFA4BF2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4994" y="1000017"/>
            <a:ext cx="2758069" cy="2218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2- Admin approve </a:t>
            </a:r>
            <a:br>
              <a:rPr lang="ar-EG" sz="1800" dirty="0"/>
            </a:br>
            <a:r>
              <a:rPr lang="en-US" sz="1800" dirty="0"/>
              <a:t>     </a:t>
            </a:r>
            <a:r>
              <a:rPr lang="en" sz="1800" dirty="0"/>
              <a:t>product sequence</a:t>
            </a:r>
            <a:endParaRPr sz="1800" dirty="0"/>
          </a:p>
        </p:txBody>
      </p:sp>
      <p:pic>
        <p:nvPicPr>
          <p:cNvPr id="4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81C339C5-50D3-7D96-0979-765721A3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064" y="376330"/>
            <a:ext cx="5382322" cy="43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9;p32">
            <a:extLst>
              <a:ext uri="{FF2B5EF4-FFF2-40B4-BE49-F238E27FC236}">
                <a16:creationId xmlns:a16="http://schemas.microsoft.com/office/drawing/2014/main" id="{DF6CEF42-17D6-1F86-6414-2CBFA4BF2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3- User</a:t>
            </a:r>
            <a:br>
              <a:rPr lang="en" sz="2400" dirty="0"/>
            </a:br>
            <a:r>
              <a:rPr lang="en" sz="2400" dirty="0"/>
              <a:t> add to</a:t>
            </a:r>
            <a:br>
              <a:rPr lang="en" sz="2400" dirty="0"/>
            </a:br>
            <a:r>
              <a:rPr lang="en" sz="2400" dirty="0"/>
              <a:t> cart </a:t>
            </a:r>
            <a:br>
              <a:rPr lang="en" sz="2400" dirty="0"/>
            </a:br>
            <a:r>
              <a:rPr lang="en" sz="2400" dirty="0"/>
              <a:t>sequence</a:t>
            </a:r>
            <a:endParaRPr sz="2400" dirty="0"/>
          </a:p>
        </p:txBody>
      </p:sp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991919A7-7676-2832-EDFC-1B8271237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17" y="431455"/>
            <a:ext cx="5885043" cy="42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5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9;p32">
            <a:extLst>
              <a:ext uri="{FF2B5EF4-FFF2-40B4-BE49-F238E27FC236}">
                <a16:creationId xmlns:a16="http://schemas.microsoft.com/office/drawing/2014/main" id="{DF6CEF42-17D6-1F86-6414-2CBFA4BF2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4- User </a:t>
            </a:r>
            <a:br>
              <a:rPr lang="en" sz="2400" dirty="0"/>
            </a:br>
            <a:r>
              <a:rPr lang="en" sz="2400" dirty="0"/>
              <a:t>checkout </a:t>
            </a:r>
            <a:br>
              <a:rPr lang="en" sz="2400" dirty="0"/>
            </a:br>
            <a:r>
              <a:rPr lang="en" sz="2400" dirty="0"/>
              <a:t>sequence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64C5BE-624C-AFBF-7CA6-A0C7981D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33314" y="318090"/>
            <a:ext cx="4590686" cy="45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8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49" y="2585350"/>
            <a:ext cx="676623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Diagram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2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State Diagram</a:t>
            </a:r>
            <a:endParaRPr dirty="0"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930480" y="1567793"/>
            <a:ext cx="7120525" cy="2813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It is one of the behavioral diagrams used to represent the condition of the system.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/>
              <a:t>Elements</a:t>
            </a:r>
            <a:r>
              <a:rPr lang="en-US" sz="1800" b="1" dirty="0"/>
              <a:t> 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Initial State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Exit point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State</a:t>
            </a:r>
          </a:p>
          <a:p>
            <a:pPr marL="457200" lvl="1" indent="0" algn="l"/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endParaRPr lang="en-US" sz="1800" b="1" dirty="0"/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028" name="Picture 4" descr="State Diagram Symbols - Exit Point">
            <a:extLst>
              <a:ext uri="{FF2B5EF4-FFF2-40B4-BE49-F238E27FC236}">
                <a16:creationId xmlns:a16="http://schemas.microsoft.com/office/drawing/2014/main" id="{C678E4C0-1081-287B-14CE-953F10545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05" y="3481388"/>
            <a:ext cx="496857" cy="3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e Diagram Symbols - First State">
            <a:extLst>
              <a:ext uri="{FF2B5EF4-FFF2-40B4-BE49-F238E27FC236}">
                <a16:creationId xmlns:a16="http://schemas.microsoft.com/office/drawing/2014/main" id="{04141F03-6BD9-68B8-576F-198DCB4C6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4" y="2781579"/>
            <a:ext cx="528638" cy="58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te Diagram Symbols - State Shape">
            <a:extLst>
              <a:ext uri="{FF2B5EF4-FFF2-40B4-BE49-F238E27FC236}">
                <a16:creationId xmlns:a16="http://schemas.microsoft.com/office/drawing/2014/main" id="{63440845-9B20-3082-F387-48CEE402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530" y="4047858"/>
            <a:ext cx="1040606" cy="5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4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State Diagram </a:t>
            </a:r>
            <a:r>
              <a:rPr lang="en" sz="1800" dirty="0"/>
              <a:t>Cont’d</a:t>
            </a:r>
            <a:endParaRPr dirty="0"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930480" y="1567793"/>
            <a:ext cx="7120525" cy="2813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/>
              <a:t>Elements</a:t>
            </a:r>
            <a:r>
              <a:rPr lang="en-US" sz="1800" b="1" dirty="0"/>
              <a:t> 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lvl="1" indent="0" algn="l"/>
            <a:r>
              <a:rPr lang="en-US" sz="1800" dirty="0"/>
              <a:t>4. Choice </a:t>
            </a:r>
            <a:r>
              <a:rPr lang="en-US" sz="1800" dirty="0" err="1"/>
              <a:t>pseudostate</a:t>
            </a: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457200" lvl="1" indent="0" algn="l"/>
            <a:r>
              <a:rPr lang="en-US" sz="1800" dirty="0"/>
              <a:t>5. Terminator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457200" lvl="1" indent="0" algn="l"/>
            <a:r>
              <a:rPr lang="en-US" sz="1800" dirty="0"/>
              <a:t>6. Transition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endParaRPr lang="en-US" sz="1800" b="1" dirty="0"/>
          </a:p>
          <a:p>
            <a:pPr marL="800100" lvl="1" indent="-342900" algn="l">
              <a:buFont typeface="+mj-lt"/>
              <a:buAutoNum type="arabicPeriod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Picture 2" descr="State Diagram Symbols - Choice Pseudostate">
            <a:extLst>
              <a:ext uri="{FF2B5EF4-FFF2-40B4-BE49-F238E27FC236}">
                <a16:creationId xmlns:a16="http://schemas.microsoft.com/office/drawing/2014/main" id="{EC0475D0-17AE-421F-CD2A-E732D2786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20" y="1931195"/>
            <a:ext cx="60611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ate Diagram Symbols - Terminator Shape">
            <a:extLst>
              <a:ext uri="{FF2B5EF4-FFF2-40B4-BE49-F238E27FC236}">
                <a16:creationId xmlns:a16="http://schemas.microsoft.com/office/drawing/2014/main" id="{BDCA1937-A3BB-F021-AA91-3F1C866ED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82" y="2672891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te Diagram Symbols - Transition Shape">
            <a:extLst>
              <a:ext uri="{FF2B5EF4-FFF2-40B4-BE49-F238E27FC236}">
                <a16:creationId xmlns:a16="http://schemas.microsoft.com/office/drawing/2014/main" id="{A5269E2E-5BB5-13A4-86C4-D3799955F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71" y="3206290"/>
            <a:ext cx="2243135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State Diagram vs. Activity Diagram</a:t>
            </a:r>
            <a:endParaRPr dirty="0"/>
          </a:p>
        </p:txBody>
      </p:sp>
      <p:graphicFrame>
        <p:nvGraphicFramePr>
          <p:cNvPr id="5" name="Google Shape;795;p44">
            <a:extLst>
              <a:ext uri="{FF2B5EF4-FFF2-40B4-BE49-F238E27FC236}">
                <a16:creationId xmlns:a16="http://schemas.microsoft.com/office/drawing/2014/main" id="{79A443EE-12F6-3C91-6954-5B9913FA3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826448"/>
              </p:ext>
            </p:extLst>
          </p:nvPr>
        </p:nvGraphicFramePr>
        <p:xfrm>
          <a:off x="720000" y="1547135"/>
          <a:ext cx="7638188" cy="2316430"/>
        </p:xfrm>
        <a:graphic>
          <a:graphicData uri="http://schemas.openxmlformats.org/drawingml/2006/table">
            <a:tbl>
              <a:tblPr>
                <a:noFill/>
                <a:tableStyleId>{EDD4E040-DC94-4176-841B-466AE3FB978C}</a:tableStyleId>
              </a:tblPr>
              <a:tblGrid>
                <a:gridCol w="382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nybody"/>
                          <a:ea typeface="Anybody"/>
                          <a:cs typeface="Anybody"/>
                          <a:sym typeface="Anybody"/>
                        </a:rPr>
                        <a:t>State Diagram</a:t>
                      </a:r>
                      <a:endParaRPr sz="1200" b="1" dirty="0">
                        <a:solidFill>
                          <a:schemeClr val="dk1"/>
                        </a:solidFill>
                        <a:latin typeface="Anybody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nybody"/>
                          <a:ea typeface="Anybody"/>
                          <a:cs typeface="Anybody"/>
                          <a:sym typeface="Anybody"/>
                        </a:rPr>
                        <a:t>Activity Diagram</a:t>
                      </a:r>
                      <a:endParaRPr b="1" dirty="0">
                        <a:solidFill>
                          <a:schemeClr val="dk1"/>
                        </a:solidFill>
                        <a:latin typeface="Anybody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Shows a flow control within a system based on events</a:t>
                      </a:r>
                      <a:endParaRPr sz="1000" b="1" dirty="0">
                        <a:solidFill>
                          <a:schemeClr val="dk1"/>
                        </a:solidFill>
                        <a:latin typeface="Anybody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Used to model a business process that involves a sequence of activities.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nybody"/>
                        <a:cs typeface="Arial"/>
                        <a:sym typeface="Anybody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Anybody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nybody"/>
                          <a:cs typeface="Arial"/>
                          <a:sym typeface="Anybody"/>
                        </a:rPr>
                        <a:t>Elements 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states, transitions, events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nybody"/>
                        <a:cs typeface="Arial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nybody"/>
                          <a:cs typeface="Arial"/>
                          <a:sym typeface="Anybody"/>
                        </a:rPr>
                        <a:t>Elements: actions, activities and transitions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nodes representing activities, decision points (branches), forks and joins (synchronization points).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nybody"/>
                        <a:cs typeface="Arial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nybody"/>
                          <a:cs typeface="Arial"/>
                          <a:sym typeface="Anybody"/>
                        </a:rPr>
                        <a:t>Focus : Internal state of an object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nybody"/>
                        <a:cs typeface="Arial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nybody"/>
                          <a:cs typeface="Arial"/>
                          <a:sym typeface="Anybody"/>
                        </a:rPr>
                        <a:t>Focus : Sequence of activities involved in a process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nybody"/>
                        <a:cs typeface="Arial"/>
                        <a:sym typeface="Anybody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5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6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49" y="2585350"/>
            <a:ext cx="676623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Paradigm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59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Paradigm</a:t>
            </a:r>
            <a:endParaRPr dirty="0"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787605" y="1539218"/>
            <a:ext cx="7356269" cy="32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Visual Paradigm is a widely used UML (Unified Modeling Language) tool.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Introduced in 1998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Features: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Supports a massive number of diagrams like state, activity, class, 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sequence , use case diagrams……etc.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ncludes agile project management tools such as sprint planning and task management.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It integrates with popular agile project management tools like Jira, Trello, and Azure DevOps.</a:t>
            </a:r>
            <a:endParaRPr lang="en-US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upports code engineering features, enabling developers to generate code from models and vice versa. It supports various programming languages and frameworks, including Java, C#, C++, Python, and more.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llows users to generate documentation from models automatically.</a:t>
            </a:r>
            <a:endParaRPr lang="en-US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ntegrates with popular IDEs  such as Eclipse, IntelliJ IDE, and Visual Studio.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70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Paradigm </a:t>
            </a:r>
            <a:r>
              <a:rPr lang="en" sz="1600" dirty="0"/>
              <a:t>cont’d</a:t>
            </a:r>
            <a:endParaRPr dirty="0"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787605" y="1539218"/>
            <a:ext cx="7356269" cy="32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Disadvantages :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Platform Dependency.</a:t>
            </a:r>
          </a:p>
          <a:p>
            <a:pPr marL="685800" lvl="1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Cost : as 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the full-featured versions come with a price tag.</a:t>
            </a:r>
            <a:endParaRPr lang="en-US" i="0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74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8"/>
          <p:cNvSpPr txBox="1">
            <a:spLocks noGrp="1"/>
          </p:cNvSpPr>
          <p:nvPr>
            <p:ph type="title" idx="1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26" name="Google Shape;526;p28"/>
          <p:cNvSpPr txBox="1">
            <a:spLocks noGrp="1"/>
          </p:cNvSpPr>
          <p:nvPr>
            <p:ph type="title"/>
          </p:nvPr>
        </p:nvSpPr>
        <p:spPr>
          <a:xfrm>
            <a:off x="72000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7" name="Google Shape;527;p28"/>
          <p:cNvSpPr txBox="1">
            <a:spLocks noGrp="1"/>
          </p:cNvSpPr>
          <p:nvPr>
            <p:ph type="title" idx="2"/>
          </p:nvPr>
        </p:nvSpPr>
        <p:spPr>
          <a:xfrm>
            <a:off x="72000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8" name="Google Shape;528;p28"/>
          <p:cNvSpPr txBox="1">
            <a:spLocks noGrp="1"/>
          </p:cNvSpPr>
          <p:nvPr>
            <p:ph type="title" idx="3"/>
          </p:nvPr>
        </p:nvSpPr>
        <p:spPr>
          <a:xfrm>
            <a:off x="3419275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9" name="Google Shape;529;p28"/>
          <p:cNvSpPr txBox="1">
            <a:spLocks noGrp="1"/>
          </p:cNvSpPr>
          <p:nvPr>
            <p:ph type="title" idx="4"/>
          </p:nvPr>
        </p:nvSpPr>
        <p:spPr>
          <a:xfrm>
            <a:off x="3419275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30" name="Google Shape;530;p28"/>
          <p:cNvSpPr txBox="1">
            <a:spLocks noGrp="1"/>
          </p:cNvSpPr>
          <p:nvPr>
            <p:ph type="title" idx="5"/>
          </p:nvPr>
        </p:nvSpPr>
        <p:spPr>
          <a:xfrm>
            <a:off x="61185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1" name="Google Shape;531;p28"/>
          <p:cNvSpPr txBox="1">
            <a:spLocks noGrp="1"/>
          </p:cNvSpPr>
          <p:nvPr>
            <p:ph type="title" idx="6"/>
          </p:nvPr>
        </p:nvSpPr>
        <p:spPr>
          <a:xfrm>
            <a:off x="611855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32" name="Google Shape;532;p28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33" name="Google Shape;533;p28"/>
          <p:cNvSpPr txBox="1">
            <a:spLocks noGrp="1"/>
          </p:cNvSpPr>
          <p:nvPr>
            <p:ph type="subTitle" idx="7"/>
          </p:nvPr>
        </p:nvSpPr>
        <p:spPr>
          <a:xfrm>
            <a:off x="341927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534" name="Google Shape;534;p28"/>
          <p:cNvSpPr txBox="1">
            <a:spLocks noGrp="1"/>
          </p:cNvSpPr>
          <p:nvPr>
            <p:ph type="subTitle" idx="8"/>
          </p:nvPr>
        </p:nvSpPr>
        <p:spPr>
          <a:xfrm>
            <a:off x="611855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and Use Case Diagram</a:t>
            </a:r>
            <a:endParaRPr dirty="0"/>
          </a:p>
        </p:txBody>
      </p:sp>
      <p:sp>
        <p:nvSpPr>
          <p:cNvPr id="535" name="Google Shape;535;p28"/>
          <p:cNvSpPr txBox="1">
            <a:spLocks noGrp="1"/>
          </p:cNvSpPr>
          <p:nvPr>
            <p:ph type="subTitle" idx="9"/>
          </p:nvPr>
        </p:nvSpPr>
        <p:spPr>
          <a:xfrm>
            <a:off x="720000" y="3498350"/>
            <a:ext cx="2608988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</a:t>
            </a:r>
          </a:p>
        </p:txBody>
      </p:sp>
      <p:sp>
        <p:nvSpPr>
          <p:cNvPr id="536" name="Google Shape;536;p28"/>
          <p:cNvSpPr txBox="1">
            <a:spLocks noGrp="1"/>
          </p:cNvSpPr>
          <p:nvPr>
            <p:ph type="subTitle" idx="13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Diagram</a:t>
            </a:r>
            <a:endParaRPr dirty="0"/>
          </a:p>
        </p:txBody>
      </p:sp>
      <p:sp>
        <p:nvSpPr>
          <p:cNvPr id="537" name="Google Shape;537;p28"/>
          <p:cNvSpPr txBox="1">
            <a:spLocks noGrp="1"/>
          </p:cNvSpPr>
          <p:nvPr>
            <p:ph type="subTitle" idx="14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</a:t>
            </a:r>
            <a:r>
              <a:rPr lang="en-US" dirty="0"/>
              <a:t>Paradigm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>
            <a:spLocks noGrp="1"/>
          </p:cNvSpPr>
          <p:nvPr>
            <p:ph type="title"/>
          </p:nvPr>
        </p:nvSpPr>
        <p:spPr>
          <a:xfrm>
            <a:off x="720000" y="819277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3C7C"/>
                </a:solidFill>
              </a:rPr>
              <a:t>What is                 ?</a:t>
            </a:r>
            <a:endParaRPr dirty="0">
              <a:solidFill>
                <a:srgbClr val="413C7C"/>
              </a:solidFill>
            </a:endParaRPr>
          </a:p>
        </p:txBody>
      </p:sp>
      <p:sp>
        <p:nvSpPr>
          <p:cNvPr id="553" name="Google Shape;553;p30"/>
          <p:cNvSpPr txBox="1">
            <a:spLocks noGrp="1"/>
          </p:cNvSpPr>
          <p:nvPr>
            <p:ph type="subTitle" idx="1"/>
          </p:nvPr>
        </p:nvSpPr>
        <p:spPr>
          <a:xfrm>
            <a:off x="811975" y="1627825"/>
            <a:ext cx="4575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It is a web application that facilitates the process of buying and selling various services over the internet.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It provides a virtual marketplace where businesses can showcase their products and customers can browse and purchase items from their homes.</a:t>
            </a:r>
            <a:endParaRPr dirty="0"/>
          </a:p>
        </p:txBody>
      </p:sp>
      <p:pic>
        <p:nvPicPr>
          <p:cNvPr id="554" name="Google Shape;554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3625" r="14771"/>
          <a:stretch/>
        </p:blipFill>
        <p:spPr>
          <a:xfrm>
            <a:off x="5634025" y="1064975"/>
            <a:ext cx="2858400" cy="3192900"/>
          </a:xfrm>
          <a:prstGeom prst="roundRect">
            <a:avLst>
              <a:gd name="adj" fmla="val 16667"/>
            </a:avLst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C545032-9C22-30C8-C71E-924E7EBC9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7447" y="910482"/>
            <a:ext cx="1498362" cy="4566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13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0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BuyBye Key Features</a:t>
            </a:r>
            <a:endParaRPr dirty="0"/>
          </a:p>
        </p:txBody>
      </p:sp>
      <p:sp>
        <p:nvSpPr>
          <p:cNvPr id="705" name="Google Shape;705;p40"/>
          <p:cNvSpPr/>
          <p:nvPr/>
        </p:nvSpPr>
        <p:spPr>
          <a:xfrm>
            <a:off x="1541563" y="136170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0"/>
          <p:cNvSpPr/>
          <p:nvPr/>
        </p:nvSpPr>
        <p:spPr>
          <a:xfrm>
            <a:off x="3502340" y="136170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0"/>
          <p:cNvSpPr/>
          <p:nvPr/>
        </p:nvSpPr>
        <p:spPr>
          <a:xfrm>
            <a:off x="5463117" y="136170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7423894" y="136170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0"/>
          <p:cNvSpPr txBox="1"/>
          <p:nvPr/>
        </p:nvSpPr>
        <p:spPr>
          <a:xfrm flipH="1">
            <a:off x="715374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(Customer / Seller) Registration, Login and Authentication</a:t>
            </a:r>
            <a:endParaRPr sz="1200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10" name="Google Shape;710;p40"/>
          <p:cNvSpPr txBox="1"/>
          <p:nvPr/>
        </p:nvSpPr>
        <p:spPr>
          <a:xfrm flipH="1">
            <a:off x="2676149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Products categories</a:t>
            </a:r>
            <a:endParaRPr sz="12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 flipH="1">
            <a:off x="4636925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Shopping cart</a:t>
            </a:r>
            <a:endParaRPr sz="1200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 flipH="1">
            <a:off x="6597700" y="186257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Payment Gateway Integration </a:t>
            </a:r>
            <a:endParaRPr sz="12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cxnSp>
        <p:nvCxnSpPr>
          <p:cNvPr id="713" name="Google Shape;713;p40"/>
          <p:cNvCxnSpPr>
            <a:stCxn id="705" idx="3"/>
            <a:endCxn id="706" idx="1"/>
          </p:cNvCxnSpPr>
          <p:nvPr/>
        </p:nvCxnSpPr>
        <p:spPr>
          <a:xfrm>
            <a:off x="1717963" y="144990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40"/>
          <p:cNvCxnSpPr>
            <a:stCxn id="706" idx="3"/>
            <a:endCxn id="707" idx="1"/>
          </p:cNvCxnSpPr>
          <p:nvPr/>
        </p:nvCxnSpPr>
        <p:spPr>
          <a:xfrm>
            <a:off x="3678740" y="144990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40"/>
          <p:cNvCxnSpPr>
            <a:stCxn id="707" idx="3"/>
            <a:endCxn id="708" idx="1"/>
          </p:cNvCxnSpPr>
          <p:nvPr/>
        </p:nvCxnSpPr>
        <p:spPr>
          <a:xfrm>
            <a:off x="5639517" y="144990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40"/>
          <p:cNvCxnSpPr>
            <a:stCxn id="705" idx="2"/>
            <a:endCxn id="709" idx="0"/>
          </p:cNvCxnSpPr>
          <p:nvPr/>
        </p:nvCxnSpPr>
        <p:spPr>
          <a:xfrm>
            <a:off x="1629763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40"/>
          <p:cNvCxnSpPr>
            <a:stCxn id="706" idx="2"/>
            <a:endCxn id="710" idx="0"/>
          </p:cNvCxnSpPr>
          <p:nvPr/>
        </p:nvCxnSpPr>
        <p:spPr>
          <a:xfrm>
            <a:off x="3590540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40"/>
          <p:cNvCxnSpPr>
            <a:stCxn id="707" idx="2"/>
            <a:endCxn id="711" idx="0"/>
          </p:cNvCxnSpPr>
          <p:nvPr/>
        </p:nvCxnSpPr>
        <p:spPr>
          <a:xfrm>
            <a:off x="5551317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40"/>
          <p:cNvCxnSpPr>
            <a:stCxn id="708" idx="2"/>
            <a:endCxn id="712" idx="0"/>
          </p:cNvCxnSpPr>
          <p:nvPr/>
        </p:nvCxnSpPr>
        <p:spPr>
          <a:xfrm>
            <a:off x="7512094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40"/>
          <p:cNvSpPr/>
          <p:nvPr/>
        </p:nvSpPr>
        <p:spPr>
          <a:xfrm>
            <a:off x="1541563" y="319615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3502340" y="319615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0"/>
          <p:cNvSpPr/>
          <p:nvPr/>
        </p:nvSpPr>
        <p:spPr>
          <a:xfrm>
            <a:off x="5463117" y="319615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/>
          <p:cNvSpPr/>
          <p:nvPr/>
        </p:nvSpPr>
        <p:spPr>
          <a:xfrm>
            <a:off x="7423894" y="3196150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/>
          <p:cNvSpPr txBox="1"/>
          <p:nvPr/>
        </p:nvSpPr>
        <p:spPr>
          <a:xfrm flipH="1">
            <a:off x="715374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Search for specific products or filter various products</a:t>
            </a:r>
          </a:p>
        </p:txBody>
      </p:sp>
      <p:sp>
        <p:nvSpPr>
          <p:cNvPr id="725" name="Google Shape;725;p40"/>
          <p:cNvSpPr txBox="1"/>
          <p:nvPr/>
        </p:nvSpPr>
        <p:spPr>
          <a:xfrm flipH="1">
            <a:off x="2676149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sym typeface="Anybody"/>
              </a:rPr>
              <a:t>Admin Panel to manage categories, and orders </a:t>
            </a:r>
          </a:p>
        </p:txBody>
      </p:sp>
      <p:sp>
        <p:nvSpPr>
          <p:cNvPr id="726" name="Google Shape;726;p40"/>
          <p:cNvSpPr txBox="1"/>
          <p:nvPr/>
        </p:nvSpPr>
        <p:spPr>
          <a:xfrm flipH="1">
            <a:off x="4636925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Wishlist</a:t>
            </a:r>
          </a:p>
        </p:txBody>
      </p:sp>
      <p:sp>
        <p:nvSpPr>
          <p:cNvPr id="727" name="Google Shape;727;p40"/>
          <p:cNvSpPr txBox="1"/>
          <p:nvPr/>
        </p:nvSpPr>
        <p:spPr>
          <a:xfrm flipH="1">
            <a:off x="6597700" y="3697025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Reviews</a:t>
            </a:r>
            <a:endParaRPr sz="12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cxnSp>
        <p:nvCxnSpPr>
          <p:cNvPr id="728" name="Google Shape;728;p40"/>
          <p:cNvCxnSpPr>
            <a:stCxn id="720" idx="3"/>
            <a:endCxn id="721" idx="1"/>
          </p:cNvCxnSpPr>
          <p:nvPr/>
        </p:nvCxnSpPr>
        <p:spPr>
          <a:xfrm>
            <a:off x="1717963" y="328435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40"/>
          <p:cNvCxnSpPr>
            <a:stCxn id="721" idx="3"/>
            <a:endCxn id="722" idx="1"/>
          </p:cNvCxnSpPr>
          <p:nvPr/>
        </p:nvCxnSpPr>
        <p:spPr>
          <a:xfrm>
            <a:off x="3678740" y="328435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40"/>
          <p:cNvCxnSpPr>
            <a:stCxn id="722" idx="3"/>
            <a:endCxn id="723" idx="1"/>
          </p:cNvCxnSpPr>
          <p:nvPr/>
        </p:nvCxnSpPr>
        <p:spPr>
          <a:xfrm>
            <a:off x="5639517" y="3284350"/>
            <a:ext cx="17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40"/>
          <p:cNvCxnSpPr>
            <a:stCxn id="720" idx="2"/>
            <a:endCxn id="724" idx="0"/>
          </p:cNvCxnSpPr>
          <p:nvPr/>
        </p:nvCxnSpPr>
        <p:spPr>
          <a:xfrm>
            <a:off x="1629763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40"/>
          <p:cNvCxnSpPr>
            <a:stCxn id="721" idx="2"/>
            <a:endCxn id="725" idx="0"/>
          </p:cNvCxnSpPr>
          <p:nvPr/>
        </p:nvCxnSpPr>
        <p:spPr>
          <a:xfrm>
            <a:off x="3590540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40"/>
          <p:cNvCxnSpPr>
            <a:stCxn id="722" idx="2"/>
            <a:endCxn id="726" idx="0"/>
          </p:cNvCxnSpPr>
          <p:nvPr/>
        </p:nvCxnSpPr>
        <p:spPr>
          <a:xfrm>
            <a:off x="5551317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40"/>
          <p:cNvCxnSpPr>
            <a:stCxn id="723" idx="2"/>
            <a:endCxn id="727" idx="0"/>
          </p:cNvCxnSpPr>
          <p:nvPr/>
        </p:nvCxnSpPr>
        <p:spPr>
          <a:xfrm>
            <a:off x="7512094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40"/>
          <p:cNvCxnSpPr>
            <a:stCxn id="712" idx="2"/>
            <a:endCxn id="720" idx="1"/>
          </p:cNvCxnSpPr>
          <p:nvPr/>
        </p:nvCxnSpPr>
        <p:spPr>
          <a:xfrm rot="5400000">
            <a:off x="4269400" y="41575"/>
            <a:ext cx="514800" cy="5970600"/>
          </a:xfrm>
          <a:prstGeom prst="bentConnector4">
            <a:avLst>
              <a:gd name="adj1" fmla="val 41441"/>
              <a:gd name="adj2" fmla="val 10398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892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26604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and Use Case Diagrams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49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49" y="2585350"/>
            <a:ext cx="676623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Diagram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6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9;p32">
            <a:extLst>
              <a:ext uri="{FF2B5EF4-FFF2-40B4-BE49-F238E27FC236}">
                <a16:creationId xmlns:a16="http://schemas.microsoft.com/office/drawing/2014/main" id="{DF6CEF42-17D6-1F86-6414-2CBFA4BF2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1- Seller add product sequence</a:t>
            </a:r>
            <a:endParaRPr sz="2400" dirty="0"/>
          </a:p>
        </p:txBody>
      </p:sp>
      <p:pic>
        <p:nvPicPr>
          <p:cNvPr id="18" name="Picture 17" descr="A diagram of a product&#10;&#10;Description automatically generated">
            <a:extLst>
              <a:ext uri="{FF2B5EF4-FFF2-40B4-BE49-F238E27FC236}">
                <a16:creationId xmlns:a16="http://schemas.microsoft.com/office/drawing/2014/main" id="{C02C9044-32DC-340E-C01C-DBB6CF6C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44" y="1220521"/>
            <a:ext cx="5458644" cy="3400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commerce Pitch Deck by Slidesgo">
  <a:themeElements>
    <a:clrScheme name="Simple Light">
      <a:dk1>
        <a:srgbClr val="191919"/>
      </a:dk1>
      <a:lt1>
        <a:srgbClr val="F3F3F3"/>
      </a:lt1>
      <a:dk2>
        <a:srgbClr val="FFFFFF"/>
      </a:dk2>
      <a:lt2>
        <a:srgbClr val="2F2F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434</Words>
  <Application>Microsoft Office PowerPoint</Application>
  <PresentationFormat>On-screen Show (16:9)</PresentationFormat>
  <Paragraphs>89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Anybody</vt:lpstr>
      <vt:lpstr>Nunito Light</vt:lpstr>
      <vt:lpstr>E-commerce Pitch Deck by Slidesgo</vt:lpstr>
      <vt:lpstr>  E-commerce  MVC  Project</vt:lpstr>
      <vt:lpstr>Table of contents</vt:lpstr>
      <vt:lpstr>Introduction</vt:lpstr>
      <vt:lpstr>What is                 ?</vt:lpstr>
      <vt:lpstr>Key Features</vt:lpstr>
      <vt:lpstr>BuyBye Key Features</vt:lpstr>
      <vt:lpstr>Class and Use Case Diagrams</vt:lpstr>
      <vt:lpstr>Sequence Diagram</vt:lpstr>
      <vt:lpstr>1- Seller add product sequence</vt:lpstr>
      <vt:lpstr>2- Admin approve       product sequence</vt:lpstr>
      <vt:lpstr>3- User  add to  cart  sequence</vt:lpstr>
      <vt:lpstr>4- User  checkout  sequence</vt:lpstr>
      <vt:lpstr>State Diagram</vt:lpstr>
      <vt:lpstr>  State Diagram</vt:lpstr>
      <vt:lpstr>  State Diagram Cont’d</vt:lpstr>
      <vt:lpstr>  State Diagram vs. Activity Diagram</vt:lpstr>
      <vt:lpstr>Visual Paradigm</vt:lpstr>
      <vt:lpstr>Visual Paradigm</vt:lpstr>
      <vt:lpstr>Visual Paradigm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 MVC Project</dc:title>
  <cp:lastModifiedBy>Abdullah Aboelkhair</cp:lastModifiedBy>
  <cp:revision>31</cp:revision>
  <dcterms:modified xsi:type="dcterms:W3CDTF">2024-03-24T13:03:17Z</dcterms:modified>
</cp:coreProperties>
</file>