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Slaydı">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178" algn="ctr">
              <a:buSzTx/>
              <a:buFontTx/>
              <a:buNone/>
              <a:defRPr sz="2400"/>
            </a:lvl2pPr>
            <a:lvl3pPr marL="0" indent="914353" algn="ctr">
              <a:buSzTx/>
              <a:buFontTx/>
              <a:buNone/>
              <a:defRPr sz="2400"/>
            </a:lvl3pPr>
            <a:lvl4pPr marL="0" indent="1371531" algn="ctr">
              <a:buSzTx/>
              <a:buFontTx/>
              <a:buNone/>
              <a:defRPr sz="2400"/>
            </a:lvl4pPr>
            <a:lvl5pPr marL="0" indent="1828708"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İçerik">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ölüm Üst Bilgisi">
    <p:spTree>
      <p:nvGrpSpPr>
        <p:cNvPr id="1" name=""/>
        <p:cNvGrpSpPr/>
        <p:nvPr/>
      </p:nvGrpSpPr>
      <p:grpSpPr>
        <a:xfrm>
          <a:off x="0" y="0"/>
          <a:ext cx="0" cy="0"/>
          <a:chOff x="0" y="0"/>
          <a:chExt cx="0" cy="0"/>
        </a:xfrm>
      </p:grpSpPr>
      <p:sp>
        <p:nvSpPr>
          <p:cNvPr id="29" name="Title Text"/>
          <p:cNvSpPr txBox="1"/>
          <p:nvPr>
            <p:ph type="title"/>
          </p:nvPr>
        </p:nvSpPr>
        <p:spPr>
          <a:xfrm>
            <a:off x="831850" y="1709741"/>
            <a:ext cx="10515601" cy="2852738"/>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7"/>
            <a:ext cx="10515601" cy="1500188"/>
          </a:xfrm>
          <a:prstGeom prst="rect">
            <a:avLst/>
          </a:prstGeom>
        </p:spPr>
        <p:txBody>
          <a:bodyPr/>
          <a:lstStyle>
            <a:lvl1pPr marL="0" indent="0">
              <a:buSzTx/>
              <a:buFontTx/>
              <a:buNone/>
              <a:defRPr sz="2400">
                <a:solidFill>
                  <a:srgbClr val="888888"/>
                </a:solidFill>
              </a:defRPr>
            </a:lvl1pPr>
            <a:lvl2pPr marL="0" indent="457178">
              <a:buSzTx/>
              <a:buFontTx/>
              <a:buNone/>
              <a:defRPr sz="2400">
                <a:solidFill>
                  <a:srgbClr val="888888"/>
                </a:solidFill>
              </a:defRPr>
            </a:lvl2pPr>
            <a:lvl3pPr marL="0" indent="914353">
              <a:buSzTx/>
              <a:buFontTx/>
              <a:buNone/>
              <a:defRPr sz="2400">
                <a:solidFill>
                  <a:srgbClr val="888888"/>
                </a:solidFill>
              </a:defRPr>
            </a:lvl3pPr>
            <a:lvl4pPr marL="0" indent="1371531">
              <a:buSzTx/>
              <a:buFontTx/>
              <a:buNone/>
              <a:defRPr sz="2400">
                <a:solidFill>
                  <a:srgbClr val="888888"/>
                </a:solidFill>
              </a:defRPr>
            </a:lvl4pPr>
            <a:lvl5pPr marL="0" indent="1828708">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ki İçerik">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Karşılaştırma">
    <p:spTree>
      <p:nvGrpSpPr>
        <p:cNvPr id="1" name=""/>
        <p:cNvGrpSpPr/>
        <p:nvPr/>
      </p:nvGrpSpPr>
      <p:grpSpPr>
        <a:xfrm>
          <a:off x="0" y="0"/>
          <a:ext cx="0" cy="0"/>
          <a:chOff x="0" y="0"/>
          <a:chExt cx="0" cy="0"/>
        </a:xfrm>
      </p:grpSpPr>
      <p:sp>
        <p:nvSpPr>
          <p:cNvPr id="47" name="Title Text"/>
          <p:cNvSpPr txBox="1"/>
          <p:nvPr>
            <p:ph type="title"/>
          </p:nvPr>
        </p:nvSpPr>
        <p:spPr>
          <a:xfrm>
            <a:off x="839787" y="365128"/>
            <a:ext cx="10515601" cy="1325564"/>
          </a:xfrm>
          <a:prstGeom prst="rect">
            <a:avLst/>
          </a:prstGeom>
        </p:spPr>
        <p:txBody>
          <a:bodyPr/>
          <a:lstStyle/>
          <a:p>
            <a:pPr/>
            <a:r>
              <a:t>Title Text</a:t>
            </a:r>
          </a:p>
        </p:txBody>
      </p:sp>
      <p:sp>
        <p:nvSpPr>
          <p:cNvPr id="48" name="Body Level One…"/>
          <p:cNvSpPr txBox="1"/>
          <p:nvPr>
            <p:ph type="body" sz="quarter" idx="1"/>
          </p:nvPr>
        </p:nvSpPr>
        <p:spPr>
          <a:xfrm>
            <a:off x="839788" y="1681163"/>
            <a:ext cx="5157789" cy="823913"/>
          </a:xfrm>
          <a:prstGeom prst="rect">
            <a:avLst/>
          </a:prstGeom>
        </p:spPr>
        <p:txBody>
          <a:bodyPr anchor="b"/>
          <a:lstStyle>
            <a:lvl1pPr marL="0" indent="0">
              <a:buSzTx/>
              <a:buFontTx/>
              <a:buNone/>
              <a:defRPr b="1" sz="2400"/>
            </a:lvl1pPr>
            <a:lvl2pPr marL="0" indent="457178">
              <a:buSzTx/>
              <a:buFontTx/>
              <a:buNone/>
              <a:defRPr b="1" sz="2400"/>
            </a:lvl2pPr>
            <a:lvl3pPr marL="0" indent="914353">
              <a:buSzTx/>
              <a:buFontTx/>
              <a:buNone/>
              <a:defRPr b="1" sz="2400"/>
            </a:lvl3pPr>
            <a:lvl4pPr marL="0" indent="1371531">
              <a:buSzTx/>
              <a:buFontTx/>
              <a:buNone/>
              <a:defRPr b="1" sz="2400"/>
            </a:lvl4pPr>
            <a:lvl5pPr marL="0" indent="1828708">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Metin Yer Tutucusu 4"/>
          <p:cNvSpPr/>
          <p:nvPr>
            <p:ph type="body" sz="quarter" idx="21"/>
          </p:nvPr>
        </p:nvSpPr>
        <p:spPr>
          <a:xfrm>
            <a:off x="6172201" y="1681163"/>
            <a:ext cx="5183189"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Yalnızca Başlık">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lı İçerik">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8"/>
            <a:ext cx="6172201" cy="4873626"/>
          </a:xfrm>
          <a:prstGeom prst="rect">
            <a:avLst/>
          </a:prstGeom>
        </p:spPr>
        <p:txBody>
          <a:bodyPr/>
          <a:lstStyle>
            <a:lvl1pPr>
              <a:defRPr sz="3200"/>
            </a:lvl1pPr>
            <a:lvl2pPr marL="718421" indent="-261244">
              <a:defRPr sz="3200"/>
            </a:lvl2pPr>
            <a:lvl3pPr marL="1219138" indent="-304785">
              <a:defRPr sz="3200"/>
            </a:lvl3pPr>
            <a:lvl4pPr marL="1737273" indent="-365742">
              <a:defRPr sz="3200"/>
            </a:lvl4pPr>
            <a:lvl5pPr marL="2194451" indent="-365742">
              <a:defRPr sz="3200"/>
            </a:lvl5pPr>
          </a:lstStyle>
          <a:p>
            <a:pPr/>
            <a:r>
              <a:t>Body Level One</a:t>
            </a:r>
          </a:p>
          <a:p>
            <a:pPr lvl="1"/>
            <a:r>
              <a:t>Body Level Two</a:t>
            </a:r>
          </a:p>
          <a:p>
            <a:pPr lvl="2"/>
            <a:r>
              <a:t>Body Level Three</a:t>
            </a:r>
          </a:p>
          <a:p>
            <a:pPr lvl="3"/>
            <a:r>
              <a:t>Body Level Four</a:t>
            </a:r>
          </a:p>
          <a:p>
            <a:pPr lvl="4"/>
            <a:r>
              <a:t>Body Level Five</a:t>
            </a:r>
          </a:p>
        </p:txBody>
      </p:sp>
      <p:sp>
        <p:nvSpPr>
          <p:cNvPr id="74" name="Metin Yer Tutucusu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lı Resim">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Resim Yer Tutucusu 2"/>
          <p:cNvSpPr/>
          <p:nvPr>
            <p:ph type="pic" sz="half" idx="21"/>
          </p:nvPr>
        </p:nvSpPr>
        <p:spPr>
          <a:xfrm>
            <a:off x="5183187" y="987428"/>
            <a:ext cx="6172201" cy="4873626"/>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178">
              <a:buSzTx/>
              <a:buFontTx/>
              <a:buNone/>
              <a:defRPr sz="1600"/>
            </a:lvl2pPr>
            <a:lvl3pPr marL="0" indent="914353">
              <a:buSzTx/>
              <a:buFontTx/>
              <a:buNone/>
              <a:defRPr sz="1600"/>
            </a:lvl3pPr>
            <a:lvl4pPr marL="0" indent="1371531">
              <a:buSzTx/>
              <a:buFontTx/>
              <a:buNone/>
              <a:defRPr sz="1600"/>
            </a:lvl4pPr>
            <a:lvl5pPr marL="0" indent="1828708">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8"/>
            <a:ext cx="10515600" cy="132556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3"/>
            <a:ext cx="258624" cy="248306"/>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589" marR="0" indent="-228589" algn="l"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864" marR="0" indent="-266687" algn="l"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377" marR="0" indent="-320024" algn="l"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113" marR="0" indent="-355582" algn="l"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291" marR="0" indent="-355582" algn="l"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467" marR="0" indent="-355582" algn="l"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645" marR="0" indent="-355582" algn="l"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5822" marR="0" indent="-355582" algn="l"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000" marR="0" indent="-355583" algn="l"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Başlık 1"/>
          <p:cNvSpPr txBox="1"/>
          <p:nvPr>
            <p:ph type="ctrTitle"/>
          </p:nvPr>
        </p:nvSpPr>
        <p:spPr>
          <a:prstGeom prst="rect">
            <a:avLst/>
          </a:prstGeom>
        </p:spPr>
        <p:txBody>
          <a:bodyPr/>
          <a:lstStyle/>
          <a:p>
            <a:pPr/>
          </a:p>
        </p:txBody>
      </p:sp>
      <p:sp>
        <p:nvSpPr>
          <p:cNvPr id="95" name="Alt Başlık 2"/>
          <p:cNvSpPr txBox="1"/>
          <p:nvPr>
            <p:ph type="subTitle" sz="quarter" idx="1"/>
          </p:nvPr>
        </p:nvSpPr>
        <p:spPr>
          <a:xfrm>
            <a:off x="1524000" y="3602037"/>
            <a:ext cx="9144000" cy="1655762"/>
          </a:xfrm>
          <a:prstGeom prst="rect">
            <a:avLst/>
          </a:prstGeom>
        </p:spPr>
        <p:txBody>
          <a:bodyPr/>
          <a:lstStyle/>
          <a:p>
            <a:pPr/>
          </a:p>
        </p:txBody>
      </p:sp>
      <p:pic>
        <p:nvPicPr>
          <p:cNvPr id="96" name="Picture 2" descr="Picture 2"/>
          <p:cNvPicPr>
            <a:picLocks noChangeAspect="1"/>
          </p:cNvPicPr>
          <p:nvPr/>
        </p:nvPicPr>
        <p:blipFill>
          <a:blip r:embed="rId2">
            <a:extLst/>
          </a:blip>
          <a:stretch>
            <a:fillRect/>
          </a:stretch>
        </p:blipFill>
        <p:spPr>
          <a:xfrm>
            <a:off x="0" y="2"/>
            <a:ext cx="12192000" cy="6381752"/>
          </a:xfrm>
          <a:prstGeom prst="rect">
            <a:avLst/>
          </a:prstGeom>
          <a:ln w="12700">
            <a:miter lim="400000"/>
          </a:ln>
        </p:spPr>
      </p:pic>
      <p:sp>
        <p:nvSpPr>
          <p:cNvPr id="97" name="Metin kutusu 3"/>
          <p:cNvSpPr txBox="1"/>
          <p:nvPr/>
        </p:nvSpPr>
        <p:spPr>
          <a:xfrm>
            <a:off x="8052686" y="4429921"/>
            <a:ext cx="1026131" cy="6251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Docker</a:t>
            </a:r>
            <a:r>
              <a:t> by</a:t>
            </a:r>
            <a:br/>
          </a:p>
        </p:txBody>
      </p:sp>
      <p:sp>
        <p:nvSpPr>
          <p:cNvPr id="98" name="Metin kutusu 4"/>
          <p:cNvSpPr txBox="1"/>
          <p:nvPr/>
        </p:nvSpPr>
        <p:spPr>
          <a:xfrm>
            <a:off x="8792155" y="4953663"/>
            <a:ext cx="2142877" cy="39247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pPr>
            <a:r>
              <a:t>ABDULLAH</a:t>
            </a:r>
            <a:r>
              <a:rPr sz="1800"/>
              <a:t> </a:t>
            </a:r>
            <a:r>
              <a:t>AHÇI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Rectangle 72"/>
          <p:cNvSpPr/>
          <p:nvPr/>
        </p:nvSpPr>
        <p:spPr>
          <a:xfrm>
            <a:off x="0" y="4"/>
            <a:ext cx="12192000" cy="685799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68" name="Başlık 1"/>
          <p:cNvSpPr txBox="1"/>
          <p:nvPr>
            <p:ph type="title"/>
          </p:nvPr>
        </p:nvSpPr>
        <p:spPr>
          <a:xfrm>
            <a:off x="1136400" y="502022"/>
            <a:ext cx="5427525" cy="1667999"/>
          </a:xfrm>
          <a:prstGeom prst="rect">
            <a:avLst/>
          </a:prstGeom>
        </p:spPr>
        <p:txBody>
          <a:bodyPr anchor="b"/>
          <a:lstStyle>
            <a:lvl1pPr>
              <a:defRPr sz="4000"/>
            </a:lvl1pPr>
          </a:lstStyle>
          <a:p>
            <a:pPr/>
            <a:r>
              <a:t>Docker registries</a:t>
            </a:r>
          </a:p>
        </p:txBody>
      </p:sp>
      <p:sp>
        <p:nvSpPr>
          <p:cNvPr id="169" name="İçerik Yer Tutucusu 2"/>
          <p:cNvSpPr txBox="1"/>
          <p:nvPr>
            <p:ph type="body" sz="half" idx="1"/>
          </p:nvPr>
        </p:nvSpPr>
        <p:spPr>
          <a:xfrm>
            <a:off x="1136398" y="2405469"/>
            <a:ext cx="5427529" cy="3535084"/>
          </a:xfrm>
          <a:prstGeom prst="rect">
            <a:avLst/>
          </a:prstGeom>
        </p:spPr>
        <p:txBody>
          <a:bodyPr/>
          <a:lstStyle/>
          <a:p>
            <a:pPr>
              <a:defRPr sz="2000"/>
            </a:pPr>
            <a:r>
              <a:t>A Docker registry stores Docker images. Docker Hub is a public registry that anyone can use, and Docker is configured to look for images on Docker Hub by default</a:t>
            </a:r>
          </a:p>
          <a:p>
            <a:pPr>
              <a:defRPr sz="2000"/>
            </a:pPr>
            <a:r>
              <a:t>P</a:t>
            </a:r>
            <a:r>
              <a:t>rivate registr</a:t>
            </a:r>
            <a:r>
              <a:t>ies</a:t>
            </a:r>
            <a:r>
              <a:t> </a:t>
            </a:r>
          </a:p>
          <a:p>
            <a:pPr>
              <a:defRPr sz="2000"/>
            </a:pPr>
            <a:r>
              <a:t>Docker Hub, </a:t>
            </a:r>
            <a:r>
              <a:t>Azure Container Registry</a:t>
            </a:r>
            <a:r>
              <a:t>, </a:t>
            </a:r>
            <a:r>
              <a:t>Google Container Registry</a:t>
            </a:r>
            <a:r>
              <a:t> etc.</a:t>
            </a:r>
          </a:p>
        </p:txBody>
      </p:sp>
      <p:pic>
        <p:nvPicPr>
          <p:cNvPr id="170" name="Picture 4" descr="Picture 4"/>
          <p:cNvPicPr>
            <a:picLocks noChangeAspect="1"/>
          </p:cNvPicPr>
          <p:nvPr/>
        </p:nvPicPr>
        <p:blipFill>
          <a:blip r:embed="rId2">
            <a:extLst/>
          </a:blip>
          <a:srcRect l="23430" t="0" r="26570" b="0"/>
          <a:stretch>
            <a:fillRect/>
          </a:stretch>
        </p:blipFill>
        <p:spPr>
          <a:xfrm>
            <a:off x="7047514" y="975647"/>
            <a:ext cx="4443414" cy="4443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
        <p:nvSpPr>
          <p:cNvPr id="171" name="Rectangle 74"/>
          <p:cNvSpPr/>
          <p:nvPr/>
        </p:nvSpPr>
        <p:spPr>
          <a:xfrm flipH="1" rot="10800000">
            <a:off x="0" y="6400799"/>
            <a:ext cx="12192000" cy="456774"/>
          </a:xfrm>
          <a:prstGeom prst="rect">
            <a:avLst/>
          </a:prstGeom>
          <a:gradFill>
            <a:gsLst>
              <a:gs pos="0">
                <a:schemeClr val="accent1"/>
              </a:gs>
              <a:gs pos="78000">
                <a:srgbClr val="000000"/>
              </a:gs>
            </a:gsLst>
            <a:lin ang="2400000"/>
          </a:gradFill>
          <a:ln w="12700">
            <a:miter lim="400000"/>
          </a:ln>
        </p:spPr>
        <p:txBody>
          <a:bodyPr lIns="45719" rIns="45719" anchor="ctr"/>
          <a:lstStyle/>
          <a:p>
            <a:pPr algn="ctr">
              <a:defRPr>
                <a:solidFill>
                  <a:srgbClr val="FFFFFF"/>
                </a:solidFill>
              </a:defRPr>
            </a:pPr>
          </a:p>
        </p:txBody>
      </p:sp>
      <p:sp>
        <p:nvSpPr>
          <p:cNvPr id="172" name="Rectangle 76"/>
          <p:cNvSpPr/>
          <p:nvPr/>
        </p:nvSpPr>
        <p:spPr>
          <a:xfrm flipH="1">
            <a:off x="4038602" y="6400798"/>
            <a:ext cx="8153400" cy="456773"/>
          </a:xfrm>
          <a:prstGeom prst="rect">
            <a:avLst/>
          </a:prstGeom>
          <a:gradFill>
            <a:gsLst>
              <a:gs pos="0">
                <a:srgbClr val="000000">
                  <a:alpha val="63000"/>
                </a:srgbClr>
              </a:gs>
              <a:gs pos="100000">
                <a:srgbClr val="2F5597"/>
              </a:gs>
            </a:gsLst>
            <a:lin ang="13800000"/>
          </a:gra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69">
                                            <p:bg/>
                                          </p:spTgt>
                                        </p:tgtEl>
                                        <p:attrNameLst>
                                          <p:attrName>style.visibility</p:attrName>
                                        </p:attrNameLst>
                                      </p:cBhvr>
                                      <p:to>
                                        <p:strVal val="visible"/>
                                      </p:to>
                                    </p:set>
                                    <p:animEffect filter="fade" transition="in">
                                      <p:cBhvr>
                                        <p:cTn id="7" dur="500"/>
                                        <p:tgtEl>
                                          <p:spTgt spid="169">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69">
                                            <p:txEl>
                                              <p:pRg st="0" end="0"/>
                                            </p:txEl>
                                          </p:spTgt>
                                        </p:tgtEl>
                                        <p:attrNameLst>
                                          <p:attrName>style.visibility</p:attrName>
                                        </p:attrNameLst>
                                      </p:cBhvr>
                                      <p:to>
                                        <p:strVal val="visible"/>
                                      </p:to>
                                    </p:set>
                                    <p:animEffect filter="fade" transition="in">
                                      <p:cBhvr>
                                        <p:cTn id="10" dur="500"/>
                                        <p:tgtEl>
                                          <p:spTgt spid="16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169">
                                            <p:txEl>
                                              <p:pRg st="1" end="1"/>
                                            </p:txEl>
                                          </p:spTgt>
                                        </p:tgtEl>
                                        <p:attrNameLst>
                                          <p:attrName>style.visibility</p:attrName>
                                        </p:attrNameLst>
                                      </p:cBhvr>
                                      <p:to>
                                        <p:strVal val="visible"/>
                                      </p:to>
                                    </p:set>
                                    <p:animEffect filter="fade" transition="in">
                                      <p:cBhvr>
                                        <p:cTn id="15" dur="500"/>
                                        <p:tgtEl>
                                          <p:spTgt spid="16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169">
                                            <p:txEl>
                                              <p:pRg st="2" end="2"/>
                                            </p:txEl>
                                          </p:spTgt>
                                        </p:tgtEl>
                                        <p:attrNameLst>
                                          <p:attrName>style.visibility</p:attrName>
                                        </p:attrNameLst>
                                      </p:cBhvr>
                                      <p:to>
                                        <p:strVal val="visible"/>
                                      </p:to>
                                    </p:set>
                                    <p:animEffect filter="fade" transition="in">
                                      <p:cBhvr>
                                        <p:cTn id="20" dur="500"/>
                                        <p:tgtEl>
                                          <p:spTgt spid="16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69"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75" name="Rectangle 9"/>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p>
        </p:txBody>
      </p:sp>
      <p:sp>
        <p:nvSpPr>
          <p:cNvPr id="176" name="Rectangle 11"/>
          <p:cNvSpPr/>
          <p:nvPr/>
        </p:nvSpPr>
        <p:spPr>
          <a:xfrm flipH="1" rot="10800000">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p>
        </p:txBody>
      </p:sp>
      <p:sp>
        <p:nvSpPr>
          <p:cNvPr id="177" name="Rectangle 13"/>
          <p:cNvSpPr/>
          <p:nvPr/>
        </p:nvSpPr>
        <p:spPr>
          <a:xfrm flipH="1">
            <a:off x="8115300" y="0"/>
            <a:ext cx="4076699" cy="1590745"/>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p>
        </p:txBody>
      </p:sp>
      <p:sp>
        <p:nvSpPr>
          <p:cNvPr id="178" name="Rectangle 15"/>
          <p:cNvSpPr/>
          <p:nvPr/>
        </p:nvSpPr>
        <p:spPr>
          <a:xfrm>
            <a:off x="459350" y="1"/>
            <a:ext cx="11732649"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p>
        </p:txBody>
      </p:sp>
      <p:sp>
        <p:nvSpPr>
          <p:cNvPr id="179" name="Başlık 1"/>
          <p:cNvSpPr txBox="1"/>
          <p:nvPr>
            <p:ph type="title"/>
          </p:nvPr>
        </p:nvSpPr>
        <p:spPr>
          <a:xfrm>
            <a:off x="1371602" y="294540"/>
            <a:ext cx="9895952" cy="1033669"/>
          </a:xfrm>
          <a:prstGeom prst="rect">
            <a:avLst/>
          </a:prstGeom>
        </p:spPr>
        <p:txBody>
          <a:bodyPr/>
          <a:lstStyle>
            <a:lvl1pPr>
              <a:defRPr sz="4000">
                <a:solidFill>
                  <a:srgbClr val="FFFFFF"/>
                </a:solidFill>
              </a:defRPr>
            </a:lvl1pPr>
          </a:lstStyle>
          <a:p>
            <a:pPr/>
            <a:r>
              <a:t>Docker Images</a:t>
            </a:r>
          </a:p>
        </p:txBody>
      </p:sp>
      <p:sp>
        <p:nvSpPr>
          <p:cNvPr id="180" name="İçerik Yer Tutucusu 2"/>
          <p:cNvSpPr txBox="1"/>
          <p:nvPr>
            <p:ph type="body" idx="1"/>
          </p:nvPr>
        </p:nvSpPr>
        <p:spPr>
          <a:xfrm>
            <a:off x="1371601" y="2318199"/>
            <a:ext cx="9724033" cy="3683359"/>
          </a:xfrm>
          <a:prstGeom prst="rect">
            <a:avLst/>
          </a:prstGeom>
        </p:spPr>
        <p:txBody>
          <a:bodyPr anchor="ctr"/>
          <a:lstStyle/>
          <a:p>
            <a:pPr>
              <a:defRPr sz="2000"/>
            </a:pPr>
            <a:r>
              <a:t>R</a:t>
            </a:r>
            <a:r>
              <a:t>ead-only template with instructions for creating a Docker container</a:t>
            </a:r>
          </a:p>
          <a:p>
            <a:pPr>
              <a:defRPr sz="2000"/>
            </a:pPr>
            <a:r>
              <a:t>M</a:t>
            </a:r>
            <a:r>
              <a:t>ostly based on another image, with some additional customization</a:t>
            </a:r>
          </a:p>
          <a:p>
            <a:pPr>
              <a:defRPr sz="2000"/>
            </a:pPr>
            <a:r>
              <a:t>Consists of layers, stacked on top of each other</a:t>
            </a:r>
          </a:p>
          <a:p>
            <a:pPr>
              <a:defRPr sz="2000"/>
            </a:pPr>
            <a:r>
              <a:t>Layers can be shared between Images</a:t>
            </a:r>
          </a:p>
          <a:p>
            <a:pPr>
              <a:defRPr sz="2000"/>
            </a:pPr>
            <a:r>
              <a:t>Builded from Dockerfiles:</a:t>
            </a:r>
          </a:p>
          <a:p>
            <a:pPr lvl="1" marL="685765" indent="-228589">
              <a:spcBef>
                <a:spcPts val="500"/>
              </a:spcBef>
              <a:defRPr sz="2000"/>
            </a:pPr>
            <a:r>
              <a:t>A </a:t>
            </a:r>
            <a:r>
              <a:t>text document that contains commands a user could call on the command line to assemble an image.</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80">
                                            <p:bg/>
                                          </p:spTgt>
                                        </p:tgtEl>
                                        <p:attrNameLst>
                                          <p:attrName>style.visibility</p:attrName>
                                        </p:attrNameLst>
                                      </p:cBhvr>
                                      <p:to>
                                        <p:strVal val="visible"/>
                                      </p:to>
                                    </p:set>
                                    <p:anim calcmode="lin" valueType="num">
                                      <p:cBhvr>
                                        <p:cTn id="7" dur="500" fill="hold"/>
                                        <p:tgtEl>
                                          <p:spTgt spid="180">
                                            <p:bg/>
                                          </p:spTgt>
                                        </p:tgtEl>
                                        <p:attrNameLst>
                                          <p:attrName>ppt_x</p:attrName>
                                        </p:attrNameLst>
                                      </p:cBhvr>
                                      <p:tavLst>
                                        <p:tav tm="0">
                                          <p:val>
                                            <p:strVal val="#ppt_x"/>
                                          </p:val>
                                        </p:tav>
                                        <p:tav tm="100000">
                                          <p:val>
                                            <p:strVal val="#ppt_x"/>
                                          </p:val>
                                        </p:tav>
                                      </p:tavLst>
                                    </p:anim>
                                    <p:anim calcmode="lin" valueType="num">
                                      <p:cBhvr>
                                        <p:cTn id="8" dur="500" fill="hold"/>
                                        <p:tgtEl>
                                          <p:spTgt spid="180">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80">
                                            <p:txEl>
                                              <p:pRg st="0" end="0"/>
                                            </p:txEl>
                                          </p:spTgt>
                                        </p:tgtEl>
                                        <p:attrNameLst>
                                          <p:attrName>style.visibility</p:attrName>
                                        </p:attrNameLst>
                                      </p:cBhvr>
                                      <p:to>
                                        <p:strVal val="visible"/>
                                      </p:to>
                                    </p:set>
                                    <p:anim calcmode="lin" valueType="num">
                                      <p:cBhvr>
                                        <p:cTn id="11" dur="500" fill="hold"/>
                                        <p:tgtEl>
                                          <p:spTgt spid="180">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180">
                                            <p:txEl>
                                              <p:pRg st="1" end="1"/>
                                            </p:txEl>
                                          </p:spTgt>
                                        </p:tgtEl>
                                        <p:attrNameLst>
                                          <p:attrName>style.visibility</p:attrName>
                                        </p:attrNameLst>
                                      </p:cBhvr>
                                      <p:to>
                                        <p:strVal val="visible"/>
                                      </p:to>
                                    </p:set>
                                    <p:anim calcmode="lin" valueType="num">
                                      <p:cBhvr>
                                        <p:cTn id="17" dur="500" fill="hold"/>
                                        <p:tgtEl>
                                          <p:spTgt spid="180">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1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180">
                                            <p:txEl>
                                              <p:pRg st="2" end="2"/>
                                            </p:txEl>
                                          </p:spTgt>
                                        </p:tgtEl>
                                        <p:attrNameLst>
                                          <p:attrName>style.visibility</p:attrName>
                                        </p:attrNameLst>
                                      </p:cBhvr>
                                      <p:to>
                                        <p:strVal val="visible"/>
                                      </p:to>
                                    </p:set>
                                    <p:anim calcmode="lin" valueType="num">
                                      <p:cBhvr>
                                        <p:cTn id="23" dur="500" fill="hold"/>
                                        <p:tgtEl>
                                          <p:spTgt spid="180">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180">
                                            <p:txEl>
                                              <p:pRg st="3" end="3"/>
                                            </p:txEl>
                                          </p:spTgt>
                                        </p:tgtEl>
                                        <p:attrNameLst>
                                          <p:attrName>style.visibility</p:attrName>
                                        </p:attrNameLst>
                                      </p:cBhvr>
                                      <p:to>
                                        <p:strVal val="visible"/>
                                      </p:to>
                                    </p:set>
                                    <p:anim calcmode="lin" valueType="num">
                                      <p:cBhvr>
                                        <p:cTn id="29" dur="500" fill="hold"/>
                                        <p:tgtEl>
                                          <p:spTgt spid="180">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180">
                                            <p:txEl>
                                              <p:pRg st="4" end="4"/>
                                            </p:txEl>
                                          </p:spTgt>
                                        </p:tgtEl>
                                        <p:attrNameLst>
                                          <p:attrName>style.visibility</p:attrName>
                                        </p:attrNameLst>
                                      </p:cBhvr>
                                      <p:to>
                                        <p:strVal val="visible"/>
                                      </p:to>
                                    </p:set>
                                    <p:anim calcmode="lin" valueType="num">
                                      <p:cBhvr>
                                        <p:cTn id="35" dur="500" fill="hold"/>
                                        <p:tgtEl>
                                          <p:spTgt spid="180">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0">
                                            <p:txEl>
                                              <p:pRg st="4" end="4"/>
                                            </p:txEl>
                                          </p:spTgt>
                                        </p:tgtEl>
                                        <p:attrNameLst>
                                          <p:attrName>ppt_y</p:attrName>
                                        </p:attrNameLst>
                                      </p:cBhvr>
                                      <p:tavLst>
                                        <p:tav tm="0">
                                          <p:val>
                                            <p:strVal val="1+#ppt_h/2"/>
                                          </p:val>
                                        </p:tav>
                                        <p:tav tm="100000">
                                          <p:val>
                                            <p:strVal val="#ppt_y"/>
                                          </p:val>
                                        </p:tav>
                                      </p:tavLst>
                                    </p:anim>
                                  </p:childTnLst>
                                </p:cTn>
                              </p:par>
                              <p:par>
                                <p:cTn id="37" presetClass="entr" nodeType="withEffect" presetSubtype="4" presetID="2" grpId="1" fill="hold">
                                  <p:stCondLst>
                                    <p:cond delay="0"/>
                                  </p:stCondLst>
                                  <p:iterate type="el" backwards="0">
                                    <p:tmAbs val="0"/>
                                  </p:iterate>
                                  <p:childTnLst>
                                    <p:set>
                                      <p:cBhvr>
                                        <p:cTn id="38" fill="hold"/>
                                        <p:tgtEl>
                                          <p:spTgt spid="180">
                                            <p:txEl>
                                              <p:pRg st="5" end="5"/>
                                            </p:txEl>
                                          </p:spTgt>
                                        </p:tgtEl>
                                        <p:attrNameLst>
                                          <p:attrName>style.visibility</p:attrName>
                                        </p:attrNameLst>
                                      </p:cBhvr>
                                      <p:to>
                                        <p:strVal val="visible"/>
                                      </p:to>
                                    </p:set>
                                    <p:anim calcmode="lin" valueType="num">
                                      <p:cBhvr>
                                        <p:cTn id="39" dur="500" fill="hold"/>
                                        <p:tgtEl>
                                          <p:spTgt spid="180">
                                            <p:txEl>
                                              <p:pRg st="5" end="5"/>
                                            </p:txEl>
                                          </p:spTgt>
                                        </p:tgtEl>
                                        <p:attrNameLst>
                                          <p:attrName>ppt_x</p:attrName>
                                        </p:attrNameLst>
                                      </p:cBhvr>
                                      <p:tavLst>
                                        <p:tav tm="0">
                                          <p:val>
                                            <p:strVal val="#ppt_x"/>
                                          </p:val>
                                        </p:tav>
                                        <p:tav tm="100000">
                                          <p:val>
                                            <p:strVal val="#ppt_x"/>
                                          </p:val>
                                        </p:tav>
                                      </p:tavLst>
                                    </p:anim>
                                    <p:anim calcmode="lin" valueType="num">
                                      <p:cBhvr>
                                        <p:cTn id="40" dur="500" fill="hold"/>
                                        <p:tgtEl>
                                          <p:spTgt spid="1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4" presetID="2" grpId="1" fill="hold">
                                  <p:stCondLst>
                                    <p:cond delay="0"/>
                                  </p:stCondLst>
                                  <p:iterate type="el" backwards="0">
                                    <p:tmAbs val="0"/>
                                  </p:iterate>
                                  <p:childTnLst>
                                    <p:set>
                                      <p:cBhvr>
                                        <p:cTn id="44" fill="hold"/>
                                        <p:tgtEl>
                                          <p:spTgt spid="180">
                                            <p:txEl>
                                              <p:pRg st="6" end="6"/>
                                            </p:txEl>
                                          </p:spTgt>
                                        </p:tgtEl>
                                        <p:attrNameLst>
                                          <p:attrName>style.visibility</p:attrName>
                                        </p:attrNameLst>
                                      </p:cBhvr>
                                      <p:to>
                                        <p:strVal val="visible"/>
                                      </p:to>
                                    </p:set>
                                    <p:anim calcmode="lin" valueType="num">
                                      <p:cBhvr>
                                        <p:cTn id="45" dur="500" fill="hold"/>
                                        <p:tgtEl>
                                          <p:spTgt spid="180">
                                            <p:txEl>
                                              <p:pRg st="6" end="6"/>
                                            </p:txEl>
                                          </p:spTgt>
                                        </p:tgtEl>
                                        <p:attrNameLst>
                                          <p:attrName>ppt_x</p:attrName>
                                        </p:attrNameLst>
                                      </p:cBhvr>
                                      <p:tavLst>
                                        <p:tav tm="0">
                                          <p:val>
                                            <p:strVal val="#ppt_x"/>
                                          </p:val>
                                        </p:tav>
                                        <p:tav tm="100000">
                                          <p:val>
                                            <p:strVal val="#ppt_x"/>
                                          </p:val>
                                        </p:tav>
                                      </p:tavLst>
                                    </p:anim>
                                    <p:anim calcmode="lin" valueType="num">
                                      <p:cBhvr>
                                        <p:cTn id="46" dur="500" fill="hold"/>
                                        <p:tgtEl>
                                          <p:spTgt spid="18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80"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83" name="Rectangle 9"/>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84" name="Rectangle 11"/>
          <p:cNvSpPr/>
          <p:nvPr/>
        </p:nvSpPr>
        <p:spPr>
          <a:xfrm flipH="1" rot="5400000">
            <a:off x="-1410084" y="1410081"/>
            <a:ext cx="6858001" cy="4037838"/>
          </a:xfrm>
          <a:prstGeom prst="rect">
            <a:avLst/>
          </a:prstGeom>
          <a:gradFill>
            <a:gsLst>
              <a:gs pos="8000">
                <a:srgbClr val="000000"/>
              </a:gs>
              <a:gs pos="100000">
                <a:srgbClr val="2F5597"/>
              </a:gs>
            </a:gsLst>
            <a:lin ang="3000000"/>
          </a:gradFill>
          <a:ln w="12700">
            <a:miter lim="400000"/>
          </a:ln>
        </p:spPr>
        <p:txBody>
          <a:bodyPr lIns="45719" rIns="45719" anchor="ctr"/>
          <a:lstStyle/>
          <a:p>
            <a:pPr algn="ctr">
              <a:defRPr>
                <a:solidFill>
                  <a:srgbClr val="FFFFFF"/>
                </a:solidFill>
              </a:defRPr>
            </a:pPr>
          </a:p>
        </p:txBody>
      </p:sp>
      <p:sp>
        <p:nvSpPr>
          <p:cNvPr id="185" name="Rectangle 13"/>
          <p:cNvSpPr/>
          <p:nvPr/>
        </p:nvSpPr>
        <p:spPr>
          <a:xfrm flipH="1" rot="5400000">
            <a:off x="-1410085" y="1420219"/>
            <a:ext cx="6858000" cy="4037840"/>
          </a:xfrm>
          <a:prstGeom prst="rect">
            <a:avLst/>
          </a:prstGeom>
          <a:gradFill>
            <a:gsLst>
              <a:gs pos="0">
                <a:srgbClr val="000000">
                  <a:alpha val="0"/>
                </a:srgbClr>
              </a:gs>
              <a:gs pos="99000">
                <a:schemeClr val="accent1">
                  <a:alpha val="46000"/>
                </a:schemeClr>
              </a:gs>
            </a:gsLst>
            <a:lin ang="1800000"/>
          </a:gradFill>
          <a:ln w="12700">
            <a:miter lim="400000"/>
          </a:ln>
        </p:spPr>
        <p:txBody>
          <a:bodyPr lIns="45719" rIns="45719" anchor="ctr"/>
          <a:lstStyle/>
          <a:p>
            <a:pPr algn="ctr">
              <a:defRPr>
                <a:solidFill>
                  <a:srgbClr val="FFFFFF"/>
                </a:solidFill>
              </a:defRPr>
            </a:pPr>
          </a:p>
        </p:txBody>
      </p:sp>
      <p:sp>
        <p:nvSpPr>
          <p:cNvPr id="186" name="Rectangle 15"/>
          <p:cNvSpPr/>
          <p:nvPr/>
        </p:nvSpPr>
        <p:spPr>
          <a:xfrm flipH="1" rot="5400000">
            <a:off x="767925" y="3588087"/>
            <a:ext cx="2501980" cy="4037843"/>
          </a:xfrm>
          <a:prstGeom prst="rect">
            <a:avLst/>
          </a:prstGeom>
          <a:gradFill>
            <a:gsLst>
              <a:gs pos="2000">
                <a:schemeClr val="accent1">
                  <a:alpha val="29000"/>
                </a:schemeClr>
              </a:gs>
              <a:gs pos="100000">
                <a:srgbClr val="000000">
                  <a:alpha val="30000"/>
                </a:srgbClr>
              </a:gs>
            </a:gsLst>
            <a:lin ang="7800000"/>
          </a:gradFill>
          <a:ln w="12700">
            <a:miter lim="400000"/>
          </a:ln>
        </p:spPr>
        <p:txBody>
          <a:bodyPr lIns="45719" rIns="45719" anchor="ctr"/>
          <a:lstStyle/>
          <a:p>
            <a:pPr algn="ctr">
              <a:defRPr>
                <a:solidFill>
                  <a:srgbClr val="FFFFFF"/>
                </a:solidFill>
              </a:defRPr>
            </a:pPr>
          </a:p>
        </p:txBody>
      </p:sp>
      <p:sp>
        <p:nvSpPr>
          <p:cNvPr id="187" name="Freeform: Shape 17"/>
          <p:cNvSpPr/>
          <p:nvPr/>
        </p:nvSpPr>
        <p:spPr>
          <a:xfrm rot="20635413">
            <a:off x="-501737" y="969717"/>
            <a:ext cx="3900358" cy="4178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70" y="486"/>
                </a:moveTo>
                <a:cubicBezTo>
                  <a:pt x="18180" y="1853"/>
                  <a:pt x="21600" y="5954"/>
                  <a:pt x="21600" y="10800"/>
                </a:cubicBezTo>
                <a:cubicBezTo>
                  <a:pt x="21600" y="16765"/>
                  <a:pt x="16419" y="21600"/>
                  <a:pt x="10029" y="21600"/>
                </a:cubicBezTo>
                <a:cubicBezTo>
                  <a:pt x="6034" y="21600"/>
                  <a:pt x="2513" y="19711"/>
                  <a:pt x="433" y="16838"/>
                </a:cubicBezTo>
                <a:lnTo>
                  <a:pt x="0" y="16173"/>
                </a:lnTo>
                <a:lnTo>
                  <a:pt x="4604" y="1263"/>
                </a:lnTo>
                <a:lnTo>
                  <a:pt x="5524" y="849"/>
                </a:lnTo>
                <a:cubicBezTo>
                  <a:pt x="6909" y="302"/>
                  <a:pt x="8431" y="0"/>
                  <a:pt x="10029" y="0"/>
                </a:cubicBezTo>
                <a:cubicBezTo>
                  <a:pt x="11227" y="0"/>
                  <a:pt x="12383" y="170"/>
                  <a:pt x="13470" y="486"/>
                </a:cubicBezTo>
                <a:close/>
              </a:path>
            </a:pathLst>
          </a:custGeom>
          <a:gradFill>
            <a:gsLst>
              <a:gs pos="29000">
                <a:srgbClr val="000000">
                  <a:alpha val="0"/>
                </a:srgbClr>
              </a:gs>
              <a:gs pos="100000">
                <a:schemeClr val="accent1">
                  <a:alpha val="43000"/>
                </a:schemeClr>
              </a:gs>
            </a:gsLst>
            <a:lin ang="1800000"/>
          </a:gradFill>
          <a:ln w="12700">
            <a:miter lim="400000"/>
          </a:ln>
        </p:spPr>
        <p:txBody>
          <a:bodyPr lIns="45719" rIns="45719" anchor="ctr"/>
          <a:lstStyle/>
          <a:p>
            <a:pPr algn="ctr">
              <a:defRPr>
                <a:solidFill>
                  <a:srgbClr val="FFFFFF"/>
                </a:solidFill>
              </a:defRPr>
            </a:pPr>
          </a:p>
        </p:txBody>
      </p:sp>
      <p:sp>
        <p:nvSpPr>
          <p:cNvPr id="188" name="Rectangle 19"/>
          <p:cNvSpPr/>
          <p:nvPr/>
        </p:nvSpPr>
        <p:spPr>
          <a:xfrm flipH="1" rot="5400000">
            <a:off x="-1410094" y="1399943"/>
            <a:ext cx="6858005" cy="4037836"/>
          </a:xfrm>
          <a:prstGeom prst="rect">
            <a:avLst/>
          </a:prstGeom>
          <a:gradFill>
            <a:gsLst>
              <a:gs pos="0">
                <a:srgbClr val="000000">
                  <a:alpha val="0"/>
                </a:srgbClr>
              </a:gs>
              <a:gs pos="99000">
                <a:srgbClr val="8FAADC">
                  <a:alpha val="11000"/>
                </a:srgbClr>
              </a:gs>
            </a:gsLst>
            <a:lin ang="7200000"/>
          </a:gradFill>
          <a:ln w="12700">
            <a:miter lim="400000"/>
          </a:ln>
        </p:spPr>
        <p:txBody>
          <a:bodyPr lIns="45719" rIns="45719" anchor="ctr"/>
          <a:lstStyle/>
          <a:p>
            <a:pPr algn="ctr">
              <a:defRPr>
                <a:solidFill>
                  <a:srgbClr val="FFFFFF"/>
                </a:solidFill>
              </a:defRPr>
            </a:pPr>
          </a:p>
        </p:txBody>
      </p:sp>
      <p:sp>
        <p:nvSpPr>
          <p:cNvPr id="189" name="Başlık 1"/>
          <p:cNvSpPr txBox="1"/>
          <p:nvPr>
            <p:ph type="title"/>
          </p:nvPr>
        </p:nvSpPr>
        <p:spPr>
          <a:xfrm>
            <a:off x="466723" y="586857"/>
            <a:ext cx="3201368" cy="3387499"/>
          </a:xfrm>
          <a:prstGeom prst="rect">
            <a:avLst/>
          </a:prstGeom>
        </p:spPr>
        <p:txBody>
          <a:bodyPr anchor="b"/>
          <a:lstStyle>
            <a:lvl1pPr algn="r">
              <a:defRPr sz="4000">
                <a:solidFill>
                  <a:srgbClr val="FFFFFF"/>
                </a:solidFill>
              </a:defRPr>
            </a:lvl1pPr>
          </a:lstStyle>
          <a:p>
            <a:pPr/>
            <a:r>
              <a:t>Image VS Container</a:t>
            </a:r>
          </a:p>
        </p:txBody>
      </p:sp>
      <p:sp>
        <p:nvSpPr>
          <p:cNvPr id="190" name="İçerik Yer Tutucusu 2"/>
          <p:cNvSpPr txBox="1"/>
          <p:nvPr>
            <p:ph type="body" idx="1"/>
          </p:nvPr>
        </p:nvSpPr>
        <p:spPr>
          <a:xfrm>
            <a:off x="4810260" y="649482"/>
            <a:ext cx="6555349" cy="5546049"/>
          </a:xfrm>
          <a:prstGeom prst="rect">
            <a:avLst/>
          </a:prstGeom>
        </p:spPr>
        <p:txBody>
          <a:bodyPr anchor="ctr"/>
          <a:lstStyle/>
          <a:p>
            <a:pPr>
              <a:defRPr sz="2000"/>
            </a:pPr>
            <a:r>
              <a:t>Images are immutable</a:t>
            </a:r>
          </a:p>
          <a:p>
            <a:pPr>
              <a:defRPr sz="2000"/>
            </a:pPr>
          </a:p>
          <a:p>
            <a:pPr>
              <a:defRPr sz="2000"/>
            </a:pPr>
            <a:r>
              <a:t>Image is an application to be run</a:t>
            </a:r>
          </a:p>
          <a:p>
            <a:pPr>
              <a:defRPr sz="2000"/>
            </a:pPr>
          </a:p>
          <a:p>
            <a:pPr>
              <a:defRPr sz="2000"/>
            </a:pPr>
            <a:r>
              <a:t>Container is the instance of an image running as a process</a:t>
            </a:r>
          </a:p>
          <a:p>
            <a:pPr>
              <a:defRPr sz="2000"/>
            </a:pPr>
          </a:p>
          <a:p>
            <a:pPr>
              <a:defRPr sz="2000"/>
            </a:pPr>
            <a:r>
              <a:t>Containers can be run multiple times with the same image</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90">
                                            <p:bg/>
                                          </p:spTgt>
                                        </p:tgtEl>
                                        <p:attrNameLst>
                                          <p:attrName>style.visibility</p:attrName>
                                        </p:attrNameLst>
                                      </p:cBhvr>
                                      <p:to>
                                        <p:strVal val="visible"/>
                                      </p:to>
                                    </p:set>
                                    <p:animEffect filter="fade" transition="in">
                                      <p:cBhvr>
                                        <p:cTn id="7" dur="500"/>
                                        <p:tgtEl>
                                          <p:spTgt spid="190">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190">
                                            <p:txEl>
                                              <p:pRg st="0" end="0"/>
                                            </p:txEl>
                                          </p:spTgt>
                                        </p:tgtEl>
                                        <p:attrNameLst>
                                          <p:attrName>style.visibility</p:attrName>
                                        </p:attrNameLst>
                                      </p:cBhvr>
                                      <p:to>
                                        <p:strVal val="visible"/>
                                      </p:to>
                                    </p:set>
                                    <p:animEffect filter="fade" transition="in">
                                      <p:cBhvr>
                                        <p:cTn id="10" dur="500"/>
                                        <p:tgtEl>
                                          <p:spTgt spid="190">
                                            <p:txEl>
                                              <p:pRg st="0" end="0"/>
                                            </p:txEl>
                                          </p:spTgt>
                                        </p:tgtEl>
                                      </p:cBhvr>
                                    </p:animEffect>
                                  </p:childTnLst>
                                </p:cTn>
                              </p:par>
                            </p:childTnLst>
                          </p:cTn>
                        </p:par>
                        <p:par>
                          <p:cTn id="11" fill="hold">
                            <p:stCondLst>
                              <p:cond delay="500"/>
                            </p:stCondLst>
                            <p:childTnLst>
                              <p:par>
                                <p:cTn id="12" presetClass="entr" nodeType="afterEffect" presetID="10" grpId="1" fill="hold">
                                  <p:stCondLst>
                                    <p:cond delay="0"/>
                                  </p:stCondLst>
                                  <p:iterate type="el" backwards="0">
                                    <p:tmAbs val="0"/>
                                  </p:iterate>
                                  <p:childTnLst>
                                    <p:set>
                                      <p:cBhvr>
                                        <p:cTn id="13" fill="hold"/>
                                        <p:tgtEl>
                                          <p:spTgt spid="190">
                                            <p:txEl>
                                              <p:pRg st="1" end="1"/>
                                            </p:txEl>
                                          </p:spTgt>
                                        </p:tgtEl>
                                        <p:attrNameLst>
                                          <p:attrName>style.visibility</p:attrName>
                                        </p:attrNameLst>
                                      </p:cBhvr>
                                      <p:to>
                                        <p:strVal val="visible"/>
                                      </p:to>
                                    </p:set>
                                    <p:animEffect filter="fade" transition="in">
                                      <p:cBhvr>
                                        <p:cTn id="14" dur="500"/>
                                        <p:tgtEl>
                                          <p:spTgt spid="19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Class="entr" nodeType="clickEffect" presetID="10" grpId="1" fill="hold">
                                  <p:stCondLst>
                                    <p:cond delay="0"/>
                                  </p:stCondLst>
                                  <p:iterate type="el" backwards="0">
                                    <p:tmAbs val="0"/>
                                  </p:iterate>
                                  <p:childTnLst>
                                    <p:set>
                                      <p:cBhvr>
                                        <p:cTn id="18" fill="hold"/>
                                        <p:tgtEl>
                                          <p:spTgt spid="190">
                                            <p:txEl>
                                              <p:pRg st="2" end="2"/>
                                            </p:txEl>
                                          </p:spTgt>
                                        </p:tgtEl>
                                        <p:attrNameLst>
                                          <p:attrName>style.visibility</p:attrName>
                                        </p:attrNameLst>
                                      </p:cBhvr>
                                      <p:to>
                                        <p:strVal val="visible"/>
                                      </p:to>
                                    </p:set>
                                    <p:animEffect filter="fade" transition="in">
                                      <p:cBhvr>
                                        <p:cTn id="19" dur="500"/>
                                        <p:tgtEl>
                                          <p:spTgt spid="190">
                                            <p:txEl>
                                              <p:pRg st="2" end="2"/>
                                            </p:txEl>
                                          </p:spTgt>
                                        </p:tgtEl>
                                      </p:cBhvr>
                                    </p:animEffect>
                                  </p:childTnLst>
                                </p:cTn>
                              </p:par>
                            </p:childTnLst>
                          </p:cTn>
                        </p:par>
                        <p:par>
                          <p:cTn id="20" fill="hold">
                            <p:stCondLst>
                              <p:cond delay="500"/>
                            </p:stCondLst>
                            <p:childTnLst>
                              <p:par>
                                <p:cTn id="21" presetClass="entr" nodeType="afterEffect" presetID="10" grpId="1" fill="hold">
                                  <p:stCondLst>
                                    <p:cond delay="0"/>
                                  </p:stCondLst>
                                  <p:iterate type="el" backwards="0">
                                    <p:tmAbs val="0"/>
                                  </p:iterate>
                                  <p:childTnLst>
                                    <p:set>
                                      <p:cBhvr>
                                        <p:cTn id="22" fill="hold"/>
                                        <p:tgtEl>
                                          <p:spTgt spid="190">
                                            <p:txEl>
                                              <p:pRg st="3" end="3"/>
                                            </p:txEl>
                                          </p:spTgt>
                                        </p:tgtEl>
                                        <p:attrNameLst>
                                          <p:attrName>style.visibility</p:attrName>
                                        </p:attrNameLst>
                                      </p:cBhvr>
                                      <p:to>
                                        <p:strVal val="visible"/>
                                      </p:to>
                                    </p:set>
                                    <p:animEffect filter="fade" transition="in">
                                      <p:cBhvr>
                                        <p:cTn id="23" dur="500"/>
                                        <p:tgtEl>
                                          <p:spTgt spid="190">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ID="10" grpId="1" fill="hold">
                                  <p:stCondLst>
                                    <p:cond delay="0"/>
                                  </p:stCondLst>
                                  <p:iterate type="el" backwards="0">
                                    <p:tmAbs val="0"/>
                                  </p:iterate>
                                  <p:childTnLst>
                                    <p:set>
                                      <p:cBhvr>
                                        <p:cTn id="27" fill="hold"/>
                                        <p:tgtEl>
                                          <p:spTgt spid="190">
                                            <p:txEl>
                                              <p:pRg st="4" end="4"/>
                                            </p:txEl>
                                          </p:spTgt>
                                        </p:tgtEl>
                                        <p:attrNameLst>
                                          <p:attrName>style.visibility</p:attrName>
                                        </p:attrNameLst>
                                      </p:cBhvr>
                                      <p:to>
                                        <p:strVal val="visible"/>
                                      </p:to>
                                    </p:set>
                                    <p:animEffect filter="fade" transition="in">
                                      <p:cBhvr>
                                        <p:cTn id="28" dur="500"/>
                                        <p:tgtEl>
                                          <p:spTgt spid="190">
                                            <p:txEl>
                                              <p:pRg st="4" end="4"/>
                                            </p:txEl>
                                          </p:spTgt>
                                        </p:tgtEl>
                                      </p:cBhvr>
                                    </p:animEffect>
                                  </p:childTnLst>
                                </p:cTn>
                              </p:par>
                            </p:childTnLst>
                          </p:cTn>
                        </p:par>
                        <p:par>
                          <p:cTn id="29" fill="hold">
                            <p:stCondLst>
                              <p:cond delay="500"/>
                            </p:stCondLst>
                            <p:childTnLst>
                              <p:par>
                                <p:cTn id="30" presetClass="entr" nodeType="afterEffect" presetID="10" grpId="1" fill="hold">
                                  <p:stCondLst>
                                    <p:cond delay="0"/>
                                  </p:stCondLst>
                                  <p:iterate type="el" backwards="0">
                                    <p:tmAbs val="0"/>
                                  </p:iterate>
                                  <p:childTnLst>
                                    <p:set>
                                      <p:cBhvr>
                                        <p:cTn id="31" fill="hold"/>
                                        <p:tgtEl>
                                          <p:spTgt spid="190">
                                            <p:txEl>
                                              <p:pRg st="5" end="5"/>
                                            </p:txEl>
                                          </p:spTgt>
                                        </p:tgtEl>
                                        <p:attrNameLst>
                                          <p:attrName>style.visibility</p:attrName>
                                        </p:attrNameLst>
                                      </p:cBhvr>
                                      <p:to>
                                        <p:strVal val="visible"/>
                                      </p:to>
                                    </p:set>
                                    <p:animEffect filter="fade" transition="in">
                                      <p:cBhvr>
                                        <p:cTn id="32" dur="500"/>
                                        <p:tgtEl>
                                          <p:spTgt spid="1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10" grpId="1" fill="hold">
                                  <p:stCondLst>
                                    <p:cond delay="0"/>
                                  </p:stCondLst>
                                  <p:iterate type="el" backwards="0">
                                    <p:tmAbs val="0"/>
                                  </p:iterate>
                                  <p:childTnLst>
                                    <p:set>
                                      <p:cBhvr>
                                        <p:cTn id="36" fill="hold"/>
                                        <p:tgtEl>
                                          <p:spTgt spid="190">
                                            <p:txEl>
                                              <p:pRg st="6" end="6"/>
                                            </p:txEl>
                                          </p:spTgt>
                                        </p:tgtEl>
                                        <p:attrNameLst>
                                          <p:attrName>style.visibility</p:attrName>
                                        </p:attrNameLst>
                                      </p:cBhvr>
                                      <p:to>
                                        <p:strVal val="visible"/>
                                      </p:to>
                                    </p:set>
                                    <p:animEffect filter="fade" transition="in">
                                      <p:cBhvr>
                                        <p:cTn id="37" dur="500"/>
                                        <p:tgtEl>
                                          <p:spTgt spid="19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0"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Rectangle 88"/>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93" name="Başlık 1"/>
          <p:cNvSpPr txBox="1"/>
          <p:nvPr>
            <p:ph type="title"/>
          </p:nvPr>
        </p:nvSpPr>
        <p:spPr>
          <a:xfrm>
            <a:off x="1136399" y="878545"/>
            <a:ext cx="6230320" cy="1285108"/>
          </a:xfrm>
          <a:prstGeom prst="rect">
            <a:avLst/>
          </a:prstGeom>
        </p:spPr>
        <p:txBody>
          <a:bodyPr anchor="t"/>
          <a:lstStyle>
            <a:lvl1pPr>
              <a:defRPr sz="4000"/>
            </a:lvl1pPr>
          </a:lstStyle>
          <a:p>
            <a:pPr/>
            <a:r>
              <a:t>Dockerfile</a:t>
            </a:r>
          </a:p>
        </p:txBody>
      </p:sp>
      <p:sp>
        <p:nvSpPr>
          <p:cNvPr id="194" name="İçerik Yer Tutucusu 2"/>
          <p:cNvSpPr txBox="1"/>
          <p:nvPr>
            <p:ph type="body" sz="half" idx="1"/>
          </p:nvPr>
        </p:nvSpPr>
        <p:spPr>
          <a:xfrm>
            <a:off x="1136399" y="2369715"/>
            <a:ext cx="6230320" cy="3368479"/>
          </a:xfrm>
          <a:prstGeom prst="rect">
            <a:avLst/>
          </a:prstGeom>
        </p:spPr>
        <p:txBody>
          <a:bodyPr/>
          <a:lstStyle/>
          <a:p>
            <a:pPr marL="226303" indent="-226303" defTabSz="905210">
              <a:spcBef>
                <a:spcPts val="900"/>
              </a:spcBef>
              <a:defRPr sz="1386"/>
            </a:pPr>
            <a:r>
              <a:t>FROM creates a layer from the ubuntu:18.04 Docker image.</a:t>
            </a:r>
          </a:p>
          <a:p>
            <a:pPr marL="226303" indent="-226303" defTabSz="905210">
              <a:spcBef>
                <a:spcPts val="900"/>
              </a:spcBef>
              <a:defRPr sz="1386"/>
            </a:pPr>
            <a:r>
              <a:t>COPY adds files from your Docker client’s current directory.</a:t>
            </a:r>
          </a:p>
          <a:p>
            <a:pPr marL="226303" indent="-226303" defTabSz="905210">
              <a:spcBef>
                <a:spcPts val="900"/>
              </a:spcBef>
              <a:defRPr sz="1386"/>
            </a:pPr>
            <a:r>
              <a:t>RUN builds your application with make.</a:t>
            </a:r>
          </a:p>
          <a:p>
            <a:pPr marL="226303" indent="-226303" defTabSz="905210">
              <a:spcBef>
                <a:spcPts val="900"/>
              </a:spcBef>
              <a:defRPr sz="1386"/>
            </a:pPr>
            <a:r>
              <a:t>CMD specifies what command to run within the container.</a:t>
            </a:r>
          </a:p>
          <a:p>
            <a:pPr marL="226303" indent="-226303" defTabSz="905210">
              <a:spcBef>
                <a:spcPts val="900"/>
              </a:spcBef>
              <a:defRPr sz="1386"/>
            </a:pPr>
            <a:r>
              <a:t>WORKDIR </a:t>
            </a:r>
            <a:r>
              <a:t>Sets the working directory for any</a:t>
            </a:r>
            <a:r>
              <a:t> instructions that follow it. (RUN, CMD, ENTRYPOINT)</a:t>
            </a:r>
          </a:p>
          <a:p>
            <a:pPr marL="226303" indent="-226303" defTabSz="905210">
              <a:spcBef>
                <a:spcPts val="900"/>
              </a:spcBef>
              <a:defRPr sz="1386"/>
            </a:pPr>
            <a:r>
              <a:t>ENTRYPOINT </a:t>
            </a:r>
            <a:r>
              <a:t>configures a container that will run as an executable.</a:t>
            </a:r>
          </a:p>
          <a:p>
            <a:pPr marL="226303" indent="-226303" defTabSz="905210">
              <a:spcBef>
                <a:spcPts val="900"/>
              </a:spcBef>
              <a:defRPr sz="1386"/>
            </a:pPr>
            <a:r>
              <a:t>EXPOSE </a:t>
            </a:r>
            <a:r>
              <a:t>informs Docker that the container listens on the specified network ports at runtime</a:t>
            </a:r>
          </a:p>
          <a:p>
            <a:pPr marL="226303" indent="-226303" defTabSz="905210">
              <a:spcBef>
                <a:spcPts val="900"/>
              </a:spcBef>
              <a:defRPr sz="1386"/>
            </a:pPr>
            <a:r>
              <a:t>ENV set an environment variable</a:t>
            </a:r>
          </a:p>
          <a:p>
            <a:pPr marL="226303" indent="-226303" defTabSz="905210">
              <a:spcBef>
                <a:spcPts val="900"/>
              </a:spcBef>
              <a:defRPr sz="1386"/>
            </a:pPr>
            <a:r>
              <a:t>VOLUME c</a:t>
            </a:r>
            <a:r>
              <a:t>reates a mount point with the specified name </a:t>
            </a:r>
          </a:p>
        </p:txBody>
      </p:sp>
      <p:pic>
        <p:nvPicPr>
          <p:cNvPr id="195" name="Picture 25" descr="Picture 25"/>
          <p:cNvPicPr>
            <a:picLocks noChangeAspect="1"/>
          </p:cNvPicPr>
          <p:nvPr/>
        </p:nvPicPr>
        <p:blipFill>
          <a:blip r:embed="rId2">
            <a:extLst/>
          </a:blip>
          <a:srcRect l="0" t="0" r="9361" b="5"/>
          <a:stretch>
            <a:fillRect/>
          </a:stretch>
        </p:blipFill>
        <p:spPr>
          <a:xfrm>
            <a:off x="7881869" y="882740"/>
            <a:ext cx="3572980" cy="2246829"/>
          </a:xfrm>
          <a:prstGeom prst="rect">
            <a:avLst/>
          </a:prstGeom>
          <a:ln w="12700">
            <a:miter lim="400000"/>
          </a:ln>
        </p:spPr>
      </p:pic>
      <p:pic>
        <p:nvPicPr>
          <p:cNvPr id="196" name="Picture 4" descr="Picture 4"/>
          <p:cNvPicPr>
            <a:picLocks noChangeAspect="1"/>
          </p:cNvPicPr>
          <p:nvPr/>
        </p:nvPicPr>
        <p:blipFill>
          <a:blip r:embed="rId3">
            <a:extLst/>
          </a:blip>
          <a:srcRect l="0" t="0" r="2" b="2643"/>
          <a:stretch>
            <a:fillRect/>
          </a:stretch>
        </p:blipFill>
        <p:spPr>
          <a:xfrm>
            <a:off x="7881869" y="3429001"/>
            <a:ext cx="3572980" cy="2246828"/>
          </a:xfrm>
          <a:prstGeom prst="rect">
            <a:avLst/>
          </a:prstGeom>
          <a:ln w="12700">
            <a:miter lim="400000"/>
          </a:ln>
        </p:spPr>
      </p:pic>
      <p:sp>
        <p:nvSpPr>
          <p:cNvPr id="197" name="Rectangle 90"/>
          <p:cNvSpPr/>
          <p:nvPr/>
        </p:nvSpPr>
        <p:spPr>
          <a:xfrm flipH="1" rot="10800000">
            <a:off x="0" y="6400799"/>
            <a:ext cx="12192000" cy="456774"/>
          </a:xfrm>
          <a:prstGeom prst="rect">
            <a:avLst/>
          </a:prstGeom>
          <a:gradFill>
            <a:gsLst>
              <a:gs pos="0">
                <a:srgbClr val="2F5597"/>
              </a:gs>
              <a:gs pos="100000">
                <a:srgbClr val="000000"/>
              </a:gs>
            </a:gsLst>
            <a:lin ang="4800000"/>
          </a:gradFill>
          <a:ln w="12700">
            <a:miter lim="400000"/>
          </a:ln>
        </p:spPr>
        <p:txBody>
          <a:bodyPr lIns="45719" rIns="45719" anchor="ctr"/>
          <a:lstStyle/>
          <a:p>
            <a:pPr algn="ctr">
              <a:defRPr>
                <a:solidFill>
                  <a:srgbClr val="FFFFFF"/>
                </a:solidFill>
              </a:defRPr>
            </a:pPr>
          </a:p>
        </p:txBody>
      </p:sp>
      <p:sp>
        <p:nvSpPr>
          <p:cNvPr id="198" name="Rectangle 92"/>
          <p:cNvSpPr/>
          <p:nvPr/>
        </p:nvSpPr>
        <p:spPr>
          <a:xfrm flipH="1">
            <a:off x="2" y="6400801"/>
            <a:ext cx="4038599" cy="456773"/>
          </a:xfrm>
          <a:prstGeom prst="rect">
            <a:avLst/>
          </a:prstGeom>
          <a:gradFill>
            <a:gsLst>
              <a:gs pos="0">
                <a:srgbClr val="203864"/>
              </a:gs>
              <a:gs pos="100000">
                <a:schemeClr val="accent1"/>
              </a:gs>
            </a:gsLst>
            <a:lin ang="15000000"/>
          </a:gra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anim calcmode="lin" valueType="num">
                                      <p:cBhvr>
                                        <p:cTn id="7" dur="500" fill="hold"/>
                                        <p:tgtEl>
                                          <p:spTgt spid="194">
                                            <p:bg/>
                                          </p:spTgt>
                                        </p:tgtEl>
                                        <p:attrNameLst>
                                          <p:attrName>ppt_x</p:attrName>
                                        </p:attrNameLst>
                                      </p:cBhvr>
                                      <p:tavLst>
                                        <p:tav tm="0">
                                          <p:val>
                                            <p:strVal val="#ppt_x"/>
                                          </p:val>
                                        </p:tav>
                                        <p:tav tm="100000">
                                          <p:val>
                                            <p:strVal val="#ppt_x"/>
                                          </p:val>
                                        </p:tav>
                                      </p:tavLst>
                                    </p:anim>
                                    <p:anim calcmode="lin" valueType="num">
                                      <p:cBhvr>
                                        <p:cTn id="8" dur="500" fill="hold"/>
                                        <p:tgtEl>
                                          <p:spTgt spid="194">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94">
                                            <p:txEl>
                                              <p:pRg st="0" end="0"/>
                                            </p:txEl>
                                          </p:spTgt>
                                        </p:tgtEl>
                                        <p:attrNameLst>
                                          <p:attrName>style.visibility</p:attrName>
                                        </p:attrNameLst>
                                      </p:cBhvr>
                                      <p:to>
                                        <p:strVal val="visible"/>
                                      </p:to>
                                    </p:set>
                                    <p:anim calcmode="lin" valueType="num">
                                      <p:cBhvr>
                                        <p:cTn id="11" dur="500" fill="hold"/>
                                        <p:tgtEl>
                                          <p:spTgt spid="194">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194">
                                            <p:txEl>
                                              <p:pRg st="1" end="1"/>
                                            </p:txEl>
                                          </p:spTgt>
                                        </p:tgtEl>
                                        <p:attrNameLst>
                                          <p:attrName>style.visibility</p:attrName>
                                        </p:attrNameLst>
                                      </p:cBhvr>
                                      <p:to>
                                        <p:strVal val="visible"/>
                                      </p:to>
                                    </p:set>
                                    <p:anim calcmode="lin" valueType="num">
                                      <p:cBhvr>
                                        <p:cTn id="17" dur="500" fill="hold"/>
                                        <p:tgtEl>
                                          <p:spTgt spid="194">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194">
                                            <p:txEl>
                                              <p:pRg st="2" end="2"/>
                                            </p:txEl>
                                          </p:spTgt>
                                        </p:tgtEl>
                                        <p:attrNameLst>
                                          <p:attrName>style.visibility</p:attrName>
                                        </p:attrNameLst>
                                      </p:cBhvr>
                                      <p:to>
                                        <p:strVal val="visible"/>
                                      </p:to>
                                    </p:set>
                                    <p:anim calcmode="lin" valueType="num">
                                      <p:cBhvr>
                                        <p:cTn id="23" dur="500" fill="hold"/>
                                        <p:tgtEl>
                                          <p:spTgt spid="194">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194">
                                            <p:txEl>
                                              <p:pRg st="3" end="3"/>
                                            </p:txEl>
                                          </p:spTgt>
                                        </p:tgtEl>
                                        <p:attrNameLst>
                                          <p:attrName>style.visibility</p:attrName>
                                        </p:attrNameLst>
                                      </p:cBhvr>
                                      <p:to>
                                        <p:strVal val="visible"/>
                                      </p:to>
                                    </p:set>
                                    <p:anim calcmode="lin" valueType="num">
                                      <p:cBhvr>
                                        <p:cTn id="29" dur="500" fill="hold"/>
                                        <p:tgtEl>
                                          <p:spTgt spid="19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194">
                                            <p:txEl>
                                              <p:pRg st="4" end="4"/>
                                            </p:txEl>
                                          </p:spTgt>
                                        </p:tgtEl>
                                        <p:attrNameLst>
                                          <p:attrName>style.visibility</p:attrName>
                                        </p:attrNameLst>
                                      </p:cBhvr>
                                      <p:to>
                                        <p:strVal val="visible"/>
                                      </p:to>
                                    </p:set>
                                    <p:anim calcmode="lin" valueType="num">
                                      <p:cBhvr>
                                        <p:cTn id="35" dur="500" fill="hold"/>
                                        <p:tgtEl>
                                          <p:spTgt spid="194">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1" fill="hold">
                                  <p:stCondLst>
                                    <p:cond delay="0"/>
                                  </p:stCondLst>
                                  <p:iterate type="el" backwards="0">
                                    <p:tmAbs val="0"/>
                                  </p:iterate>
                                  <p:childTnLst>
                                    <p:set>
                                      <p:cBhvr>
                                        <p:cTn id="40" fill="hold"/>
                                        <p:tgtEl>
                                          <p:spTgt spid="194">
                                            <p:txEl>
                                              <p:pRg st="5" end="5"/>
                                            </p:txEl>
                                          </p:spTgt>
                                        </p:tgtEl>
                                        <p:attrNameLst>
                                          <p:attrName>style.visibility</p:attrName>
                                        </p:attrNameLst>
                                      </p:cBhvr>
                                      <p:to>
                                        <p:strVal val="visible"/>
                                      </p:to>
                                    </p:set>
                                    <p:anim calcmode="lin" valueType="num">
                                      <p:cBhvr>
                                        <p:cTn id="41" dur="500" fill="hold"/>
                                        <p:tgtEl>
                                          <p:spTgt spid="194">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1" fill="hold">
                                  <p:stCondLst>
                                    <p:cond delay="0"/>
                                  </p:stCondLst>
                                  <p:iterate type="el" backwards="0">
                                    <p:tmAbs val="0"/>
                                  </p:iterate>
                                  <p:childTnLst>
                                    <p:set>
                                      <p:cBhvr>
                                        <p:cTn id="46" fill="hold"/>
                                        <p:tgtEl>
                                          <p:spTgt spid="194">
                                            <p:txEl>
                                              <p:pRg st="6" end="6"/>
                                            </p:txEl>
                                          </p:spTgt>
                                        </p:tgtEl>
                                        <p:attrNameLst>
                                          <p:attrName>style.visibility</p:attrName>
                                        </p:attrNameLst>
                                      </p:cBhvr>
                                      <p:to>
                                        <p:strVal val="visible"/>
                                      </p:to>
                                    </p:set>
                                    <p:anim calcmode="lin" valueType="num">
                                      <p:cBhvr>
                                        <p:cTn id="47" dur="500" fill="hold"/>
                                        <p:tgtEl>
                                          <p:spTgt spid="194">
                                            <p:txEl>
                                              <p:pRg st="6" end="6"/>
                                            </p:txEl>
                                          </p:spTgt>
                                        </p:tgtEl>
                                        <p:attrNameLst>
                                          <p:attrName>ppt_x</p:attrName>
                                        </p:attrNameLst>
                                      </p:cBhvr>
                                      <p:tavLst>
                                        <p:tav tm="0">
                                          <p:val>
                                            <p:strVal val="#ppt_x"/>
                                          </p:val>
                                        </p:tav>
                                        <p:tav tm="100000">
                                          <p:val>
                                            <p:strVal val="#ppt_x"/>
                                          </p:val>
                                        </p:tav>
                                      </p:tavLst>
                                    </p:anim>
                                    <p:anim calcmode="lin" valueType="num">
                                      <p:cBhvr>
                                        <p:cTn id="48" dur="500" fill="hold"/>
                                        <p:tgtEl>
                                          <p:spTgt spid="1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4" presetID="2" grpId="1" fill="hold">
                                  <p:stCondLst>
                                    <p:cond delay="0"/>
                                  </p:stCondLst>
                                  <p:iterate type="el" backwards="0">
                                    <p:tmAbs val="0"/>
                                  </p:iterate>
                                  <p:childTnLst>
                                    <p:set>
                                      <p:cBhvr>
                                        <p:cTn id="52" fill="hold"/>
                                        <p:tgtEl>
                                          <p:spTgt spid="194">
                                            <p:txEl>
                                              <p:pRg st="7" end="7"/>
                                            </p:txEl>
                                          </p:spTgt>
                                        </p:tgtEl>
                                        <p:attrNameLst>
                                          <p:attrName>style.visibility</p:attrName>
                                        </p:attrNameLst>
                                      </p:cBhvr>
                                      <p:to>
                                        <p:strVal val="visible"/>
                                      </p:to>
                                    </p:set>
                                    <p:anim calcmode="lin" valueType="num">
                                      <p:cBhvr>
                                        <p:cTn id="53" dur="500" fill="hold"/>
                                        <p:tgtEl>
                                          <p:spTgt spid="194">
                                            <p:txEl>
                                              <p:pRg st="7" end="7"/>
                                            </p:txEl>
                                          </p:spTgt>
                                        </p:tgtEl>
                                        <p:attrNameLst>
                                          <p:attrName>ppt_x</p:attrName>
                                        </p:attrNameLst>
                                      </p:cBhvr>
                                      <p:tavLst>
                                        <p:tav tm="0">
                                          <p:val>
                                            <p:strVal val="#ppt_x"/>
                                          </p:val>
                                        </p:tav>
                                        <p:tav tm="100000">
                                          <p:val>
                                            <p:strVal val="#ppt_x"/>
                                          </p:val>
                                        </p:tav>
                                      </p:tavLst>
                                    </p:anim>
                                    <p:anim calcmode="lin" valueType="num">
                                      <p:cBhvr>
                                        <p:cTn id="54" dur="500" fill="hold"/>
                                        <p:tgtEl>
                                          <p:spTgt spid="1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4" presetID="2" grpId="1" fill="hold">
                                  <p:stCondLst>
                                    <p:cond delay="0"/>
                                  </p:stCondLst>
                                  <p:iterate type="el" backwards="0">
                                    <p:tmAbs val="0"/>
                                  </p:iterate>
                                  <p:childTnLst>
                                    <p:set>
                                      <p:cBhvr>
                                        <p:cTn id="58" fill="hold"/>
                                        <p:tgtEl>
                                          <p:spTgt spid="194">
                                            <p:txEl>
                                              <p:pRg st="8" end="8"/>
                                            </p:txEl>
                                          </p:spTgt>
                                        </p:tgtEl>
                                        <p:attrNameLst>
                                          <p:attrName>style.visibility</p:attrName>
                                        </p:attrNameLst>
                                      </p:cBhvr>
                                      <p:to>
                                        <p:strVal val="visible"/>
                                      </p:to>
                                    </p:set>
                                    <p:anim calcmode="lin" valueType="num">
                                      <p:cBhvr>
                                        <p:cTn id="59" dur="500" fill="hold"/>
                                        <p:tgtEl>
                                          <p:spTgt spid="194">
                                            <p:txEl>
                                              <p:pRg st="8" end="8"/>
                                            </p:txEl>
                                          </p:spTgt>
                                        </p:tgtEl>
                                        <p:attrNameLst>
                                          <p:attrName>ppt_x</p:attrName>
                                        </p:attrNameLst>
                                      </p:cBhvr>
                                      <p:tavLst>
                                        <p:tav tm="0">
                                          <p:val>
                                            <p:strVal val="#ppt_x"/>
                                          </p:val>
                                        </p:tav>
                                        <p:tav tm="100000">
                                          <p:val>
                                            <p:strVal val="#ppt_x"/>
                                          </p:val>
                                        </p:tav>
                                      </p:tavLst>
                                    </p:anim>
                                    <p:anim calcmode="lin" valueType="num">
                                      <p:cBhvr>
                                        <p:cTn id="60" dur="500" fill="hold"/>
                                        <p:tgtEl>
                                          <p:spTgt spid="19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94"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ectangle 119"/>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01" name="Title 1"/>
          <p:cNvSpPr txBox="1"/>
          <p:nvPr>
            <p:ph type="title"/>
          </p:nvPr>
        </p:nvSpPr>
        <p:spPr>
          <a:xfrm>
            <a:off x="5886658" y="457074"/>
            <a:ext cx="5754897" cy="1655485"/>
          </a:xfrm>
          <a:prstGeom prst="rect">
            <a:avLst/>
          </a:prstGeom>
        </p:spPr>
        <p:txBody>
          <a:bodyPr anchor="b"/>
          <a:lstStyle>
            <a:lvl1pPr>
              <a:defRPr sz="4000"/>
            </a:lvl1pPr>
          </a:lstStyle>
          <a:p>
            <a:pPr/>
            <a:r>
              <a:t>Building the Dockerfile</a:t>
            </a:r>
          </a:p>
        </p:txBody>
      </p:sp>
      <p:sp>
        <p:nvSpPr>
          <p:cNvPr id="202" name="Content Placeholder 2"/>
          <p:cNvSpPr txBox="1"/>
          <p:nvPr>
            <p:ph type="body" sz="half" idx="1"/>
          </p:nvPr>
        </p:nvSpPr>
        <p:spPr>
          <a:xfrm>
            <a:off x="5886658" y="2335426"/>
            <a:ext cx="5754897" cy="3014766"/>
          </a:xfrm>
          <a:prstGeom prst="rect">
            <a:avLst/>
          </a:prstGeom>
        </p:spPr>
        <p:txBody>
          <a:bodyPr/>
          <a:lstStyle/>
          <a:p>
            <a:pPr>
              <a:buClr>
                <a:srgbClr val="35DAFE"/>
              </a:buClr>
              <a:defRPr sz="2000"/>
            </a:pPr>
            <a:r>
              <a:t>Keep it small</a:t>
            </a:r>
          </a:p>
          <a:p>
            <a:pPr>
              <a:buClr>
                <a:srgbClr val="35DAFE"/>
              </a:buClr>
              <a:defRPr sz="2000"/>
            </a:pPr>
            <a:r>
              <a:t>Each line is a layer</a:t>
            </a:r>
          </a:p>
          <a:p>
            <a:pPr>
              <a:buClr>
                <a:srgbClr val="35DAFE"/>
              </a:buClr>
              <a:defRPr i="1" sz="2000"/>
            </a:pPr>
            <a:r>
              <a:t>Use single line commands with «&amp;&amp;» and «;» </a:t>
            </a:r>
          </a:p>
          <a:p>
            <a:pPr>
              <a:buClr>
                <a:srgbClr val="35DAFE"/>
              </a:buClr>
              <a:defRPr i="1" sz="2000"/>
            </a:pPr>
            <a:r>
              <a:t>Add comments for readability</a:t>
            </a:r>
          </a:p>
          <a:p>
            <a:pPr>
              <a:buClr>
                <a:srgbClr val="35DAFE"/>
              </a:buClr>
              <a:defRPr i="1" sz="2000"/>
            </a:pPr>
            <a:r>
              <a:t>Use the base image tag carefully</a:t>
            </a:r>
          </a:p>
          <a:p>
            <a:pPr>
              <a:buClr>
                <a:srgbClr val="35DAFE"/>
              </a:buClr>
              <a:defRPr i="1" sz="2000"/>
            </a:pPr>
            <a:r>
              <a:t>Use .dockerignore file</a:t>
            </a:r>
          </a:p>
        </p:txBody>
      </p:sp>
      <p:sp>
        <p:nvSpPr>
          <p:cNvPr id="203" name="Rectangle 121"/>
          <p:cNvSpPr/>
          <p:nvPr/>
        </p:nvSpPr>
        <p:spPr>
          <a:xfrm flipH="1" rot="10800000">
            <a:off x="0" y="6400799"/>
            <a:ext cx="12192000" cy="456774"/>
          </a:xfrm>
          <a:prstGeom prst="rect">
            <a:avLst/>
          </a:prstGeom>
          <a:gradFill>
            <a:gsLst>
              <a:gs pos="0">
                <a:schemeClr val="accent1"/>
              </a:gs>
              <a:gs pos="78000">
                <a:srgbClr val="000000"/>
              </a:gs>
            </a:gsLst>
            <a:lin ang="2400000"/>
          </a:gradFill>
          <a:ln w="12700">
            <a:miter lim="400000"/>
          </a:ln>
        </p:spPr>
        <p:txBody>
          <a:bodyPr lIns="45719" rIns="45719" anchor="ctr"/>
          <a:lstStyle/>
          <a:p>
            <a:pPr algn="ctr">
              <a:defRPr>
                <a:solidFill>
                  <a:srgbClr val="FFFFFF"/>
                </a:solidFill>
              </a:defRPr>
            </a:pPr>
          </a:p>
        </p:txBody>
      </p:sp>
      <p:sp>
        <p:nvSpPr>
          <p:cNvPr id="204" name="Rectangle 123"/>
          <p:cNvSpPr/>
          <p:nvPr/>
        </p:nvSpPr>
        <p:spPr>
          <a:xfrm flipH="1">
            <a:off x="4038601" y="6400798"/>
            <a:ext cx="8153400" cy="456773"/>
          </a:xfrm>
          <a:prstGeom prst="rect">
            <a:avLst/>
          </a:prstGeom>
          <a:gradFill>
            <a:gsLst>
              <a:gs pos="0">
                <a:srgbClr val="000000">
                  <a:alpha val="63000"/>
                </a:srgbClr>
              </a:gs>
              <a:gs pos="100000">
                <a:srgbClr val="2F5597"/>
              </a:gs>
            </a:gsLst>
            <a:lin ang="13800000"/>
          </a:gradFill>
          <a:ln w="12700">
            <a:miter lim="400000"/>
          </a:ln>
        </p:spPr>
        <p:txBody>
          <a:bodyPr lIns="45719" rIns="45719" anchor="ctr"/>
          <a:lstStyle/>
          <a:p>
            <a:pPr algn="ctr">
              <a:defRPr>
                <a:solidFill>
                  <a:srgbClr val="FFFFFF"/>
                </a:solidFill>
              </a:defRPr>
            </a:pPr>
          </a:p>
        </p:txBody>
      </p:sp>
      <p:pic>
        <p:nvPicPr>
          <p:cNvPr id="205" name="Picture 22" descr="Picture 22"/>
          <p:cNvPicPr>
            <a:picLocks noChangeAspect="1"/>
          </p:cNvPicPr>
          <p:nvPr/>
        </p:nvPicPr>
        <p:blipFill>
          <a:blip r:embed="rId2">
            <a:extLst/>
          </a:blip>
          <a:stretch>
            <a:fillRect/>
          </a:stretch>
        </p:blipFill>
        <p:spPr>
          <a:xfrm>
            <a:off x="405366" y="1518526"/>
            <a:ext cx="5075925" cy="382094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animEffect filter="fade" transition="in">
                                      <p:cBhvr>
                                        <p:cTn id="7" dur="500"/>
                                        <p:tgtEl>
                                          <p:spTgt spid="20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202">
                                            <p:txEl>
                                              <p:pRg st="0" end="0"/>
                                            </p:txEl>
                                          </p:spTgt>
                                        </p:tgtEl>
                                        <p:attrNameLst>
                                          <p:attrName>style.visibility</p:attrName>
                                        </p:attrNameLst>
                                      </p:cBhvr>
                                      <p:to>
                                        <p:strVal val="visible"/>
                                      </p:to>
                                    </p:set>
                                    <p:animEffect filter="fade" transition="in">
                                      <p:cBhvr>
                                        <p:cTn id="10" dur="500"/>
                                        <p:tgtEl>
                                          <p:spTgt spid="20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202">
                                            <p:txEl>
                                              <p:pRg st="1" end="1"/>
                                            </p:txEl>
                                          </p:spTgt>
                                        </p:tgtEl>
                                        <p:attrNameLst>
                                          <p:attrName>style.visibility</p:attrName>
                                        </p:attrNameLst>
                                      </p:cBhvr>
                                      <p:to>
                                        <p:strVal val="visible"/>
                                      </p:to>
                                    </p:set>
                                    <p:animEffect filter="fade" transition="in">
                                      <p:cBhvr>
                                        <p:cTn id="15" dur="500"/>
                                        <p:tgtEl>
                                          <p:spTgt spid="20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202">
                                            <p:txEl>
                                              <p:pRg st="2" end="2"/>
                                            </p:txEl>
                                          </p:spTgt>
                                        </p:tgtEl>
                                        <p:attrNameLst>
                                          <p:attrName>style.visibility</p:attrName>
                                        </p:attrNameLst>
                                      </p:cBhvr>
                                      <p:to>
                                        <p:strVal val="visible"/>
                                      </p:to>
                                    </p:set>
                                    <p:animEffect filter="fade" transition="in">
                                      <p:cBhvr>
                                        <p:cTn id="20" dur="500"/>
                                        <p:tgtEl>
                                          <p:spTgt spid="20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202">
                                            <p:txEl>
                                              <p:pRg st="3" end="3"/>
                                            </p:txEl>
                                          </p:spTgt>
                                        </p:tgtEl>
                                        <p:attrNameLst>
                                          <p:attrName>style.visibility</p:attrName>
                                        </p:attrNameLst>
                                      </p:cBhvr>
                                      <p:to>
                                        <p:strVal val="visible"/>
                                      </p:to>
                                    </p:set>
                                    <p:animEffect filter="fade" transition="in">
                                      <p:cBhvr>
                                        <p:cTn id="25" dur="500"/>
                                        <p:tgtEl>
                                          <p:spTgt spid="20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10" grpId="1" fill="hold">
                                  <p:stCondLst>
                                    <p:cond delay="0"/>
                                  </p:stCondLst>
                                  <p:iterate type="el" backwards="0">
                                    <p:tmAbs val="0"/>
                                  </p:iterate>
                                  <p:childTnLst>
                                    <p:set>
                                      <p:cBhvr>
                                        <p:cTn id="29" fill="hold"/>
                                        <p:tgtEl>
                                          <p:spTgt spid="202">
                                            <p:txEl>
                                              <p:pRg st="4" end="4"/>
                                            </p:txEl>
                                          </p:spTgt>
                                        </p:tgtEl>
                                        <p:attrNameLst>
                                          <p:attrName>style.visibility</p:attrName>
                                        </p:attrNameLst>
                                      </p:cBhvr>
                                      <p:to>
                                        <p:strVal val="visible"/>
                                      </p:to>
                                    </p:set>
                                    <p:animEffect filter="fade" transition="in">
                                      <p:cBhvr>
                                        <p:cTn id="30" dur="500"/>
                                        <p:tgtEl>
                                          <p:spTgt spid="20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202">
                                            <p:txEl>
                                              <p:pRg st="5" end="5"/>
                                            </p:txEl>
                                          </p:spTgt>
                                        </p:tgtEl>
                                        <p:attrNameLst>
                                          <p:attrName>style.visibility</p:attrName>
                                        </p:attrNameLst>
                                      </p:cBhvr>
                                      <p:to>
                                        <p:strVal val="visible"/>
                                      </p:to>
                                    </p:set>
                                    <p:animEffect filter="fade" transition="in">
                                      <p:cBhvr>
                                        <p:cTn id="35" dur="500"/>
                                        <p:tgtEl>
                                          <p:spTgt spid="20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02"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Rectangle 140"/>
          <p:cNvSpPr/>
          <p:nvPr/>
        </p:nvSpPr>
        <p:spPr>
          <a:xfrm>
            <a:off x="0" y="0"/>
            <a:ext cx="12192000" cy="3032451"/>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208" name="Picture 142" descr="Picture 142"/>
          <p:cNvPicPr>
            <a:picLocks noChangeAspect="1"/>
          </p:cNvPicPr>
          <p:nvPr/>
        </p:nvPicPr>
        <p:blipFill>
          <a:blip r:embed="rId2">
            <a:extLst/>
          </a:blip>
          <a:srcRect l="0" t="45716" r="0" b="33967"/>
          <a:stretch>
            <a:fillRect/>
          </a:stretch>
        </p:blipFill>
        <p:spPr>
          <a:xfrm>
            <a:off x="0" y="1584458"/>
            <a:ext cx="12192000" cy="1393279"/>
          </a:xfrm>
          <a:prstGeom prst="rect">
            <a:avLst/>
          </a:prstGeom>
          <a:ln w="12700">
            <a:miter lim="400000"/>
          </a:ln>
        </p:spPr>
      </p:pic>
      <p:sp>
        <p:nvSpPr>
          <p:cNvPr id="209" name="Title 1"/>
          <p:cNvSpPr txBox="1"/>
          <p:nvPr>
            <p:ph type="title"/>
          </p:nvPr>
        </p:nvSpPr>
        <p:spPr>
          <a:xfrm>
            <a:off x="804672" y="338328"/>
            <a:ext cx="5011475" cy="1773935"/>
          </a:xfrm>
          <a:prstGeom prst="rect">
            <a:avLst/>
          </a:prstGeom>
        </p:spPr>
        <p:txBody>
          <a:bodyPr/>
          <a:lstStyle>
            <a:lvl1pPr>
              <a:defRPr sz="4000">
                <a:solidFill>
                  <a:srgbClr val="FFFFFF"/>
                </a:solidFill>
              </a:defRPr>
            </a:lvl1pPr>
          </a:lstStyle>
          <a:p>
            <a:pPr/>
            <a:r>
              <a:t>Building &amp; Running Images</a:t>
            </a:r>
          </a:p>
        </p:txBody>
      </p:sp>
      <p:sp>
        <p:nvSpPr>
          <p:cNvPr id="210" name="Content Placeholder 9"/>
          <p:cNvSpPr txBox="1"/>
          <p:nvPr>
            <p:ph type="body" sz="quarter" idx="1"/>
          </p:nvPr>
        </p:nvSpPr>
        <p:spPr>
          <a:xfrm>
            <a:off x="6355641" y="338328"/>
            <a:ext cx="5029201" cy="1773935"/>
          </a:xfrm>
          <a:prstGeom prst="rect">
            <a:avLst/>
          </a:prstGeom>
        </p:spPr>
        <p:txBody>
          <a:bodyPr anchor="ctr"/>
          <a:lstStyle/>
          <a:p>
            <a:pPr>
              <a:defRPr sz="1800">
                <a:solidFill>
                  <a:srgbClr val="FFFFFF"/>
                </a:solidFill>
              </a:defRPr>
            </a:pPr>
          </a:p>
        </p:txBody>
      </p:sp>
      <p:sp>
        <p:nvSpPr>
          <p:cNvPr id="211" name="Rectangle 144"/>
          <p:cNvSpPr/>
          <p:nvPr/>
        </p:nvSpPr>
        <p:spPr>
          <a:xfrm flipV="1">
            <a:off x="-1" y="2805364"/>
            <a:ext cx="12188954" cy="4052637"/>
          </a:xfrm>
          <a:prstGeom prst="rect">
            <a:avLst/>
          </a:prstGeom>
          <a:solidFill>
            <a:srgbClr val="FFFFFF"/>
          </a:solidFill>
          <a:ln w="12700">
            <a:miter lim="400000"/>
          </a:ln>
        </p:spPr>
        <p:txBody>
          <a:bodyPr lIns="45719" rIns="45719" anchor="ctr"/>
          <a:lstStyle/>
          <a:p>
            <a:pPr algn="ctr">
              <a:defRPr>
                <a:solidFill>
                  <a:srgbClr val="FFFFFF"/>
                </a:solidFill>
              </a:defRPr>
            </a:pPr>
          </a:p>
        </p:txBody>
      </p:sp>
      <p:pic>
        <p:nvPicPr>
          <p:cNvPr id="212" name="Picture 104" descr="Picture 104"/>
          <p:cNvPicPr>
            <a:picLocks noChangeAspect="1"/>
          </p:cNvPicPr>
          <p:nvPr/>
        </p:nvPicPr>
        <p:blipFill>
          <a:blip r:embed="rId3">
            <a:extLst/>
          </a:blip>
          <a:srcRect l="0" t="1847" r="2" b="2619"/>
          <a:stretch>
            <a:fillRect/>
          </a:stretch>
        </p:blipFill>
        <p:spPr>
          <a:xfrm>
            <a:off x="6500812" y="3311811"/>
            <a:ext cx="5406885" cy="2634413"/>
          </a:xfrm>
          <a:prstGeom prst="rect">
            <a:avLst/>
          </a:prstGeom>
          <a:ln w="12700">
            <a:miter lim="400000"/>
          </a:ln>
        </p:spPr>
      </p:pic>
      <p:pic>
        <p:nvPicPr>
          <p:cNvPr id="213" name="Picture 13" descr="Picture 13"/>
          <p:cNvPicPr>
            <a:picLocks noChangeAspect="1"/>
          </p:cNvPicPr>
          <p:nvPr/>
        </p:nvPicPr>
        <p:blipFill>
          <a:blip r:embed="rId4">
            <a:extLst/>
          </a:blip>
          <a:stretch>
            <a:fillRect/>
          </a:stretch>
        </p:blipFill>
        <p:spPr>
          <a:xfrm>
            <a:off x="284305" y="3311809"/>
            <a:ext cx="5843607" cy="263441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16" name="Rectangle 9"/>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17" name="Rectangle 11"/>
          <p:cNvSpPr/>
          <p:nvPr/>
        </p:nvSpPr>
        <p:spPr>
          <a:xfrm flipH="1" rot="5400000">
            <a:off x="-1410084" y="1410081"/>
            <a:ext cx="6858001" cy="4037838"/>
          </a:xfrm>
          <a:prstGeom prst="rect">
            <a:avLst/>
          </a:prstGeom>
          <a:gradFill>
            <a:gsLst>
              <a:gs pos="8000">
                <a:srgbClr val="000000"/>
              </a:gs>
              <a:gs pos="100000">
                <a:srgbClr val="2F5597"/>
              </a:gs>
            </a:gsLst>
            <a:lin ang="3000000"/>
          </a:gradFill>
          <a:ln w="12700">
            <a:miter lim="400000"/>
          </a:ln>
        </p:spPr>
        <p:txBody>
          <a:bodyPr lIns="45719" rIns="45719" anchor="ctr"/>
          <a:lstStyle/>
          <a:p>
            <a:pPr algn="ctr">
              <a:defRPr>
                <a:solidFill>
                  <a:srgbClr val="FFFFFF"/>
                </a:solidFill>
              </a:defRPr>
            </a:pPr>
          </a:p>
        </p:txBody>
      </p:sp>
      <p:sp>
        <p:nvSpPr>
          <p:cNvPr id="218" name="Rectangle 13"/>
          <p:cNvSpPr/>
          <p:nvPr/>
        </p:nvSpPr>
        <p:spPr>
          <a:xfrm flipH="1" rot="5400000">
            <a:off x="-1410085" y="1420219"/>
            <a:ext cx="6858000" cy="4037840"/>
          </a:xfrm>
          <a:prstGeom prst="rect">
            <a:avLst/>
          </a:prstGeom>
          <a:gradFill>
            <a:gsLst>
              <a:gs pos="0">
                <a:srgbClr val="000000">
                  <a:alpha val="0"/>
                </a:srgbClr>
              </a:gs>
              <a:gs pos="99000">
                <a:schemeClr val="accent1">
                  <a:alpha val="46000"/>
                </a:schemeClr>
              </a:gs>
            </a:gsLst>
            <a:lin ang="1800000"/>
          </a:gradFill>
          <a:ln w="12700">
            <a:miter lim="400000"/>
          </a:ln>
        </p:spPr>
        <p:txBody>
          <a:bodyPr lIns="45719" rIns="45719" anchor="ctr"/>
          <a:lstStyle/>
          <a:p>
            <a:pPr algn="ctr">
              <a:defRPr>
                <a:solidFill>
                  <a:srgbClr val="FFFFFF"/>
                </a:solidFill>
              </a:defRPr>
            </a:pPr>
          </a:p>
        </p:txBody>
      </p:sp>
      <p:sp>
        <p:nvSpPr>
          <p:cNvPr id="219" name="Rectangle 15"/>
          <p:cNvSpPr/>
          <p:nvPr/>
        </p:nvSpPr>
        <p:spPr>
          <a:xfrm flipH="1" rot="5400000">
            <a:off x="767924" y="3588086"/>
            <a:ext cx="2501980" cy="4037842"/>
          </a:xfrm>
          <a:prstGeom prst="rect">
            <a:avLst/>
          </a:prstGeom>
          <a:gradFill>
            <a:gsLst>
              <a:gs pos="2000">
                <a:schemeClr val="accent1">
                  <a:alpha val="29000"/>
                </a:schemeClr>
              </a:gs>
              <a:gs pos="100000">
                <a:srgbClr val="000000">
                  <a:alpha val="30000"/>
                </a:srgbClr>
              </a:gs>
            </a:gsLst>
            <a:lin ang="7800000"/>
          </a:gradFill>
          <a:ln w="12700">
            <a:miter lim="400000"/>
          </a:ln>
        </p:spPr>
        <p:txBody>
          <a:bodyPr lIns="45719" rIns="45719" anchor="ctr"/>
          <a:lstStyle/>
          <a:p>
            <a:pPr algn="ctr">
              <a:defRPr>
                <a:solidFill>
                  <a:srgbClr val="FFFFFF"/>
                </a:solidFill>
              </a:defRPr>
            </a:pPr>
          </a:p>
        </p:txBody>
      </p:sp>
      <p:sp>
        <p:nvSpPr>
          <p:cNvPr id="220" name="Freeform: Shape 17"/>
          <p:cNvSpPr/>
          <p:nvPr/>
        </p:nvSpPr>
        <p:spPr>
          <a:xfrm rot="20635413">
            <a:off x="-501737" y="969717"/>
            <a:ext cx="3900358" cy="4178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70" y="486"/>
                </a:moveTo>
                <a:cubicBezTo>
                  <a:pt x="18180" y="1853"/>
                  <a:pt x="21600" y="5954"/>
                  <a:pt x="21600" y="10800"/>
                </a:cubicBezTo>
                <a:cubicBezTo>
                  <a:pt x="21600" y="16765"/>
                  <a:pt x="16419" y="21600"/>
                  <a:pt x="10029" y="21600"/>
                </a:cubicBezTo>
                <a:cubicBezTo>
                  <a:pt x="6034" y="21600"/>
                  <a:pt x="2513" y="19711"/>
                  <a:pt x="433" y="16838"/>
                </a:cubicBezTo>
                <a:lnTo>
                  <a:pt x="0" y="16173"/>
                </a:lnTo>
                <a:lnTo>
                  <a:pt x="4604" y="1263"/>
                </a:lnTo>
                <a:lnTo>
                  <a:pt x="5524" y="849"/>
                </a:lnTo>
                <a:cubicBezTo>
                  <a:pt x="6909" y="302"/>
                  <a:pt x="8431" y="0"/>
                  <a:pt x="10029" y="0"/>
                </a:cubicBezTo>
                <a:cubicBezTo>
                  <a:pt x="11227" y="0"/>
                  <a:pt x="12383" y="170"/>
                  <a:pt x="13470" y="486"/>
                </a:cubicBezTo>
                <a:close/>
              </a:path>
            </a:pathLst>
          </a:custGeom>
          <a:gradFill>
            <a:gsLst>
              <a:gs pos="29000">
                <a:srgbClr val="000000">
                  <a:alpha val="0"/>
                </a:srgbClr>
              </a:gs>
              <a:gs pos="100000">
                <a:schemeClr val="accent1">
                  <a:alpha val="43000"/>
                </a:schemeClr>
              </a:gs>
            </a:gsLst>
            <a:lin ang="1800000"/>
          </a:gradFill>
          <a:ln w="12700">
            <a:miter lim="400000"/>
          </a:ln>
        </p:spPr>
        <p:txBody>
          <a:bodyPr lIns="45719" rIns="45719" anchor="ctr"/>
          <a:lstStyle/>
          <a:p>
            <a:pPr algn="ctr">
              <a:defRPr>
                <a:solidFill>
                  <a:srgbClr val="FFFFFF"/>
                </a:solidFill>
              </a:defRPr>
            </a:pPr>
          </a:p>
        </p:txBody>
      </p:sp>
      <p:sp>
        <p:nvSpPr>
          <p:cNvPr id="221" name="Rectangle 19"/>
          <p:cNvSpPr/>
          <p:nvPr/>
        </p:nvSpPr>
        <p:spPr>
          <a:xfrm flipH="1" rot="5400000">
            <a:off x="-1410094" y="1399943"/>
            <a:ext cx="6858005" cy="4037836"/>
          </a:xfrm>
          <a:prstGeom prst="rect">
            <a:avLst/>
          </a:prstGeom>
          <a:gradFill>
            <a:gsLst>
              <a:gs pos="0">
                <a:srgbClr val="000000">
                  <a:alpha val="0"/>
                </a:srgbClr>
              </a:gs>
              <a:gs pos="99000">
                <a:srgbClr val="8FAADC">
                  <a:alpha val="11000"/>
                </a:srgbClr>
              </a:gs>
            </a:gsLst>
            <a:lin ang="7200000"/>
          </a:gradFill>
          <a:ln w="12700">
            <a:miter lim="400000"/>
          </a:ln>
        </p:spPr>
        <p:txBody>
          <a:bodyPr lIns="45719" rIns="45719" anchor="ctr"/>
          <a:lstStyle/>
          <a:p>
            <a:pPr algn="ctr">
              <a:defRPr>
                <a:solidFill>
                  <a:srgbClr val="FFFFFF"/>
                </a:solidFill>
              </a:defRPr>
            </a:pPr>
          </a:p>
        </p:txBody>
      </p:sp>
      <p:sp>
        <p:nvSpPr>
          <p:cNvPr id="222" name="Başlık 1"/>
          <p:cNvSpPr txBox="1"/>
          <p:nvPr>
            <p:ph type="title"/>
          </p:nvPr>
        </p:nvSpPr>
        <p:spPr>
          <a:xfrm>
            <a:off x="466721" y="586856"/>
            <a:ext cx="3201368" cy="3387499"/>
          </a:xfrm>
          <a:prstGeom prst="rect">
            <a:avLst/>
          </a:prstGeom>
        </p:spPr>
        <p:txBody>
          <a:bodyPr anchor="b"/>
          <a:lstStyle>
            <a:lvl1pPr algn="r">
              <a:defRPr sz="4000">
                <a:solidFill>
                  <a:srgbClr val="FFFFFF"/>
                </a:solidFill>
              </a:defRPr>
            </a:lvl1pPr>
          </a:lstStyle>
          <a:p>
            <a:pPr/>
            <a:r>
              <a:t>Docker Container</a:t>
            </a:r>
          </a:p>
        </p:txBody>
      </p:sp>
      <p:sp>
        <p:nvSpPr>
          <p:cNvPr id="223" name="İçerik Yer Tutucusu 2"/>
          <p:cNvSpPr txBox="1"/>
          <p:nvPr>
            <p:ph type="body" idx="1"/>
          </p:nvPr>
        </p:nvSpPr>
        <p:spPr>
          <a:xfrm>
            <a:off x="4810259" y="649481"/>
            <a:ext cx="6555348" cy="5546049"/>
          </a:xfrm>
          <a:prstGeom prst="rect">
            <a:avLst/>
          </a:prstGeom>
        </p:spPr>
        <p:txBody>
          <a:bodyPr anchor="ctr"/>
          <a:lstStyle/>
          <a:p>
            <a:pPr>
              <a:defRPr sz="2000"/>
            </a:pPr>
            <a:r>
              <a:t>R</a:t>
            </a:r>
            <a:r>
              <a:t>unnable instance of a</a:t>
            </a:r>
            <a:r>
              <a:t> docker</a:t>
            </a:r>
            <a:r>
              <a:t> image</a:t>
            </a:r>
          </a:p>
          <a:p>
            <a:pPr>
              <a:defRPr sz="2000"/>
            </a:pPr>
            <a:r>
              <a:t>Isolated from other containers</a:t>
            </a:r>
          </a:p>
          <a:p>
            <a:pPr>
              <a:defRPr sz="2000"/>
            </a:pPr>
            <a:r>
              <a:t>OS kernel is shared between the containers</a:t>
            </a:r>
          </a:p>
          <a:p>
            <a:pPr>
              <a:defRPr sz="2000"/>
            </a:pPr>
            <a:r>
              <a:t>Multiple containers can be run in the same machine</a:t>
            </a:r>
          </a:p>
          <a:p>
            <a:pPr>
              <a:defRPr sz="2000"/>
            </a:pPr>
            <a:r>
              <a:t>Takes less space</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23">
                                            <p:bg/>
                                          </p:spTgt>
                                        </p:tgtEl>
                                        <p:attrNameLst>
                                          <p:attrName>style.visibility</p:attrName>
                                        </p:attrNameLst>
                                      </p:cBhvr>
                                      <p:to>
                                        <p:strVal val="visible"/>
                                      </p:to>
                                    </p:set>
                                    <p:anim calcmode="lin" valueType="num">
                                      <p:cBhvr>
                                        <p:cTn id="7" dur="500" fill="hold"/>
                                        <p:tgtEl>
                                          <p:spTgt spid="223">
                                            <p:bg/>
                                          </p:spTgt>
                                        </p:tgtEl>
                                        <p:attrNameLst>
                                          <p:attrName>ppt_x</p:attrName>
                                        </p:attrNameLst>
                                      </p:cBhvr>
                                      <p:tavLst>
                                        <p:tav tm="0">
                                          <p:val>
                                            <p:strVal val="#ppt_x"/>
                                          </p:val>
                                        </p:tav>
                                        <p:tav tm="100000">
                                          <p:val>
                                            <p:strVal val="#ppt_x"/>
                                          </p:val>
                                        </p:tav>
                                      </p:tavLst>
                                    </p:anim>
                                    <p:anim calcmode="lin" valueType="num">
                                      <p:cBhvr>
                                        <p:cTn id="8" dur="500" fill="hold"/>
                                        <p:tgtEl>
                                          <p:spTgt spid="223">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23">
                                            <p:txEl>
                                              <p:pRg st="0" end="0"/>
                                            </p:txEl>
                                          </p:spTgt>
                                        </p:tgtEl>
                                        <p:attrNameLst>
                                          <p:attrName>style.visibility</p:attrName>
                                        </p:attrNameLst>
                                      </p:cBhvr>
                                      <p:to>
                                        <p:strVal val="visible"/>
                                      </p:to>
                                    </p:set>
                                    <p:anim calcmode="lin" valueType="num">
                                      <p:cBhvr>
                                        <p:cTn id="11" dur="500" fill="hold"/>
                                        <p:tgtEl>
                                          <p:spTgt spid="22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223">
                                            <p:txEl>
                                              <p:pRg st="1" end="1"/>
                                            </p:txEl>
                                          </p:spTgt>
                                        </p:tgtEl>
                                        <p:attrNameLst>
                                          <p:attrName>style.visibility</p:attrName>
                                        </p:attrNameLst>
                                      </p:cBhvr>
                                      <p:to>
                                        <p:strVal val="visible"/>
                                      </p:to>
                                    </p:set>
                                    <p:anim calcmode="lin" valueType="num">
                                      <p:cBhvr>
                                        <p:cTn id="17" dur="500" fill="hold"/>
                                        <p:tgtEl>
                                          <p:spTgt spid="223">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2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23">
                                            <p:txEl>
                                              <p:pRg st="2" end="2"/>
                                            </p:txEl>
                                          </p:spTgt>
                                        </p:tgtEl>
                                        <p:attrNameLst>
                                          <p:attrName>style.visibility</p:attrName>
                                        </p:attrNameLst>
                                      </p:cBhvr>
                                      <p:to>
                                        <p:strVal val="visible"/>
                                      </p:to>
                                    </p:set>
                                    <p:anim calcmode="lin" valueType="num">
                                      <p:cBhvr>
                                        <p:cTn id="23" dur="500" fill="hold"/>
                                        <p:tgtEl>
                                          <p:spTgt spid="223">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2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223">
                                            <p:txEl>
                                              <p:pRg st="3" end="3"/>
                                            </p:txEl>
                                          </p:spTgt>
                                        </p:tgtEl>
                                        <p:attrNameLst>
                                          <p:attrName>style.visibility</p:attrName>
                                        </p:attrNameLst>
                                      </p:cBhvr>
                                      <p:to>
                                        <p:strVal val="visible"/>
                                      </p:to>
                                    </p:set>
                                    <p:anim calcmode="lin" valueType="num">
                                      <p:cBhvr>
                                        <p:cTn id="29" dur="500" fill="hold"/>
                                        <p:tgtEl>
                                          <p:spTgt spid="22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223">
                                            <p:txEl>
                                              <p:pRg st="4" end="4"/>
                                            </p:txEl>
                                          </p:spTgt>
                                        </p:tgtEl>
                                        <p:attrNameLst>
                                          <p:attrName>style.visibility</p:attrName>
                                        </p:attrNameLst>
                                      </p:cBhvr>
                                      <p:to>
                                        <p:strVal val="visible"/>
                                      </p:to>
                                    </p:set>
                                    <p:anim calcmode="lin" valueType="num">
                                      <p:cBhvr>
                                        <p:cTn id="35" dur="500" fill="hold"/>
                                        <p:tgtEl>
                                          <p:spTgt spid="22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2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1" fill="hold">
                                  <p:stCondLst>
                                    <p:cond delay="0"/>
                                  </p:stCondLst>
                                  <p:iterate type="el" backwards="0">
                                    <p:tmAbs val="0"/>
                                  </p:iterate>
                                  <p:childTnLst>
                                    <p:set>
                                      <p:cBhvr>
                                        <p:cTn id="40" fill="hold"/>
                                        <p:tgtEl>
                                          <p:spTgt spid="223">
                                            <p:txEl>
                                              <p:pRg st="5" end="5"/>
                                            </p:txEl>
                                          </p:spTgt>
                                        </p:tgtEl>
                                        <p:attrNameLst>
                                          <p:attrName>style.visibility</p:attrName>
                                        </p:attrNameLst>
                                      </p:cBhvr>
                                      <p:to>
                                        <p:strVal val="visible"/>
                                      </p:to>
                                    </p:set>
                                    <p:anim calcmode="lin" valueType="num">
                                      <p:cBhvr>
                                        <p:cTn id="41" dur="500" fill="hold"/>
                                        <p:tgtEl>
                                          <p:spTgt spid="223">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2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3"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Rectangle 142"/>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26" name="Rectangle 144"/>
          <p:cNvSpPr/>
          <p:nvPr/>
        </p:nvSpPr>
        <p:spPr>
          <a:xfrm flipH="1" rot="5400000">
            <a:off x="-1410084" y="1410081"/>
            <a:ext cx="6858001" cy="4037838"/>
          </a:xfrm>
          <a:prstGeom prst="rect">
            <a:avLst/>
          </a:prstGeom>
          <a:gradFill>
            <a:gsLst>
              <a:gs pos="8000">
                <a:srgbClr val="000000"/>
              </a:gs>
              <a:gs pos="100000">
                <a:srgbClr val="2F5597"/>
              </a:gs>
            </a:gsLst>
            <a:lin ang="3000000"/>
          </a:gradFill>
          <a:ln w="12700">
            <a:miter lim="400000"/>
          </a:ln>
        </p:spPr>
        <p:txBody>
          <a:bodyPr lIns="45719" rIns="45719" anchor="ctr"/>
          <a:lstStyle/>
          <a:p>
            <a:pPr algn="ctr">
              <a:defRPr>
                <a:solidFill>
                  <a:srgbClr val="FFFFFF"/>
                </a:solidFill>
              </a:defRPr>
            </a:pPr>
          </a:p>
        </p:txBody>
      </p:sp>
      <p:sp>
        <p:nvSpPr>
          <p:cNvPr id="227" name="Rectangle 146"/>
          <p:cNvSpPr/>
          <p:nvPr/>
        </p:nvSpPr>
        <p:spPr>
          <a:xfrm flipH="1" rot="5400000">
            <a:off x="-1410085" y="1420219"/>
            <a:ext cx="6858000" cy="4037840"/>
          </a:xfrm>
          <a:prstGeom prst="rect">
            <a:avLst/>
          </a:prstGeom>
          <a:gradFill>
            <a:gsLst>
              <a:gs pos="0">
                <a:srgbClr val="000000">
                  <a:alpha val="0"/>
                </a:srgbClr>
              </a:gs>
              <a:gs pos="99000">
                <a:schemeClr val="accent1">
                  <a:alpha val="46000"/>
                </a:schemeClr>
              </a:gs>
            </a:gsLst>
            <a:lin ang="1800000"/>
          </a:gradFill>
          <a:ln w="12700">
            <a:miter lim="400000"/>
          </a:ln>
        </p:spPr>
        <p:txBody>
          <a:bodyPr lIns="45719" rIns="45719" anchor="ctr"/>
          <a:lstStyle/>
          <a:p>
            <a:pPr algn="ctr">
              <a:defRPr>
                <a:solidFill>
                  <a:srgbClr val="FFFFFF"/>
                </a:solidFill>
              </a:defRPr>
            </a:pPr>
          </a:p>
        </p:txBody>
      </p:sp>
      <p:sp>
        <p:nvSpPr>
          <p:cNvPr id="228" name="Rectangle 148"/>
          <p:cNvSpPr/>
          <p:nvPr/>
        </p:nvSpPr>
        <p:spPr>
          <a:xfrm flipH="1" rot="5400000">
            <a:off x="767924" y="3588086"/>
            <a:ext cx="2501980" cy="4037842"/>
          </a:xfrm>
          <a:prstGeom prst="rect">
            <a:avLst/>
          </a:prstGeom>
          <a:gradFill>
            <a:gsLst>
              <a:gs pos="2000">
                <a:schemeClr val="accent1">
                  <a:alpha val="29000"/>
                </a:schemeClr>
              </a:gs>
              <a:gs pos="100000">
                <a:srgbClr val="000000">
                  <a:alpha val="30000"/>
                </a:srgbClr>
              </a:gs>
            </a:gsLst>
            <a:lin ang="7800000"/>
          </a:gradFill>
          <a:ln w="12700">
            <a:miter lim="400000"/>
          </a:ln>
        </p:spPr>
        <p:txBody>
          <a:bodyPr lIns="45719" rIns="45719" anchor="ctr"/>
          <a:lstStyle/>
          <a:p>
            <a:pPr algn="ctr">
              <a:defRPr>
                <a:solidFill>
                  <a:srgbClr val="FFFFFF"/>
                </a:solidFill>
              </a:defRPr>
            </a:pPr>
          </a:p>
        </p:txBody>
      </p:sp>
      <p:sp>
        <p:nvSpPr>
          <p:cNvPr id="229" name="Freeform: Shape 150"/>
          <p:cNvSpPr/>
          <p:nvPr/>
        </p:nvSpPr>
        <p:spPr>
          <a:xfrm rot="20635413">
            <a:off x="-501737" y="969717"/>
            <a:ext cx="3900358" cy="4178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70" y="486"/>
                </a:moveTo>
                <a:cubicBezTo>
                  <a:pt x="18180" y="1853"/>
                  <a:pt x="21600" y="5954"/>
                  <a:pt x="21600" y="10800"/>
                </a:cubicBezTo>
                <a:cubicBezTo>
                  <a:pt x="21600" y="16765"/>
                  <a:pt x="16419" y="21600"/>
                  <a:pt x="10029" y="21600"/>
                </a:cubicBezTo>
                <a:cubicBezTo>
                  <a:pt x="6034" y="21600"/>
                  <a:pt x="2513" y="19711"/>
                  <a:pt x="433" y="16838"/>
                </a:cubicBezTo>
                <a:lnTo>
                  <a:pt x="0" y="16173"/>
                </a:lnTo>
                <a:lnTo>
                  <a:pt x="4604" y="1263"/>
                </a:lnTo>
                <a:lnTo>
                  <a:pt x="5524" y="849"/>
                </a:lnTo>
                <a:cubicBezTo>
                  <a:pt x="6909" y="302"/>
                  <a:pt x="8431" y="0"/>
                  <a:pt x="10029" y="0"/>
                </a:cubicBezTo>
                <a:cubicBezTo>
                  <a:pt x="11227" y="0"/>
                  <a:pt x="12383" y="170"/>
                  <a:pt x="13470" y="486"/>
                </a:cubicBezTo>
                <a:close/>
              </a:path>
            </a:pathLst>
          </a:custGeom>
          <a:gradFill>
            <a:gsLst>
              <a:gs pos="29000">
                <a:srgbClr val="000000">
                  <a:alpha val="0"/>
                </a:srgbClr>
              </a:gs>
              <a:gs pos="100000">
                <a:schemeClr val="accent1">
                  <a:alpha val="43000"/>
                </a:schemeClr>
              </a:gs>
            </a:gsLst>
            <a:lin ang="1800000"/>
          </a:gradFill>
          <a:ln w="12700">
            <a:miter lim="400000"/>
          </a:ln>
        </p:spPr>
        <p:txBody>
          <a:bodyPr lIns="45719" rIns="45719" anchor="ctr"/>
          <a:lstStyle/>
          <a:p>
            <a:pPr algn="ctr">
              <a:defRPr>
                <a:solidFill>
                  <a:srgbClr val="FFFFFF"/>
                </a:solidFill>
              </a:defRPr>
            </a:pPr>
          </a:p>
        </p:txBody>
      </p:sp>
      <p:sp>
        <p:nvSpPr>
          <p:cNvPr id="230" name="Rectangle 152"/>
          <p:cNvSpPr/>
          <p:nvPr/>
        </p:nvSpPr>
        <p:spPr>
          <a:xfrm flipH="1" rot="5400000">
            <a:off x="-1410096" y="1410079"/>
            <a:ext cx="6858005" cy="4037836"/>
          </a:xfrm>
          <a:prstGeom prst="rect">
            <a:avLst/>
          </a:prstGeom>
          <a:gradFill>
            <a:gsLst>
              <a:gs pos="0">
                <a:srgbClr val="000000">
                  <a:alpha val="0"/>
                </a:srgbClr>
              </a:gs>
              <a:gs pos="99000">
                <a:srgbClr val="8FAADC">
                  <a:alpha val="11000"/>
                </a:srgbClr>
              </a:gs>
            </a:gsLst>
            <a:lin ang="7200000"/>
          </a:gradFill>
          <a:ln w="12700">
            <a:miter lim="400000"/>
          </a:ln>
        </p:spPr>
        <p:txBody>
          <a:bodyPr lIns="45719" rIns="45719" anchor="ctr"/>
          <a:lstStyle/>
          <a:p>
            <a:pPr algn="ctr">
              <a:defRPr>
                <a:solidFill>
                  <a:srgbClr val="FFFFFF"/>
                </a:solidFill>
              </a:defRPr>
            </a:pPr>
          </a:p>
        </p:txBody>
      </p:sp>
      <p:sp>
        <p:nvSpPr>
          <p:cNvPr id="231" name="Başlık 1"/>
          <p:cNvSpPr txBox="1"/>
          <p:nvPr>
            <p:ph type="title"/>
          </p:nvPr>
        </p:nvSpPr>
        <p:spPr>
          <a:xfrm>
            <a:off x="806824" y="457201"/>
            <a:ext cx="2844801" cy="3588872"/>
          </a:xfrm>
          <a:prstGeom prst="rect">
            <a:avLst/>
          </a:prstGeom>
        </p:spPr>
        <p:txBody>
          <a:bodyPr anchor="b"/>
          <a:lstStyle>
            <a:lvl1pPr algn="r">
              <a:defRPr sz="4000">
                <a:solidFill>
                  <a:srgbClr val="FFFFFF"/>
                </a:solidFill>
              </a:defRPr>
            </a:lvl1pPr>
          </a:lstStyle>
          <a:p>
            <a:pPr/>
            <a:r>
              <a:t>Persistant Data - Volumes</a:t>
            </a:r>
          </a:p>
        </p:txBody>
      </p:sp>
      <p:sp>
        <p:nvSpPr>
          <p:cNvPr id="232" name="İçerik Yer Tutucusu 8"/>
          <p:cNvSpPr txBox="1"/>
          <p:nvPr>
            <p:ph type="body" sz="half" idx="1"/>
          </p:nvPr>
        </p:nvSpPr>
        <p:spPr>
          <a:xfrm>
            <a:off x="4649244" y="669363"/>
            <a:ext cx="3290580" cy="5534213"/>
          </a:xfrm>
          <a:prstGeom prst="rect">
            <a:avLst/>
          </a:prstGeom>
        </p:spPr>
        <p:txBody>
          <a:bodyPr anchor="ctr"/>
          <a:lstStyle/>
          <a:p>
            <a:pPr marL="212587" indent="-212587" defTabSz="850349">
              <a:spcBef>
                <a:spcPts val="900"/>
              </a:spcBef>
              <a:defRPr sz="1581"/>
            </a:pPr>
            <a:r>
              <a:t>Bind Mount</a:t>
            </a:r>
          </a:p>
          <a:p>
            <a:pPr lvl="1" marL="637762" indent="-212587" defTabSz="850349">
              <a:spcBef>
                <a:spcPts val="400"/>
              </a:spcBef>
              <a:defRPr sz="1581"/>
            </a:pPr>
            <a:r>
              <a:t>Binds certain directory </a:t>
            </a:r>
            <a:r>
              <a:t>or file from the host inside the container</a:t>
            </a:r>
          </a:p>
          <a:p>
            <a:pPr lvl="1" marL="637762" indent="-212587" defTabSz="850349">
              <a:spcBef>
                <a:spcPts val="400"/>
              </a:spcBef>
              <a:defRPr sz="1581"/>
            </a:pPr>
            <a:r>
              <a:t>docker run -v /hostdir:/containerdir IMAGE_NAME </a:t>
            </a:r>
            <a:endParaRPr sz="2232"/>
          </a:p>
          <a:p>
            <a:pPr marL="212587" indent="-212587" defTabSz="850349">
              <a:spcBef>
                <a:spcPts val="900"/>
              </a:spcBef>
              <a:defRPr sz="1581"/>
            </a:pPr>
            <a:r>
              <a:t>Named Volumes</a:t>
            </a:r>
          </a:p>
          <a:p>
            <a:pPr lvl="1" marL="637762" indent="-212587" defTabSz="850349">
              <a:spcBef>
                <a:spcPts val="400"/>
              </a:spcBef>
              <a:defRPr sz="1581"/>
            </a:pPr>
            <a:r>
              <a:t>Created and named manually</a:t>
            </a:r>
          </a:p>
          <a:p>
            <a:pPr lvl="2" marL="1062935" indent="-212587" defTabSz="850349">
              <a:spcBef>
                <a:spcPts val="400"/>
              </a:spcBef>
              <a:defRPr sz="1581"/>
            </a:pPr>
            <a:r>
              <a:t>docker volume create </a:t>
            </a:r>
            <a:r>
              <a:rPr b="1"/>
              <a:t>mysql_data</a:t>
            </a:r>
            <a:endParaRPr b="1"/>
          </a:p>
          <a:p>
            <a:pPr lvl="2" marL="1062935" indent="-212587" defTabSz="850349">
              <a:spcBef>
                <a:spcPts val="400"/>
              </a:spcBef>
              <a:defRPr sz="1581"/>
            </a:pPr>
            <a:r>
              <a:t>Docker run -v </a:t>
            </a:r>
            <a:r>
              <a:rPr b="1"/>
              <a:t>mysql_data</a:t>
            </a:r>
            <a:r>
              <a:t>:/var/lib/mysql mysql</a:t>
            </a:r>
          </a:p>
          <a:p>
            <a:pPr marL="212587" indent="-212587" defTabSz="850349">
              <a:spcBef>
                <a:spcPts val="900"/>
              </a:spcBef>
              <a:defRPr sz="1581"/>
            </a:pPr>
            <a:r>
              <a:t>Volumes in dockerfiles</a:t>
            </a:r>
          </a:p>
          <a:p>
            <a:pPr lvl="1" marL="637762" indent="-212587" defTabSz="850349">
              <a:spcBef>
                <a:spcPts val="400"/>
              </a:spcBef>
              <a:defRPr sz="1581"/>
            </a:pPr>
            <a:r>
              <a:t>Created with -v and placed under volumes</a:t>
            </a:r>
          </a:p>
          <a:p>
            <a:pPr lvl="2" marL="1062935" indent="-212587" defTabSz="850349">
              <a:spcBef>
                <a:spcPts val="400"/>
              </a:spcBef>
              <a:defRPr sz="1581"/>
            </a:pPr>
            <a:r>
              <a:t>Docker run -v /var/lib/mysql mysql</a:t>
            </a:r>
          </a:p>
          <a:p>
            <a:pPr lvl="1" marL="637762" indent="-212587" defTabSz="850349">
              <a:spcBef>
                <a:spcPts val="400"/>
              </a:spcBef>
              <a:defRPr sz="1581"/>
            </a:pPr>
          </a:p>
        </p:txBody>
      </p:sp>
      <p:pic>
        <p:nvPicPr>
          <p:cNvPr id="233" name="İçerik Yer Tutucusu 7" descr="İçerik Yer Tutucusu 7"/>
          <p:cNvPicPr>
            <a:picLocks noChangeAspect="1"/>
          </p:cNvPicPr>
          <p:nvPr/>
        </p:nvPicPr>
        <p:blipFill>
          <a:blip r:embed="rId2">
            <a:extLst/>
          </a:blip>
          <a:stretch>
            <a:fillRect/>
          </a:stretch>
        </p:blipFill>
        <p:spPr>
          <a:xfrm>
            <a:off x="6053530" y="1114141"/>
            <a:ext cx="7652245" cy="2274992"/>
          </a:xfrm>
          <a:prstGeom prst="rect">
            <a:avLst/>
          </a:prstGeom>
          <a:ln w="12700">
            <a:miter lim="400000"/>
          </a:ln>
        </p:spPr>
      </p:pic>
      <p:pic>
        <p:nvPicPr>
          <p:cNvPr id="234" name="Picture 2" descr="Picture 2"/>
          <p:cNvPicPr>
            <a:picLocks noChangeAspect="1"/>
          </p:cNvPicPr>
          <p:nvPr/>
        </p:nvPicPr>
        <p:blipFill>
          <a:blip r:embed="rId3">
            <a:extLst/>
          </a:blip>
          <a:stretch>
            <a:fillRect/>
          </a:stretch>
        </p:blipFill>
        <p:spPr>
          <a:xfrm>
            <a:off x="8467859" y="4070996"/>
            <a:ext cx="2823588" cy="143297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32">
                                            <p:bg/>
                                          </p:spTgt>
                                        </p:tgtEl>
                                        <p:attrNameLst>
                                          <p:attrName>style.visibility</p:attrName>
                                        </p:attrNameLst>
                                      </p:cBhvr>
                                      <p:to>
                                        <p:strVal val="visible"/>
                                      </p:to>
                                    </p:set>
                                    <p:animEffect filter="fade" transition="in">
                                      <p:cBhvr>
                                        <p:cTn id="7" dur="500"/>
                                        <p:tgtEl>
                                          <p:spTgt spid="232">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232">
                                            <p:txEl>
                                              <p:pRg st="0" end="0"/>
                                            </p:txEl>
                                          </p:spTgt>
                                        </p:tgtEl>
                                        <p:attrNameLst>
                                          <p:attrName>style.visibility</p:attrName>
                                        </p:attrNameLst>
                                      </p:cBhvr>
                                      <p:to>
                                        <p:strVal val="visible"/>
                                      </p:to>
                                    </p:set>
                                    <p:animEffect filter="fade" transition="in">
                                      <p:cBhvr>
                                        <p:cTn id="10" dur="500"/>
                                        <p:tgtEl>
                                          <p:spTgt spid="232">
                                            <p:txEl>
                                              <p:pRg st="0" end="0"/>
                                            </p:txEl>
                                          </p:spTgt>
                                        </p:tgtEl>
                                      </p:cBhvr>
                                    </p:animEffect>
                                  </p:childTnLst>
                                </p:cTn>
                              </p:par>
                              <p:par>
                                <p:cTn id="11" presetClass="entr" nodeType="withEffect" presetSubtype="0" presetID="10" grpId="1" fill="hold">
                                  <p:stCondLst>
                                    <p:cond delay="0"/>
                                  </p:stCondLst>
                                  <p:iterate type="el" backwards="0">
                                    <p:tmAbs val="0"/>
                                  </p:iterate>
                                  <p:childTnLst>
                                    <p:set>
                                      <p:cBhvr>
                                        <p:cTn id="12" fill="hold"/>
                                        <p:tgtEl>
                                          <p:spTgt spid="232">
                                            <p:txEl>
                                              <p:pRg st="1" end="1"/>
                                            </p:txEl>
                                          </p:spTgt>
                                        </p:tgtEl>
                                        <p:attrNameLst>
                                          <p:attrName>style.visibility</p:attrName>
                                        </p:attrNameLst>
                                      </p:cBhvr>
                                      <p:to>
                                        <p:strVal val="visible"/>
                                      </p:to>
                                    </p:set>
                                    <p:animEffect filter="fade" transition="in">
                                      <p:cBhvr>
                                        <p:cTn id="13" dur="500"/>
                                        <p:tgtEl>
                                          <p:spTgt spid="232">
                                            <p:txEl>
                                              <p:pRg st="1" end="1"/>
                                            </p:txEl>
                                          </p:spTgt>
                                        </p:tgtEl>
                                      </p:cBhvr>
                                    </p:animEffect>
                                  </p:childTnLst>
                                </p:cTn>
                              </p:par>
                              <p:par>
                                <p:cTn id="14" presetClass="entr" nodeType="withEffect" presetSubtype="0" presetID="10" grpId="1" fill="hold">
                                  <p:stCondLst>
                                    <p:cond delay="0"/>
                                  </p:stCondLst>
                                  <p:iterate type="el" backwards="0">
                                    <p:tmAbs val="0"/>
                                  </p:iterate>
                                  <p:childTnLst>
                                    <p:set>
                                      <p:cBhvr>
                                        <p:cTn id="15" fill="hold"/>
                                        <p:tgtEl>
                                          <p:spTgt spid="232">
                                            <p:txEl>
                                              <p:pRg st="2" end="2"/>
                                            </p:txEl>
                                          </p:spTgt>
                                        </p:tgtEl>
                                        <p:attrNameLst>
                                          <p:attrName>style.visibility</p:attrName>
                                        </p:attrNameLst>
                                      </p:cBhvr>
                                      <p:to>
                                        <p:strVal val="visible"/>
                                      </p:to>
                                    </p:set>
                                    <p:animEffect filter="fade" transition="in">
                                      <p:cBhvr>
                                        <p:cTn id="16" dur="500"/>
                                        <p:tgtEl>
                                          <p:spTgt spid="23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ID="10" grpId="1" fill="hold">
                                  <p:stCondLst>
                                    <p:cond delay="0"/>
                                  </p:stCondLst>
                                  <p:iterate type="el" backwards="0">
                                    <p:tmAbs val="0"/>
                                  </p:iterate>
                                  <p:childTnLst>
                                    <p:set>
                                      <p:cBhvr>
                                        <p:cTn id="20" fill="hold"/>
                                        <p:tgtEl>
                                          <p:spTgt spid="232">
                                            <p:txEl>
                                              <p:pRg st="3" end="3"/>
                                            </p:txEl>
                                          </p:spTgt>
                                        </p:tgtEl>
                                        <p:attrNameLst>
                                          <p:attrName>style.visibility</p:attrName>
                                        </p:attrNameLst>
                                      </p:cBhvr>
                                      <p:to>
                                        <p:strVal val="visible"/>
                                      </p:to>
                                    </p:set>
                                    <p:animEffect filter="fade" transition="in">
                                      <p:cBhvr>
                                        <p:cTn id="21" dur="500"/>
                                        <p:tgtEl>
                                          <p:spTgt spid="232">
                                            <p:txEl>
                                              <p:pRg st="3" end="3"/>
                                            </p:txEl>
                                          </p:spTgt>
                                        </p:tgtEl>
                                      </p:cBhvr>
                                    </p:animEffect>
                                  </p:childTnLst>
                                </p:cTn>
                              </p:par>
                              <p:par>
                                <p:cTn id="22" presetClass="entr" nodeType="withEffect" presetSubtype="0" presetID="10" grpId="1" fill="hold">
                                  <p:stCondLst>
                                    <p:cond delay="0"/>
                                  </p:stCondLst>
                                  <p:iterate type="el" backwards="0">
                                    <p:tmAbs val="0"/>
                                  </p:iterate>
                                  <p:childTnLst>
                                    <p:set>
                                      <p:cBhvr>
                                        <p:cTn id="23" fill="hold"/>
                                        <p:tgtEl>
                                          <p:spTgt spid="232">
                                            <p:txEl>
                                              <p:pRg st="4" end="4"/>
                                            </p:txEl>
                                          </p:spTgt>
                                        </p:tgtEl>
                                        <p:attrNameLst>
                                          <p:attrName>style.visibility</p:attrName>
                                        </p:attrNameLst>
                                      </p:cBhvr>
                                      <p:to>
                                        <p:strVal val="visible"/>
                                      </p:to>
                                    </p:set>
                                    <p:animEffect filter="fade" transition="in">
                                      <p:cBhvr>
                                        <p:cTn id="24" dur="500"/>
                                        <p:tgtEl>
                                          <p:spTgt spid="232">
                                            <p:txEl>
                                              <p:pRg st="4" end="4"/>
                                            </p:txEl>
                                          </p:spTgt>
                                        </p:tgtEl>
                                      </p:cBhvr>
                                    </p:animEffect>
                                  </p:childTnLst>
                                </p:cTn>
                              </p:par>
                              <p:par>
                                <p:cTn id="25" presetClass="entr" nodeType="withEffect" presetSubtype="0" presetID="10" grpId="1" fill="hold">
                                  <p:stCondLst>
                                    <p:cond delay="0"/>
                                  </p:stCondLst>
                                  <p:iterate type="el" backwards="0">
                                    <p:tmAbs val="0"/>
                                  </p:iterate>
                                  <p:childTnLst>
                                    <p:set>
                                      <p:cBhvr>
                                        <p:cTn id="26" fill="hold"/>
                                        <p:tgtEl>
                                          <p:spTgt spid="232">
                                            <p:txEl>
                                              <p:pRg st="5" end="5"/>
                                            </p:txEl>
                                          </p:spTgt>
                                        </p:tgtEl>
                                        <p:attrNameLst>
                                          <p:attrName>style.visibility</p:attrName>
                                        </p:attrNameLst>
                                      </p:cBhvr>
                                      <p:to>
                                        <p:strVal val="visible"/>
                                      </p:to>
                                    </p:set>
                                    <p:animEffect filter="fade" transition="in">
                                      <p:cBhvr>
                                        <p:cTn id="27" dur="500"/>
                                        <p:tgtEl>
                                          <p:spTgt spid="232">
                                            <p:txEl>
                                              <p:pRg st="5" end="5"/>
                                            </p:txEl>
                                          </p:spTgt>
                                        </p:tgtEl>
                                      </p:cBhvr>
                                    </p:animEffect>
                                  </p:childTnLst>
                                </p:cTn>
                              </p:par>
                              <p:par>
                                <p:cTn id="28" presetClass="entr" nodeType="withEffect" presetSubtype="0" presetID="10" grpId="1" fill="hold">
                                  <p:stCondLst>
                                    <p:cond delay="0"/>
                                  </p:stCondLst>
                                  <p:iterate type="el" backwards="0">
                                    <p:tmAbs val="0"/>
                                  </p:iterate>
                                  <p:childTnLst>
                                    <p:set>
                                      <p:cBhvr>
                                        <p:cTn id="29" fill="hold"/>
                                        <p:tgtEl>
                                          <p:spTgt spid="232">
                                            <p:txEl>
                                              <p:pRg st="6" end="6"/>
                                            </p:txEl>
                                          </p:spTgt>
                                        </p:tgtEl>
                                        <p:attrNameLst>
                                          <p:attrName>style.visibility</p:attrName>
                                        </p:attrNameLst>
                                      </p:cBhvr>
                                      <p:to>
                                        <p:strVal val="visible"/>
                                      </p:to>
                                    </p:set>
                                    <p:animEffect filter="fade" transition="in">
                                      <p:cBhvr>
                                        <p:cTn id="30" dur="500"/>
                                        <p:tgtEl>
                                          <p:spTgt spid="23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10" grpId="1" fill="hold">
                                  <p:stCondLst>
                                    <p:cond delay="0"/>
                                  </p:stCondLst>
                                  <p:iterate type="el" backwards="0">
                                    <p:tmAbs val="0"/>
                                  </p:iterate>
                                  <p:childTnLst>
                                    <p:set>
                                      <p:cBhvr>
                                        <p:cTn id="34" fill="hold"/>
                                        <p:tgtEl>
                                          <p:spTgt spid="232">
                                            <p:txEl>
                                              <p:pRg st="7" end="7"/>
                                            </p:txEl>
                                          </p:spTgt>
                                        </p:tgtEl>
                                        <p:attrNameLst>
                                          <p:attrName>style.visibility</p:attrName>
                                        </p:attrNameLst>
                                      </p:cBhvr>
                                      <p:to>
                                        <p:strVal val="visible"/>
                                      </p:to>
                                    </p:set>
                                    <p:animEffect filter="fade" transition="in">
                                      <p:cBhvr>
                                        <p:cTn id="35" dur="500"/>
                                        <p:tgtEl>
                                          <p:spTgt spid="232">
                                            <p:txEl>
                                              <p:pRg st="7" end="7"/>
                                            </p:txEl>
                                          </p:spTgt>
                                        </p:tgtEl>
                                      </p:cBhvr>
                                    </p:animEffect>
                                  </p:childTnLst>
                                </p:cTn>
                              </p:par>
                              <p:par>
                                <p:cTn id="36" presetClass="entr" nodeType="withEffect" presetSubtype="0" presetID="10" grpId="1" fill="hold">
                                  <p:stCondLst>
                                    <p:cond delay="0"/>
                                  </p:stCondLst>
                                  <p:iterate type="el" backwards="0">
                                    <p:tmAbs val="0"/>
                                  </p:iterate>
                                  <p:childTnLst>
                                    <p:set>
                                      <p:cBhvr>
                                        <p:cTn id="37" fill="hold"/>
                                        <p:tgtEl>
                                          <p:spTgt spid="232">
                                            <p:txEl>
                                              <p:pRg st="8" end="8"/>
                                            </p:txEl>
                                          </p:spTgt>
                                        </p:tgtEl>
                                        <p:attrNameLst>
                                          <p:attrName>style.visibility</p:attrName>
                                        </p:attrNameLst>
                                      </p:cBhvr>
                                      <p:to>
                                        <p:strVal val="visible"/>
                                      </p:to>
                                    </p:set>
                                    <p:animEffect filter="fade" transition="in">
                                      <p:cBhvr>
                                        <p:cTn id="38" dur="500"/>
                                        <p:tgtEl>
                                          <p:spTgt spid="232">
                                            <p:txEl>
                                              <p:pRg st="8" end="8"/>
                                            </p:txEl>
                                          </p:spTgt>
                                        </p:tgtEl>
                                      </p:cBhvr>
                                    </p:animEffect>
                                  </p:childTnLst>
                                </p:cTn>
                              </p:par>
                              <p:par>
                                <p:cTn id="39" presetClass="entr" nodeType="withEffect" presetSubtype="0" presetID="10" grpId="1" fill="hold">
                                  <p:stCondLst>
                                    <p:cond delay="0"/>
                                  </p:stCondLst>
                                  <p:iterate type="el" backwards="0">
                                    <p:tmAbs val="0"/>
                                  </p:iterate>
                                  <p:childTnLst>
                                    <p:set>
                                      <p:cBhvr>
                                        <p:cTn id="40" fill="hold"/>
                                        <p:tgtEl>
                                          <p:spTgt spid="232">
                                            <p:txEl>
                                              <p:pRg st="9" end="9"/>
                                            </p:txEl>
                                          </p:spTgt>
                                        </p:tgtEl>
                                        <p:attrNameLst>
                                          <p:attrName>style.visibility</p:attrName>
                                        </p:attrNameLst>
                                      </p:cBhvr>
                                      <p:to>
                                        <p:strVal val="visible"/>
                                      </p:to>
                                    </p:set>
                                    <p:animEffect filter="fade" transition="in">
                                      <p:cBhvr>
                                        <p:cTn id="41" dur="500"/>
                                        <p:tgtEl>
                                          <p:spTgt spid="232">
                                            <p:txEl>
                                              <p:pRg st="9" end="9"/>
                                            </p:txEl>
                                          </p:spTgt>
                                        </p:tgtEl>
                                      </p:cBhvr>
                                    </p:animEffect>
                                  </p:childTnLst>
                                </p:cTn>
                              </p:par>
                              <p:par>
                                <p:cTn id="42" presetClass="entr" nodeType="withEffect" presetSubtype="0" presetID="10" grpId="1" fill="hold">
                                  <p:stCondLst>
                                    <p:cond delay="0"/>
                                  </p:stCondLst>
                                  <p:iterate type="el" backwards="0">
                                    <p:tmAbs val="0"/>
                                  </p:iterate>
                                  <p:childTnLst>
                                    <p:set>
                                      <p:cBhvr>
                                        <p:cTn id="43" fill="hold"/>
                                        <p:tgtEl>
                                          <p:spTgt spid="232">
                                            <p:txEl>
                                              <p:pRg st="10" end="10"/>
                                            </p:txEl>
                                          </p:spTgt>
                                        </p:tgtEl>
                                        <p:attrNameLst>
                                          <p:attrName>style.visibility</p:attrName>
                                        </p:attrNameLst>
                                      </p:cBhvr>
                                      <p:to>
                                        <p:strVal val="visible"/>
                                      </p:to>
                                    </p:set>
                                    <p:animEffect filter="fade" transition="in">
                                      <p:cBhvr>
                                        <p:cTn id="44" dur="500"/>
                                        <p:tgtEl>
                                          <p:spTgt spid="232">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ID="10" grpId="1" fill="hold">
                                  <p:stCondLst>
                                    <p:cond delay="0"/>
                                  </p:stCondLst>
                                  <p:iterate type="el" backwards="0">
                                    <p:tmAbs val="0"/>
                                  </p:iterate>
                                  <p:childTnLst>
                                    <p:set>
                                      <p:cBhvr>
                                        <p:cTn id="48" fill="hold"/>
                                        <p:tgtEl>
                                          <p:spTgt spid="232">
                                            <p:txEl>
                                              <p:pRg st="11" end="11"/>
                                            </p:txEl>
                                          </p:spTgt>
                                        </p:tgtEl>
                                        <p:attrNameLst>
                                          <p:attrName>style.visibility</p:attrName>
                                        </p:attrNameLst>
                                      </p:cBhvr>
                                      <p:to>
                                        <p:strVal val="visible"/>
                                      </p:to>
                                    </p:set>
                                    <p:animEffect filter="fade" transition="in">
                                      <p:cBhvr>
                                        <p:cTn id="49" dur="500"/>
                                        <p:tgtEl>
                                          <p:spTgt spid="232">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32"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Rectangle 70"/>
          <p:cNvSpPr/>
          <p:nvPr/>
        </p:nvSpPr>
        <p:spPr>
          <a:xfrm>
            <a:off x="0" y="3"/>
            <a:ext cx="12192000" cy="685799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37" name="Başlık 1"/>
          <p:cNvSpPr txBox="1"/>
          <p:nvPr>
            <p:ph type="title"/>
          </p:nvPr>
        </p:nvSpPr>
        <p:spPr>
          <a:xfrm>
            <a:off x="1136396" y="457202"/>
            <a:ext cx="10117813" cy="1150471"/>
          </a:xfrm>
          <a:prstGeom prst="rect">
            <a:avLst/>
          </a:prstGeom>
        </p:spPr>
        <p:txBody>
          <a:bodyPr anchor="b"/>
          <a:lstStyle>
            <a:lvl1pPr>
              <a:defRPr sz="4000"/>
            </a:lvl1pPr>
          </a:lstStyle>
          <a:p>
            <a:pPr/>
            <a:r>
              <a:t>Docker Compose</a:t>
            </a:r>
          </a:p>
        </p:txBody>
      </p:sp>
      <p:sp>
        <p:nvSpPr>
          <p:cNvPr id="238" name="İçerik Yer Tutucusu 2"/>
          <p:cNvSpPr txBox="1"/>
          <p:nvPr>
            <p:ph type="body" sz="half" idx="1"/>
          </p:nvPr>
        </p:nvSpPr>
        <p:spPr>
          <a:xfrm>
            <a:off x="1136399" y="1980775"/>
            <a:ext cx="6001837" cy="3632825"/>
          </a:xfrm>
          <a:prstGeom prst="rect">
            <a:avLst/>
          </a:prstGeom>
        </p:spPr>
        <p:txBody>
          <a:bodyPr/>
          <a:lstStyle/>
          <a:p>
            <a:pPr>
              <a:defRPr sz="2000">
                <a:latin typeface="Open Sans"/>
                <a:ea typeface="Open Sans"/>
                <a:cs typeface="Open Sans"/>
                <a:sym typeface="Open Sans"/>
              </a:defRPr>
            </a:pPr>
            <a:r>
              <a:t>T</a:t>
            </a:r>
            <a:r>
              <a:t>ool for defining and running multi-container Docker applications</a:t>
            </a:r>
          </a:p>
          <a:p>
            <a:pPr>
              <a:defRPr sz="2000">
                <a:latin typeface="Open Sans"/>
                <a:ea typeface="Open Sans"/>
                <a:cs typeface="Open Sans"/>
                <a:sym typeface="Open Sans"/>
              </a:defRPr>
            </a:pPr>
            <a:r>
              <a:t>Defined by docker-compose.yml</a:t>
            </a:r>
          </a:p>
          <a:p>
            <a:pPr>
              <a:defRPr sz="2000">
                <a:latin typeface="Open Sans"/>
                <a:ea typeface="Open Sans"/>
                <a:cs typeface="Open Sans"/>
                <a:sym typeface="Open Sans"/>
              </a:defRPr>
            </a:pPr>
            <a:r>
              <a:t>Creates, builds and runs all services, volumes etc. with a single command</a:t>
            </a:r>
          </a:p>
          <a:p>
            <a:pPr>
              <a:defRPr sz="2000">
                <a:latin typeface="Open Sans"/>
                <a:ea typeface="Open Sans"/>
                <a:cs typeface="Open Sans"/>
                <a:sym typeface="Open Sans"/>
              </a:defRPr>
            </a:pPr>
            <a:r>
              <a:t>Used for:</a:t>
            </a:r>
          </a:p>
          <a:p>
            <a:pPr lvl="1" marL="685765" indent="-228589">
              <a:spcBef>
                <a:spcPts val="500"/>
              </a:spcBef>
              <a:defRPr sz="2000">
                <a:latin typeface="Open Sans"/>
                <a:ea typeface="Open Sans"/>
                <a:cs typeface="Open Sans"/>
                <a:sym typeface="Open Sans"/>
              </a:defRPr>
            </a:pPr>
            <a:r>
              <a:t>Start, stop, and rebuild services</a:t>
            </a:r>
            <a:endParaRPr sz="2400"/>
          </a:p>
          <a:p>
            <a:pPr lvl="1" marL="685765" indent="-228589">
              <a:spcBef>
                <a:spcPts val="500"/>
              </a:spcBef>
              <a:defRPr sz="2000">
                <a:latin typeface="Open Sans"/>
                <a:ea typeface="Open Sans"/>
                <a:cs typeface="Open Sans"/>
                <a:sym typeface="Open Sans"/>
              </a:defRPr>
            </a:pPr>
            <a:r>
              <a:t>View the status of running services</a:t>
            </a:r>
            <a:endParaRPr sz="2400"/>
          </a:p>
          <a:p>
            <a:pPr lvl="1" marL="685765" indent="-228589">
              <a:spcBef>
                <a:spcPts val="500"/>
              </a:spcBef>
              <a:defRPr sz="2000">
                <a:latin typeface="Open Sans"/>
                <a:ea typeface="Open Sans"/>
                <a:cs typeface="Open Sans"/>
                <a:sym typeface="Open Sans"/>
              </a:defRPr>
            </a:pPr>
            <a:r>
              <a:t>Stream the log output of running services</a:t>
            </a:r>
            <a:endParaRPr sz="2400"/>
          </a:p>
          <a:p>
            <a:pPr lvl="1" marL="685765" indent="-228589">
              <a:spcBef>
                <a:spcPts val="500"/>
              </a:spcBef>
              <a:defRPr sz="2000">
                <a:latin typeface="Open Sans"/>
                <a:ea typeface="Open Sans"/>
                <a:cs typeface="Open Sans"/>
                <a:sym typeface="Open Sans"/>
              </a:defRPr>
            </a:pPr>
            <a:r>
              <a:t>Run a one-off command on a service</a:t>
            </a:r>
          </a:p>
        </p:txBody>
      </p:sp>
      <p:sp>
        <p:nvSpPr>
          <p:cNvPr id="239" name="Rectangle 72"/>
          <p:cNvSpPr/>
          <p:nvPr/>
        </p:nvSpPr>
        <p:spPr>
          <a:xfrm>
            <a:off x="-1" y="6401961"/>
            <a:ext cx="12192000" cy="461775"/>
          </a:xfrm>
          <a:prstGeom prst="rect">
            <a:avLst/>
          </a:prstGeom>
          <a:gradFill>
            <a:gsLst>
              <a:gs pos="0">
                <a:srgbClr val="000000"/>
              </a:gs>
              <a:gs pos="100000">
                <a:srgbClr val="2F5597"/>
              </a:gs>
            </a:gsLst>
            <a:lin ang="13800000"/>
          </a:gradFill>
          <a:ln w="12700">
            <a:miter lim="400000"/>
          </a:ln>
        </p:spPr>
        <p:txBody>
          <a:bodyPr lIns="45719" rIns="45719" anchor="ctr"/>
          <a:lstStyle/>
          <a:p>
            <a:pPr algn="ctr">
              <a:defRPr>
                <a:solidFill>
                  <a:srgbClr val="FFFFFF"/>
                </a:solidFill>
              </a:defRPr>
            </a:pPr>
          </a:p>
        </p:txBody>
      </p:sp>
      <p:sp>
        <p:nvSpPr>
          <p:cNvPr id="240" name="Rectangle 74"/>
          <p:cNvSpPr/>
          <p:nvPr/>
        </p:nvSpPr>
        <p:spPr>
          <a:xfrm>
            <a:off x="-1" y="6401961"/>
            <a:ext cx="4076700" cy="464399"/>
          </a:xfrm>
          <a:prstGeom prst="rect">
            <a:avLst/>
          </a:prstGeom>
          <a:gradFill>
            <a:gsLst>
              <a:gs pos="0">
                <a:srgbClr val="000000">
                  <a:alpha val="46000"/>
                </a:srgbClr>
              </a:gs>
              <a:gs pos="99000">
                <a:schemeClr val="accent1"/>
              </a:gs>
            </a:gsLst>
            <a:lin ang="14400000"/>
          </a:gradFill>
          <a:ln w="12700">
            <a:miter lim="400000"/>
          </a:ln>
        </p:spPr>
        <p:txBody>
          <a:bodyPr lIns="45719" rIns="45719" anchor="ctr"/>
          <a:lstStyle/>
          <a:p>
            <a:pPr algn="ctr">
              <a:defRPr>
                <a:solidFill>
                  <a:srgbClr val="FFFFFF"/>
                </a:solidFill>
              </a:defRPr>
            </a:pPr>
          </a:p>
        </p:txBody>
      </p:sp>
      <p:pic>
        <p:nvPicPr>
          <p:cNvPr id="241" name="Picture 5" descr="Picture 5"/>
          <p:cNvPicPr>
            <a:picLocks noChangeAspect="1"/>
          </p:cNvPicPr>
          <p:nvPr/>
        </p:nvPicPr>
        <p:blipFill>
          <a:blip r:embed="rId2">
            <a:extLst/>
          </a:blip>
          <a:stretch>
            <a:fillRect/>
          </a:stretch>
        </p:blipFill>
        <p:spPr>
          <a:xfrm>
            <a:off x="7507974" y="1271858"/>
            <a:ext cx="4314288" cy="431428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38">
                                            <p:bg/>
                                          </p:spTgt>
                                        </p:tgtEl>
                                        <p:attrNameLst>
                                          <p:attrName>style.visibility</p:attrName>
                                        </p:attrNameLst>
                                      </p:cBhvr>
                                      <p:to>
                                        <p:strVal val="visible"/>
                                      </p:to>
                                    </p:set>
                                    <p:animEffect filter="fade" transition="in">
                                      <p:cBhvr>
                                        <p:cTn id="7" dur="500"/>
                                        <p:tgtEl>
                                          <p:spTgt spid="238">
                                            <p:bg/>
                                          </p:spTgt>
                                        </p:tgtEl>
                                      </p:cBhvr>
                                    </p:animEffect>
                                  </p:childTnLst>
                                </p:cTn>
                              </p:par>
                              <p:par>
                                <p:cTn id="8" presetClass="entr" nodeType="withEffect" presetSubtype="0" presetID="10" grpId="1" fill="hold">
                                  <p:stCondLst>
                                    <p:cond delay="0"/>
                                  </p:stCondLst>
                                  <p:iterate type="el" backwards="0">
                                    <p:tmAbs val="0"/>
                                  </p:iterate>
                                  <p:childTnLst>
                                    <p:set>
                                      <p:cBhvr>
                                        <p:cTn id="9" fill="hold"/>
                                        <p:tgtEl>
                                          <p:spTgt spid="238">
                                            <p:txEl>
                                              <p:pRg st="0" end="0"/>
                                            </p:txEl>
                                          </p:spTgt>
                                        </p:tgtEl>
                                        <p:attrNameLst>
                                          <p:attrName>style.visibility</p:attrName>
                                        </p:attrNameLst>
                                      </p:cBhvr>
                                      <p:to>
                                        <p:strVal val="visible"/>
                                      </p:to>
                                    </p:set>
                                    <p:animEffect filter="fade" transition="in">
                                      <p:cBhvr>
                                        <p:cTn id="10" dur="500"/>
                                        <p:tgtEl>
                                          <p:spTgt spid="23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10" grpId="1" fill="hold">
                                  <p:stCondLst>
                                    <p:cond delay="0"/>
                                  </p:stCondLst>
                                  <p:iterate type="el" backwards="0">
                                    <p:tmAbs val="0"/>
                                  </p:iterate>
                                  <p:childTnLst>
                                    <p:set>
                                      <p:cBhvr>
                                        <p:cTn id="14" fill="hold"/>
                                        <p:tgtEl>
                                          <p:spTgt spid="238">
                                            <p:txEl>
                                              <p:pRg st="1" end="1"/>
                                            </p:txEl>
                                          </p:spTgt>
                                        </p:tgtEl>
                                        <p:attrNameLst>
                                          <p:attrName>style.visibility</p:attrName>
                                        </p:attrNameLst>
                                      </p:cBhvr>
                                      <p:to>
                                        <p:strVal val="visible"/>
                                      </p:to>
                                    </p:set>
                                    <p:animEffect filter="fade" transition="in">
                                      <p:cBhvr>
                                        <p:cTn id="15" dur="500"/>
                                        <p:tgtEl>
                                          <p:spTgt spid="2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1" fill="hold">
                                  <p:stCondLst>
                                    <p:cond delay="0"/>
                                  </p:stCondLst>
                                  <p:iterate type="el" backwards="0">
                                    <p:tmAbs val="0"/>
                                  </p:iterate>
                                  <p:childTnLst>
                                    <p:set>
                                      <p:cBhvr>
                                        <p:cTn id="19" fill="hold"/>
                                        <p:tgtEl>
                                          <p:spTgt spid="238">
                                            <p:txEl>
                                              <p:pRg st="2" end="2"/>
                                            </p:txEl>
                                          </p:spTgt>
                                        </p:tgtEl>
                                        <p:attrNameLst>
                                          <p:attrName>style.visibility</p:attrName>
                                        </p:attrNameLst>
                                      </p:cBhvr>
                                      <p:to>
                                        <p:strVal val="visible"/>
                                      </p:to>
                                    </p:set>
                                    <p:animEffect filter="fade" transition="in">
                                      <p:cBhvr>
                                        <p:cTn id="20" dur="500"/>
                                        <p:tgtEl>
                                          <p:spTgt spid="23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238">
                                            <p:txEl>
                                              <p:pRg st="3" end="3"/>
                                            </p:txEl>
                                          </p:spTgt>
                                        </p:tgtEl>
                                        <p:attrNameLst>
                                          <p:attrName>style.visibility</p:attrName>
                                        </p:attrNameLst>
                                      </p:cBhvr>
                                      <p:to>
                                        <p:strVal val="visible"/>
                                      </p:to>
                                    </p:set>
                                    <p:animEffect filter="fade" transition="in">
                                      <p:cBhvr>
                                        <p:cTn id="25" dur="500"/>
                                        <p:tgtEl>
                                          <p:spTgt spid="238">
                                            <p:txEl>
                                              <p:pRg st="3" end="3"/>
                                            </p:txEl>
                                          </p:spTgt>
                                        </p:tgtEl>
                                      </p:cBhvr>
                                    </p:animEffect>
                                  </p:childTnLst>
                                </p:cTn>
                              </p:par>
                              <p:par>
                                <p:cTn id="26" presetClass="entr" nodeType="withEffect" presetSubtype="0" presetID="10" grpId="1" fill="hold">
                                  <p:stCondLst>
                                    <p:cond delay="0"/>
                                  </p:stCondLst>
                                  <p:iterate type="el" backwards="0">
                                    <p:tmAbs val="0"/>
                                  </p:iterate>
                                  <p:childTnLst>
                                    <p:set>
                                      <p:cBhvr>
                                        <p:cTn id="27" fill="hold"/>
                                        <p:tgtEl>
                                          <p:spTgt spid="238">
                                            <p:txEl>
                                              <p:pRg st="4" end="4"/>
                                            </p:txEl>
                                          </p:spTgt>
                                        </p:tgtEl>
                                        <p:attrNameLst>
                                          <p:attrName>style.visibility</p:attrName>
                                        </p:attrNameLst>
                                      </p:cBhvr>
                                      <p:to>
                                        <p:strVal val="visible"/>
                                      </p:to>
                                    </p:set>
                                    <p:animEffect filter="fade" transition="in">
                                      <p:cBhvr>
                                        <p:cTn id="28" dur="500"/>
                                        <p:tgtEl>
                                          <p:spTgt spid="238">
                                            <p:txEl>
                                              <p:pRg st="4" end="4"/>
                                            </p:txEl>
                                          </p:spTgt>
                                        </p:tgtEl>
                                      </p:cBhvr>
                                    </p:animEffect>
                                  </p:childTnLst>
                                </p:cTn>
                              </p:par>
                              <p:par>
                                <p:cTn id="29" presetClass="entr" nodeType="withEffect" presetSubtype="0" presetID="10" grpId="1" fill="hold">
                                  <p:stCondLst>
                                    <p:cond delay="0"/>
                                  </p:stCondLst>
                                  <p:iterate type="el" backwards="0">
                                    <p:tmAbs val="0"/>
                                  </p:iterate>
                                  <p:childTnLst>
                                    <p:set>
                                      <p:cBhvr>
                                        <p:cTn id="30" fill="hold"/>
                                        <p:tgtEl>
                                          <p:spTgt spid="238">
                                            <p:txEl>
                                              <p:pRg st="5" end="5"/>
                                            </p:txEl>
                                          </p:spTgt>
                                        </p:tgtEl>
                                        <p:attrNameLst>
                                          <p:attrName>style.visibility</p:attrName>
                                        </p:attrNameLst>
                                      </p:cBhvr>
                                      <p:to>
                                        <p:strVal val="visible"/>
                                      </p:to>
                                    </p:set>
                                    <p:animEffect filter="fade" transition="in">
                                      <p:cBhvr>
                                        <p:cTn id="31" dur="500"/>
                                        <p:tgtEl>
                                          <p:spTgt spid="238">
                                            <p:txEl>
                                              <p:pRg st="5" end="5"/>
                                            </p:txEl>
                                          </p:spTgt>
                                        </p:tgtEl>
                                      </p:cBhvr>
                                    </p:animEffect>
                                  </p:childTnLst>
                                </p:cTn>
                              </p:par>
                              <p:par>
                                <p:cTn id="32" presetClass="entr" nodeType="withEffect" presetSubtype="0" presetID="10" grpId="1" fill="hold">
                                  <p:stCondLst>
                                    <p:cond delay="0"/>
                                  </p:stCondLst>
                                  <p:iterate type="el" backwards="0">
                                    <p:tmAbs val="0"/>
                                  </p:iterate>
                                  <p:childTnLst>
                                    <p:set>
                                      <p:cBhvr>
                                        <p:cTn id="33" fill="hold"/>
                                        <p:tgtEl>
                                          <p:spTgt spid="238">
                                            <p:txEl>
                                              <p:pRg st="6" end="6"/>
                                            </p:txEl>
                                          </p:spTgt>
                                        </p:tgtEl>
                                        <p:attrNameLst>
                                          <p:attrName>style.visibility</p:attrName>
                                        </p:attrNameLst>
                                      </p:cBhvr>
                                      <p:to>
                                        <p:strVal val="visible"/>
                                      </p:to>
                                    </p:set>
                                    <p:animEffect filter="fade" transition="in">
                                      <p:cBhvr>
                                        <p:cTn id="34" dur="500"/>
                                        <p:tgtEl>
                                          <p:spTgt spid="238">
                                            <p:txEl>
                                              <p:pRg st="6" end="6"/>
                                            </p:txEl>
                                          </p:spTgt>
                                        </p:tgtEl>
                                      </p:cBhvr>
                                    </p:animEffect>
                                  </p:childTnLst>
                                </p:cTn>
                              </p:par>
                              <p:par>
                                <p:cTn id="35" presetClass="entr" nodeType="withEffect" presetSubtype="0" presetID="10" grpId="1" fill="hold">
                                  <p:stCondLst>
                                    <p:cond delay="0"/>
                                  </p:stCondLst>
                                  <p:iterate type="el" backwards="0">
                                    <p:tmAbs val="0"/>
                                  </p:iterate>
                                  <p:childTnLst>
                                    <p:set>
                                      <p:cBhvr>
                                        <p:cTn id="36" fill="hold"/>
                                        <p:tgtEl>
                                          <p:spTgt spid="238">
                                            <p:txEl>
                                              <p:pRg st="7" end="7"/>
                                            </p:txEl>
                                          </p:spTgt>
                                        </p:tgtEl>
                                        <p:attrNameLst>
                                          <p:attrName>style.visibility</p:attrName>
                                        </p:attrNameLst>
                                      </p:cBhvr>
                                      <p:to>
                                        <p:strVal val="visible"/>
                                      </p:to>
                                    </p:set>
                                    <p:animEffect filter="fade" transition="in">
                                      <p:cBhvr>
                                        <p:cTn id="37" dur="500"/>
                                        <p:tgtEl>
                                          <p:spTgt spid="238">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38"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Rectangle 9"/>
          <p:cNvSpPr/>
          <p:nvPr/>
        </p:nvSpPr>
        <p:spPr>
          <a:xfrm>
            <a:off x="0" y="3"/>
            <a:ext cx="12192000" cy="685799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44" name="Rectangle 11"/>
          <p:cNvSpPr/>
          <p:nvPr/>
        </p:nvSpPr>
        <p:spPr>
          <a:xfrm flipH="1" rot="10800000">
            <a:off x="-484" y="-2"/>
            <a:ext cx="6096002" cy="6858001"/>
          </a:xfrm>
          <a:prstGeom prst="rect">
            <a:avLst/>
          </a:prstGeom>
          <a:gradFill>
            <a:gsLst>
              <a:gs pos="8000">
                <a:srgbClr val="000000">
                  <a:alpha val="94000"/>
                </a:srgbClr>
              </a:gs>
              <a:gs pos="100000">
                <a:schemeClr val="accent1"/>
              </a:gs>
            </a:gsLst>
            <a:lin ang="2400000"/>
          </a:gradFill>
          <a:ln w="12700">
            <a:miter lim="400000"/>
          </a:ln>
        </p:spPr>
        <p:txBody>
          <a:bodyPr lIns="45719" rIns="45719" anchor="ctr"/>
          <a:lstStyle/>
          <a:p>
            <a:pPr algn="ctr">
              <a:defRPr>
                <a:solidFill>
                  <a:srgbClr val="FFFFFF"/>
                </a:solidFill>
              </a:defRPr>
            </a:pPr>
          </a:p>
        </p:txBody>
      </p:sp>
      <p:sp>
        <p:nvSpPr>
          <p:cNvPr id="245" name="Rectangle 13"/>
          <p:cNvSpPr/>
          <p:nvPr/>
        </p:nvSpPr>
        <p:spPr>
          <a:xfrm flipH="1" rot="16200000">
            <a:off x="-152885" y="609600"/>
            <a:ext cx="6858005" cy="5638803"/>
          </a:xfrm>
          <a:prstGeom prst="rect">
            <a:avLst/>
          </a:prstGeom>
          <a:gradFill>
            <a:gsLst>
              <a:gs pos="0">
                <a:schemeClr val="accent1">
                  <a:alpha val="23000"/>
                </a:schemeClr>
              </a:gs>
              <a:gs pos="71000">
                <a:srgbClr val="203864">
                  <a:alpha val="0"/>
                </a:srgbClr>
              </a:gs>
              <a:gs pos="100000">
                <a:srgbClr val="000000">
                  <a:alpha val="0"/>
                </a:srgbClr>
              </a:gs>
            </a:gsLst>
            <a:lin ang="8400000"/>
          </a:gradFill>
          <a:ln w="12700">
            <a:miter lim="400000"/>
          </a:ln>
        </p:spPr>
        <p:txBody>
          <a:bodyPr lIns="45719" rIns="45719" anchor="ctr"/>
          <a:lstStyle/>
          <a:p>
            <a:pPr algn="ctr">
              <a:defRPr>
                <a:solidFill>
                  <a:srgbClr val="FFFFFF"/>
                </a:solidFill>
              </a:defRPr>
            </a:pPr>
          </a:p>
        </p:txBody>
      </p:sp>
      <p:sp>
        <p:nvSpPr>
          <p:cNvPr id="246" name="Rectangle 15"/>
          <p:cNvSpPr/>
          <p:nvPr/>
        </p:nvSpPr>
        <p:spPr>
          <a:xfrm flipH="1" rot="10800000">
            <a:off x="-7519" y="2217950"/>
            <a:ext cx="6103520" cy="4640050"/>
          </a:xfrm>
          <a:prstGeom prst="rect">
            <a:avLst/>
          </a:prstGeom>
          <a:gradFill>
            <a:gsLst>
              <a:gs pos="0">
                <a:schemeClr val="accent1">
                  <a:alpha val="0"/>
                </a:schemeClr>
              </a:gs>
              <a:gs pos="72000">
                <a:srgbClr val="000000">
                  <a:alpha val="21000"/>
                </a:srgbClr>
              </a:gs>
            </a:gsLst>
            <a:lin ang="8400000"/>
          </a:gradFill>
          <a:ln w="12700">
            <a:miter lim="400000"/>
          </a:ln>
        </p:spPr>
        <p:txBody>
          <a:bodyPr lIns="45719" rIns="45719" anchor="ctr"/>
          <a:lstStyle/>
          <a:p>
            <a:pPr algn="ctr">
              <a:defRPr>
                <a:solidFill>
                  <a:srgbClr val="FFFFFF"/>
                </a:solidFill>
              </a:defRPr>
            </a:pPr>
          </a:p>
        </p:txBody>
      </p:sp>
      <p:sp>
        <p:nvSpPr>
          <p:cNvPr id="247" name="Oval 17"/>
          <p:cNvSpPr/>
          <p:nvPr/>
        </p:nvSpPr>
        <p:spPr>
          <a:xfrm rot="4137312">
            <a:off x="565239" y="1211422"/>
            <a:ext cx="4640489" cy="4640489"/>
          </a:xfrm>
          <a:prstGeom prst="ellipse">
            <a:avLst/>
          </a:prstGeom>
          <a:gradFill>
            <a:gsLst>
              <a:gs pos="52999">
                <a:schemeClr val="accent1">
                  <a:alpha val="0"/>
                </a:schemeClr>
              </a:gs>
              <a:gs pos="100000">
                <a:srgbClr val="B4C7E7">
                  <a:alpha val="15000"/>
                </a:srgbClr>
              </a:gs>
            </a:gsLst>
            <a:lin ang="16800000"/>
          </a:gradFill>
          <a:ln w="12700">
            <a:miter lim="400000"/>
          </a:ln>
        </p:spPr>
        <p:txBody>
          <a:bodyPr lIns="45719" rIns="45719" anchor="ctr"/>
          <a:lstStyle/>
          <a:p>
            <a:pPr algn="ctr">
              <a:defRPr>
                <a:solidFill>
                  <a:srgbClr val="FFFFFF"/>
                </a:solidFill>
              </a:defRPr>
            </a:pPr>
          </a:p>
        </p:txBody>
      </p:sp>
      <p:sp>
        <p:nvSpPr>
          <p:cNvPr id="248" name="Rectangle 19"/>
          <p:cNvSpPr/>
          <p:nvPr/>
        </p:nvSpPr>
        <p:spPr>
          <a:xfrm flipH="1" rot="10800000">
            <a:off x="-7519" y="0"/>
            <a:ext cx="6103519" cy="6870701"/>
          </a:xfrm>
          <a:prstGeom prst="rect">
            <a:avLst/>
          </a:prstGeom>
          <a:gradFill>
            <a:gsLst>
              <a:gs pos="24000">
                <a:schemeClr val="accent1">
                  <a:alpha val="0"/>
                </a:schemeClr>
              </a:gs>
              <a:gs pos="100000">
                <a:srgbClr val="000000">
                  <a:alpha val="71000"/>
                </a:srgbClr>
              </a:gs>
            </a:gsLst>
            <a:lin ang="4200000"/>
          </a:gradFill>
          <a:ln w="12700">
            <a:miter lim="400000"/>
          </a:ln>
        </p:spPr>
        <p:txBody>
          <a:bodyPr lIns="45719" rIns="45719" anchor="ctr"/>
          <a:lstStyle/>
          <a:p>
            <a:pPr algn="ctr">
              <a:defRPr>
                <a:solidFill>
                  <a:srgbClr val="FFFFFF"/>
                </a:solidFill>
              </a:defRPr>
            </a:pPr>
          </a:p>
        </p:txBody>
      </p:sp>
      <p:sp>
        <p:nvSpPr>
          <p:cNvPr id="249" name="Title 1"/>
          <p:cNvSpPr txBox="1"/>
          <p:nvPr>
            <p:ph type="title"/>
          </p:nvPr>
        </p:nvSpPr>
        <p:spPr>
          <a:xfrm>
            <a:off x="1069788" y="2654489"/>
            <a:ext cx="4567689" cy="3220384"/>
          </a:xfrm>
          <a:prstGeom prst="rect">
            <a:avLst/>
          </a:prstGeom>
        </p:spPr>
        <p:txBody>
          <a:bodyPr anchor="t"/>
          <a:lstStyle>
            <a:lvl1pPr algn="r" defTabSz="914377">
              <a:defRPr sz="4800">
                <a:solidFill>
                  <a:srgbClr val="FFFFFF"/>
                </a:solidFill>
              </a:defRPr>
            </a:lvl1pPr>
          </a:lstStyle>
          <a:p>
            <a:pPr/>
            <a:r>
              <a:t>Docker-compose.yml</a:t>
            </a:r>
          </a:p>
        </p:txBody>
      </p:sp>
      <p:pic>
        <p:nvPicPr>
          <p:cNvPr id="250" name="Content Placeholder 4" descr="Content Placeholder 4"/>
          <p:cNvPicPr>
            <a:picLocks noChangeAspect="1"/>
          </p:cNvPicPr>
          <p:nvPr/>
        </p:nvPicPr>
        <p:blipFill>
          <a:blip r:embed="rId2">
            <a:extLst/>
          </a:blip>
          <a:srcRect l="0" t="0" r="5752" b="0"/>
          <a:stretch>
            <a:fillRect/>
          </a:stretch>
        </p:blipFill>
        <p:spPr>
          <a:xfrm>
            <a:off x="6294119" y="174308"/>
            <a:ext cx="5699763" cy="653796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Rectangle 3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1" name="Başlık 1"/>
          <p:cNvSpPr txBox="1"/>
          <p:nvPr>
            <p:ph type="title"/>
          </p:nvPr>
        </p:nvSpPr>
        <p:spPr>
          <a:xfrm>
            <a:off x="6412122" y="321737"/>
            <a:ext cx="5136413" cy="1135737"/>
          </a:xfrm>
          <a:prstGeom prst="rect">
            <a:avLst/>
          </a:prstGeom>
        </p:spPr>
        <p:txBody>
          <a:bodyPr/>
          <a:lstStyle>
            <a:lvl1pPr>
              <a:defRPr sz="3600"/>
            </a:lvl1pPr>
          </a:lstStyle>
          <a:p>
            <a:pPr/>
            <a:r>
              <a:t>What is Docker?</a:t>
            </a:r>
          </a:p>
        </p:txBody>
      </p:sp>
      <p:pic>
        <p:nvPicPr>
          <p:cNvPr id="102" name="Picture 33" descr="Picture 33"/>
          <p:cNvPicPr>
            <a:picLocks noChangeAspect="1"/>
          </p:cNvPicPr>
          <p:nvPr/>
        </p:nvPicPr>
        <p:blipFill>
          <a:blip r:embed="rId2">
            <a:extLst/>
          </a:blip>
          <a:srcRect l="33889" t="0" r="2900" b="0"/>
          <a:stretch>
            <a:fillRect/>
          </a:stretch>
        </p:blipFill>
        <p:spPr>
          <a:xfrm>
            <a:off x="-3" y="-200015"/>
            <a:ext cx="5779886" cy="6857990"/>
          </a:xfrm>
          <a:prstGeom prst="rect">
            <a:avLst/>
          </a:prstGeom>
          <a:ln w="12700">
            <a:miter lim="400000"/>
          </a:ln>
        </p:spPr>
      </p:pic>
      <p:grpSp>
        <p:nvGrpSpPr>
          <p:cNvPr id="105" name="Group 39"/>
          <p:cNvGrpSpPr/>
          <p:nvPr/>
        </p:nvGrpSpPr>
        <p:grpSpPr>
          <a:xfrm>
            <a:off x="0" y="713130"/>
            <a:ext cx="1068868" cy="2126626"/>
            <a:chOff x="356289" y="164495"/>
            <a:chExt cx="1068867" cy="2126624"/>
          </a:xfrm>
        </p:grpSpPr>
        <p:sp>
          <p:nvSpPr>
            <p:cNvPr id="103" name="Rectangle 40"/>
            <p:cNvSpPr/>
            <p:nvPr/>
          </p:nvSpPr>
          <p:spPr>
            <a:xfrm flipH="1" rot="18900000">
              <a:off x="771065" y="1345758"/>
              <a:ext cx="541867" cy="541866"/>
            </a:xfrm>
            <a:prstGeom prst="rect">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4" name="Isosceles Triangle 41"/>
            <p:cNvSpPr/>
            <p:nvPr/>
          </p:nvSpPr>
          <p:spPr>
            <a:xfrm flipH="1" rot="5400000">
              <a:off x="-172590" y="693374"/>
              <a:ext cx="2126625" cy="1068868"/>
            </a:xfrm>
            <a:prstGeom prst="triangle">
              <a:avLst/>
            </a:prstGeom>
            <a:solidFill>
              <a:schemeClr val="accent4">
                <a:alpha val="3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06" name="İçerik Yer Tutucusu 2"/>
          <p:cNvSpPr txBox="1"/>
          <p:nvPr>
            <p:ph type="body" sz="half" idx="1"/>
          </p:nvPr>
        </p:nvSpPr>
        <p:spPr>
          <a:xfrm>
            <a:off x="6412122" y="1782983"/>
            <a:ext cx="5136413" cy="4393984"/>
          </a:xfrm>
          <a:prstGeom prst="rect">
            <a:avLst/>
          </a:prstGeom>
        </p:spPr>
        <p:txBody>
          <a:bodyPr/>
          <a:lstStyle/>
          <a:p>
            <a:pPr marL="0" indent="0">
              <a:buSzTx/>
              <a:buNone/>
              <a:defRPr sz="2000"/>
            </a:pPr>
          </a:p>
          <a:p>
            <a:pPr>
              <a:defRPr sz="2000"/>
            </a:pPr>
            <a:r>
              <a:t>Set of Platform as a Service (PaaS) products that use </a:t>
            </a:r>
            <a:r>
              <a:t>OS-level virtualization to deliver software in packages called containers</a:t>
            </a:r>
          </a:p>
          <a:p>
            <a:pPr>
              <a:defRPr sz="2000"/>
            </a:pPr>
          </a:p>
          <a:p>
            <a:pPr>
              <a:defRPr sz="2000"/>
            </a:pPr>
            <a:r>
              <a:t>H</a:t>
            </a:r>
            <a:r>
              <a:t>elps developers build lightweight and portable software containers</a:t>
            </a:r>
          </a:p>
          <a:p>
            <a:pPr>
              <a:defRPr sz="2000"/>
            </a:pPr>
          </a:p>
          <a:p>
            <a:pPr>
              <a:defRPr sz="2000"/>
            </a:pPr>
            <a:r>
              <a:t>S</a:t>
            </a:r>
            <a:r>
              <a:t>implif</a:t>
            </a:r>
            <a:r>
              <a:t>ies</a:t>
            </a:r>
            <a:r>
              <a:t> application development, testing, and deployment</a:t>
            </a:r>
          </a:p>
        </p:txBody>
      </p:sp>
      <p:sp>
        <p:nvSpPr>
          <p:cNvPr id="107" name="Isosceles Triangle 43"/>
          <p:cNvSpPr/>
          <p:nvPr/>
        </p:nvSpPr>
        <p:spPr>
          <a:xfrm flipH="1" rot="16200000">
            <a:off x="10676181" y="5103259"/>
            <a:ext cx="2017581" cy="1014060"/>
          </a:xfrm>
          <a:prstGeom prst="triangle">
            <a:avLst/>
          </a:prstGeom>
          <a:solidFill>
            <a:schemeClr val="accent1">
              <a:alpha val="30000"/>
            </a:schemeClr>
          </a:solidFill>
          <a:ln w="12700">
            <a:miter lim="400000"/>
          </a:ln>
        </p:spPr>
        <p:txBody>
          <a:bodyPr lIns="45719" rIns="45719" anchor="ctr"/>
          <a:lstStyle/>
          <a:p>
            <a:pPr algn="ctr">
              <a:defRPr>
                <a:solidFill>
                  <a:srgbClr val="FFFFFF"/>
                </a:solidFill>
              </a:defRPr>
            </a:pPr>
          </a:p>
        </p:txBody>
      </p:sp>
      <p:sp>
        <p:nvSpPr>
          <p:cNvPr id="108" name="Rectangle 45"/>
          <p:cNvSpPr/>
          <p:nvPr/>
        </p:nvSpPr>
        <p:spPr>
          <a:xfrm rot="2700000">
            <a:off x="11278505" y="5728708"/>
            <a:ext cx="485580" cy="485580"/>
          </a:xfrm>
          <a:prstGeom prst="rect">
            <a:avLst/>
          </a:prstGeom>
          <a:solidFill>
            <a:schemeClr val="accent1">
              <a:alpha val="30000"/>
            </a:schemeClr>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06">
                                            <p:txEl>
                                              <p:pRg st="1" end="1"/>
                                            </p:txEl>
                                          </p:spTgt>
                                        </p:tgtEl>
                                        <p:attrNameLst>
                                          <p:attrName>style.visibility</p:attrName>
                                        </p:attrNameLst>
                                      </p:cBhvr>
                                      <p:to>
                                        <p:strVal val="visible"/>
                                      </p:to>
                                    </p:set>
                                    <p:animEffect filter="fade" transition="in">
                                      <p:cBhvr>
                                        <p:cTn id="7" dur="500"/>
                                        <p:tgtEl>
                                          <p:spTgt spid="106">
                                            <p:txEl>
                                              <p:pRg st="1" end="1"/>
                                            </p:txEl>
                                          </p:spTgt>
                                        </p:tgtEl>
                                      </p:cBhvr>
                                    </p:animEffect>
                                  </p:childTnLst>
                                </p:cTn>
                              </p:par>
                            </p:childTnLst>
                          </p:cTn>
                        </p:par>
                        <p:par>
                          <p:cTn id="8" fill="hold">
                            <p:stCondLst>
                              <p:cond delay="500"/>
                            </p:stCondLst>
                            <p:childTnLst>
                              <p:par>
                                <p:cTn id="9" presetClass="entr" nodeType="afterEffect" presetID="10" grpId="1" fill="hold">
                                  <p:stCondLst>
                                    <p:cond delay="0"/>
                                  </p:stCondLst>
                                  <p:iterate type="el" backwards="0">
                                    <p:tmAbs val="0"/>
                                  </p:iterate>
                                  <p:childTnLst>
                                    <p:set>
                                      <p:cBhvr>
                                        <p:cTn id="10" fill="hold"/>
                                        <p:tgtEl>
                                          <p:spTgt spid="106">
                                            <p:txEl>
                                              <p:pRg st="2" end="2"/>
                                            </p:txEl>
                                          </p:spTgt>
                                        </p:tgtEl>
                                        <p:attrNameLst>
                                          <p:attrName>style.visibility</p:attrName>
                                        </p:attrNameLst>
                                      </p:cBhvr>
                                      <p:to>
                                        <p:strVal val="visible"/>
                                      </p:to>
                                    </p:set>
                                    <p:animEffect filter="fade" transition="in">
                                      <p:cBhvr>
                                        <p:cTn id="11" dur="500"/>
                                        <p:tgtEl>
                                          <p:spTgt spid="10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10" grpId="1" fill="hold">
                                  <p:stCondLst>
                                    <p:cond delay="0"/>
                                  </p:stCondLst>
                                  <p:iterate type="el" backwards="0">
                                    <p:tmAbs val="0"/>
                                  </p:iterate>
                                  <p:childTnLst>
                                    <p:set>
                                      <p:cBhvr>
                                        <p:cTn id="15" fill="hold"/>
                                        <p:tgtEl>
                                          <p:spTgt spid="106">
                                            <p:txEl>
                                              <p:pRg st="3" end="3"/>
                                            </p:txEl>
                                          </p:spTgt>
                                        </p:tgtEl>
                                        <p:attrNameLst>
                                          <p:attrName>style.visibility</p:attrName>
                                        </p:attrNameLst>
                                      </p:cBhvr>
                                      <p:to>
                                        <p:strVal val="visible"/>
                                      </p:to>
                                    </p:set>
                                    <p:animEffect filter="fade" transition="in">
                                      <p:cBhvr>
                                        <p:cTn id="16" dur="500"/>
                                        <p:tgtEl>
                                          <p:spTgt spid="106">
                                            <p:txEl>
                                              <p:pRg st="3" end="3"/>
                                            </p:txEl>
                                          </p:spTgt>
                                        </p:tgtEl>
                                      </p:cBhvr>
                                    </p:animEffect>
                                  </p:childTnLst>
                                </p:cTn>
                              </p:par>
                            </p:childTnLst>
                          </p:cTn>
                        </p:par>
                        <p:par>
                          <p:cTn id="17" fill="hold">
                            <p:stCondLst>
                              <p:cond delay="500"/>
                            </p:stCondLst>
                            <p:childTnLst>
                              <p:par>
                                <p:cTn id="18" presetClass="entr" nodeType="afterEffect" presetID="10" grpId="1" fill="hold">
                                  <p:stCondLst>
                                    <p:cond delay="0"/>
                                  </p:stCondLst>
                                  <p:iterate type="el" backwards="0">
                                    <p:tmAbs val="0"/>
                                  </p:iterate>
                                  <p:childTnLst>
                                    <p:set>
                                      <p:cBhvr>
                                        <p:cTn id="19" fill="hold"/>
                                        <p:tgtEl>
                                          <p:spTgt spid="106">
                                            <p:txEl>
                                              <p:pRg st="4" end="4"/>
                                            </p:txEl>
                                          </p:spTgt>
                                        </p:tgtEl>
                                        <p:attrNameLst>
                                          <p:attrName>style.visibility</p:attrName>
                                        </p:attrNameLst>
                                      </p:cBhvr>
                                      <p:to>
                                        <p:strVal val="visible"/>
                                      </p:to>
                                    </p:set>
                                    <p:animEffect filter="fade" transition="in">
                                      <p:cBhvr>
                                        <p:cTn id="20" dur="500"/>
                                        <p:tgtEl>
                                          <p:spTgt spid="10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10" grpId="1" fill="hold">
                                  <p:stCondLst>
                                    <p:cond delay="0"/>
                                  </p:stCondLst>
                                  <p:iterate type="el" backwards="0">
                                    <p:tmAbs val="0"/>
                                  </p:iterate>
                                  <p:childTnLst>
                                    <p:set>
                                      <p:cBhvr>
                                        <p:cTn id="24" fill="hold"/>
                                        <p:tgtEl>
                                          <p:spTgt spid="106">
                                            <p:txEl>
                                              <p:pRg st="5" end="5"/>
                                            </p:txEl>
                                          </p:spTgt>
                                        </p:tgtEl>
                                        <p:attrNameLst>
                                          <p:attrName>style.visibility</p:attrName>
                                        </p:attrNameLst>
                                      </p:cBhvr>
                                      <p:to>
                                        <p:strVal val="visible"/>
                                      </p:to>
                                    </p:set>
                                    <p:animEffect filter="fade" transition="in">
                                      <p:cBhvr>
                                        <p:cTn id="25" dur="500"/>
                                        <p:tgtEl>
                                          <p:spTgt spid="106">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06"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Rectangle 19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53" name="Title 1"/>
          <p:cNvSpPr txBox="1"/>
          <p:nvPr>
            <p:ph type="title"/>
          </p:nvPr>
        </p:nvSpPr>
        <p:spPr>
          <a:xfrm>
            <a:off x="5596501" y="501594"/>
            <a:ext cx="5754897" cy="1655485"/>
          </a:xfrm>
          <a:prstGeom prst="rect">
            <a:avLst/>
          </a:prstGeom>
        </p:spPr>
        <p:txBody>
          <a:bodyPr anchor="b"/>
          <a:lstStyle>
            <a:lvl1pPr>
              <a:defRPr sz="4000"/>
            </a:lvl1pPr>
          </a:lstStyle>
          <a:p>
            <a:pPr/>
            <a:r>
              <a:t>Docker Swarm</a:t>
            </a:r>
          </a:p>
        </p:txBody>
      </p:sp>
      <p:pic>
        <p:nvPicPr>
          <p:cNvPr id="254" name="Picture 4" descr="Picture 4"/>
          <p:cNvPicPr>
            <a:picLocks noChangeAspect="1"/>
          </p:cNvPicPr>
          <p:nvPr/>
        </p:nvPicPr>
        <p:blipFill>
          <a:blip r:embed="rId2">
            <a:extLst/>
          </a:blip>
          <a:srcRect l="4804" t="0" r="5842" b="0"/>
          <a:stretch>
            <a:fillRect/>
          </a:stretch>
        </p:blipFill>
        <p:spPr>
          <a:xfrm>
            <a:off x="1068131" y="1028701"/>
            <a:ext cx="3876165" cy="4337998"/>
          </a:xfrm>
          <a:prstGeom prst="rect">
            <a:avLst/>
          </a:prstGeom>
          <a:ln w="12700">
            <a:miter lim="400000"/>
          </a:ln>
        </p:spPr>
      </p:pic>
      <p:sp>
        <p:nvSpPr>
          <p:cNvPr id="255" name="Content Placeholder 2"/>
          <p:cNvSpPr txBox="1"/>
          <p:nvPr>
            <p:ph type="body" sz="half" idx="1"/>
          </p:nvPr>
        </p:nvSpPr>
        <p:spPr>
          <a:xfrm>
            <a:off x="5596502" y="2405895"/>
            <a:ext cx="5754897" cy="3014766"/>
          </a:xfrm>
          <a:prstGeom prst="rect">
            <a:avLst/>
          </a:prstGeom>
        </p:spPr>
        <p:txBody>
          <a:bodyPr/>
          <a:lstStyle/>
          <a:p>
            <a:pPr>
              <a:defRPr sz="1700"/>
            </a:pPr>
            <a:r>
              <a:t>Container orchestrator, cluster manager</a:t>
            </a:r>
          </a:p>
          <a:p>
            <a:pPr>
              <a:defRPr sz="1700"/>
            </a:pPr>
            <a:r>
              <a:t>Scaling</a:t>
            </a:r>
            <a:r>
              <a:t> up and down</a:t>
            </a:r>
          </a:p>
          <a:p>
            <a:pPr>
              <a:defRPr sz="1700"/>
            </a:pPr>
            <a:r>
              <a:t>Embedded DNS</a:t>
            </a:r>
          </a:p>
          <a:p>
            <a:pPr>
              <a:defRPr sz="1700"/>
            </a:pPr>
            <a:r>
              <a:t>Load balancing</a:t>
            </a:r>
          </a:p>
          <a:p>
            <a:pPr>
              <a:defRPr sz="1700"/>
            </a:pPr>
            <a:r>
              <a:t>Rolling updates and rollbacks</a:t>
            </a:r>
          </a:p>
          <a:p>
            <a:pPr>
              <a:defRPr sz="1700"/>
            </a:pPr>
            <a:r>
              <a:t>Secure using TLS</a:t>
            </a:r>
          </a:p>
          <a:p>
            <a:pPr>
              <a:defRPr sz="1700"/>
            </a:pPr>
            <a:r>
              <a:t>Overlay network</a:t>
            </a:r>
          </a:p>
          <a:p>
            <a:pPr>
              <a:defRPr sz="1700"/>
            </a:pPr>
            <a:r>
              <a:t>Routing Mesh ( Load balance, Route)</a:t>
            </a:r>
          </a:p>
        </p:txBody>
      </p:sp>
      <p:sp>
        <p:nvSpPr>
          <p:cNvPr id="256" name="Rectangle 192"/>
          <p:cNvSpPr/>
          <p:nvPr/>
        </p:nvSpPr>
        <p:spPr>
          <a:xfrm flipH="1" rot="10800000">
            <a:off x="0" y="6400799"/>
            <a:ext cx="12192000" cy="456774"/>
          </a:xfrm>
          <a:prstGeom prst="rect">
            <a:avLst/>
          </a:prstGeom>
          <a:gradFill>
            <a:gsLst>
              <a:gs pos="0">
                <a:schemeClr val="accent1"/>
              </a:gs>
              <a:gs pos="78000">
                <a:srgbClr val="000000"/>
              </a:gs>
            </a:gsLst>
            <a:lin ang="2400000"/>
          </a:gradFill>
          <a:ln w="12700">
            <a:miter lim="400000"/>
          </a:ln>
        </p:spPr>
        <p:txBody>
          <a:bodyPr lIns="45719" rIns="45719" anchor="ctr"/>
          <a:lstStyle/>
          <a:p>
            <a:pPr algn="ctr">
              <a:defRPr>
                <a:solidFill>
                  <a:srgbClr val="FFFFFF"/>
                </a:solidFill>
              </a:defRPr>
            </a:pPr>
          </a:p>
        </p:txBody>
      </p:sp>
      <p:sp>
        <p:nvSpPr>
          <p:cNvPr id="257" name="Rectangle 193"/>
          <p:cNvSpPr/>
          <p:nvPr/>
        </p:nvSpPr>
        <p:spPr>
          <a:xfrm flipH="1">
            <a:off x="4038601" y="6400798"/>
            <a:ext cx="8153400" cy="456773"/>
          </a:xfrm>
          <a:prstGeom prst="rect">
            <a:avLst/>
          </a:prstGeom>
          <a:gradFill>
            <a:gsLst>
              <a:gs pos="0">
                <a:srgbClr val="000000">
                  <a:alpha val="63000"/>
                </a:srgbClr>
              </a:gs>
              <a:gs pos="100000">
                <a:srgbClr val="2F5597"/>
              </a:gs>
            </a:gsLst>
            <a:lin ang="13800000"/>
          </a:gra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55">
                                            <p:bg/>
                                          </p:spTgt>
                                        </p:tgtEl>
                                        <p:attrNameLst>
                                          <p:attrName>style.visibility</p:attrName>
                                        </p:attrNameLst>
                                      </p:cBhvr>
                                      <p:to>
                                        <p:strVal val="visible"/>
                                      </p:to>
                                    </p:set>
                                    <p:anim calcmode="lin" valueType="num">
                                      <p:cBhvr>
                                        <p:cTn id="7" dur="500" fill="hold"/>
                                        <p:tgtEl>
                                          <p:spTgt spid="255">
                                            <p:bg/>
                                          </p:spTgt>
                                        </p:tgtEl>
                                        <p:attrNameLst>
                                          <p:attrName>ppt_x</p:attrName>
                                        </p:attrNameLst>
                                      </p:cBhvr>
                                      <p:tavLst>
                                        <p:tav tm="0">
                                          <p:val>
                                            <p:strVal val="#ppt_x"/>
                                          </p:val>
                                        </p:tav>
                                        <p:tav tm="100000">
                                          <p:val>
                                            <p:strVal val="#ppt_x"/>
                                          </p:val>
                                        </p:tav>
                                      </p:tavLst>
                                    </p:anim>
                                    <p:anim calcmode="lin" valueType="num">
                                      <p:cBhvr>
                                        <p:cTn id="8" dur="500" fill="hold"/>
                                        <p:tgtEl>
                                          <p:spTgt spid="255">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255">
                                            <p:txEl>
                                              <p:pRg st="0" end="0"/>
                                            </p:txEl>
                                          </p:spTgt>
                                        </p:tgtEl>
                                        <p:attrNameLst>
                                          <p:attrName>style.visibility</p:attrName>
                                        </p:attrNameLst>
                                      </p:cBhvr>
                                      <p:to>
                                        <p:strVal val="visible"/>
                                      </p:to>
                                    </p:set>
                                    <p:anim calcmode="lin" valueType="num">
                                      <p:cBhvr>
                                        <p:cTn id="11" dur="500" fill="hold"/>
                                        <p:tgtEl>
                                          <p:spTgt spid="255">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1" fill="hold">
                                  <p:stCondLst>
                                    <p:cond delay="0"/>
                                  </p:stCondLst>
                                  <p:iterate type="el" backwards="0">
                                    <p:tmAbs val="0"/>
                                  </p:iterate>
                                  <p:childTnLst>
                                    <p:set>
                                      <p:cBhvr>
                                        <p:cTn id="16" fill="hold"/>
                                        <p:tgtEl>
                                          <p:spTgt spid="255">
                                            <p:txEl>
                                              <p:pRg st="1" end="1"/>
                                            </p:txEl>
                                          </p:spTgt>
                                        </p:tgtEl>
                                        <p:attrNameLst>
                                          <p:attrName>style.visibility</p:attrName>
                                        </p:attrNameLst>
                                      </p:cBhvr>
                                      <p:to>
                                        <p:strVal val="visible"/>
                                      </p:to>
                                    </p:set>
                                    <p:anim calcmode="lin" valueType="num">
                                      <p:cBhvr>
                                        <p:cTn id="17" dur="500" fill="hold"/>
                                        <p:tgtEl>
                                          <p:spTgt spid="255">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2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55">
                                            <p:txEl>
                                              <p:pRg st="2" end="2"/>
                                            </p:txEl>
                                          </p:spTgt>
                                        </p:tgtEl>
                                        <p:attrNameLst>
                                          <p:attrName>style.visibility</p:attrName>
                                        </p:attrNameLst>
                                      </p:cBhvr>
                                      <p:to>
                                        <p:strVal val="visible"/>
                                      </p:to>
                                    </p:set>
                                    <p:anim calcmode="lin" valueType="num">
                                      <p:cBhvr>
                                        <p:cTn id="23" dur="500" fill="hold"/>
                                        <p:tgtEl>
                                          <p:spTgt spid="255">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2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255">
                                            <p:txEl>
                                              <p:pRg st="3" end="3"/>
                                            </p:txEl>
                                          </p:spTgt>
                                        </p:tgtEl>
                                        <p:attrNameLst>
                                          <p:attrName>style.visibility</p:attrName>
                                        </p:attrNameLst>
                                      </p:cBhvr>
                                      <p:to>
                                        <p:strVal val="visible"/>
                                      </p:to>
                                    </p:set>
                                    <p:anim calcmode="lin" valueType="num">
                                      <p:cBhvr>
                                        <p:cTn id="29" dur="500" fill="hold"/>
                                        <p:tgtEl>
                                          <p:spTgt spid="25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255">
                                            <p:txEl>
                                              <p:pRg st="4" end="4"/>
                                            </p:txEl>
                                          </p:spTgt>
                                        </p:tgtEl>
                                        <p:attrNameLst>
                                          <p:attrName>style.visibility</p:attrName>
                                        </p:attrNameLst>
                                      </p:cBhvr>
                                      <p:to>
                                        <p:strVal val="visible"/>
                                      </p:to>
                                    </p:set>
                                    <p:anim calcmode="lin" valueType="num">
                                      <p:cBhvr>
                                        <p:cTn id="35" dur="500" fill="hold"/>
                                        <p:tgtEl>
                                          <p:spTgt spid="25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2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1" fill="hold">
                                  <p:stCondLst>
                                    <p:cond delay="0"/>
                                  </p:stCondLst>
                                  <p:iterate type="el" backwards="0">
                                    <p:tmAbs val="0"/>
                                  </p:iterate>
                                  <p:childTnLst>
                                    <p:set>
                                      <p:cBhvr>
                                        <p:cTn id="40" fill="hold"/>
                                        <p:tgtEl>
                                          <p:spTgt spid="255">
                                            <p:txEl>
                                              <p:pRg st="5" end="5"/>
                                            </p:txEl>
                                          </p:spTgt>
                                        </p:tgtEl>
                                        <p:attrNameLst>
                                          <p:attrName>style.visibility</p:attrName>
                                        </p:attrNameLst>
                                      </p:cBhvr>
                                      <p:to>
                                        <p:strVal val="visible"/>
                                      </p:to>
                                    </p:set>
                                    <p:anim calcmode="lin" valueType="num">
                                      <p:cBhvr>
                                        <p:cTn id="41" dur="500" fill="hold"/>
                                        <p:tgtEl>
                                          <p:spTgt spid="255">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2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1" fill="hold">
                                  <p:stCondLst>
                                    <p:cond delay="0"/>
                                  </p:stCondLst>
                                  <p:iterate type="el" backwards="0">
                                    <p:tmAbs val="0"/>
                                  </p:iterate>
                                  <p:childTnLst>
                                    <p:set>
                                      <p:cBhvr>
                                        <p:cTn id="46" fill="hold"/>
                                        <p:tgtEl>
                                          <p:spTgt spid="255">
                                            <p:txEl>
                                              <p:pRg st="6" end="6"/>
                                            </p:txEl>
                                          </p:spTgt>
                                        </p:tgtEl>
                                        <p:attrNameLst>
                                          <p:attrName>style.visibility</p:attrName>
                                        </p:attrNameLst>
                                      </p:cBhvr>
                                      <p:to>
                                        <p:strVal val="visible"/>
                                      </p:to>
                                    </p:set>
                                    <p:anim calcmode="lin" valueType="num">
                                      <p:cBhvr>
                                        <p:cTn id="47" dur="500" fill="hold"/>
                                        <p:tgtEl>
                                          <p:spTgt spid="255">
                                            <p:txEl>
                                              <p:pRg st="6" end="6"/>
                                            </p:txEl>
                                          </p:spTgt>
                                        </p:tgtEl>
                                        <p:attrNameLst>
                                          <p:attrName>ppt_x</p:attrName>
                                        </p:attrNameLst>
                                      </p:cBhvr>
                                      <p:tavLst>
                                        <p:tav tm="0">
                                          <p:val>
                                            <p:strVal val="#ppt_x"/>
                                          </p:val>
                                        </p:tav>
                                        <p:tav tm="100000">
                                          <p:val>
                                            <p:strVal val="#ppt_x"/>
                                          </p:val>
                                        </p:tav>
                                      </p:tavLst>
                                    </p:anim>
                                    <p:anim calcmode="lin" valueType="num">
                                      <p:cBhvr>
                                        <p:cTn id="48" dur="500" fill="hold"/>
                                        <p:tgtEl>
                                          <p:spTgt spid="2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4" presetID="2" grpId="1" fill="hold">
                                  <p:stCondLst>
                                    <p:cond delay="0"/>
                                  </p:stCondLst>
                                  <p:iterate type="el" backwards="0">
                                    <p:tmAbs val="0"/>
                                  </p:iterate>
                                  <p:childTnLst>
                                    <p:set>
                                      <p:cBhvr>
                                        <p:cTn id="52" fill="hold"/>
                                        <p:tgtEl>
                                          <p:spTgt spid="255">
                                            <p:txEl>
                                              <p:pRg st="7" end="7"/>
                                            </p:txEl>
                                          </p:spTgt>
                                        </p:tgtEl>
                                        <p:attrNameLst>
                                          <p:attrName>style.visibility</p:attrName>
                                        </p:attrNameLst>
                                      </p:cBhvr>
                                      <p:to>
                                        <p:strVal val="visible"/>
                                      </p:to>
                                    </p:set>
                                    <p:anim calcmode="lin" valueType="num">
                                      <p:cBhvr>
                                        <p:cTn id="53" dur="500" fill="hold"/>
                                        <p:tgtEl>
                                          <p:spTgt spid="255">
                                            <p:txEl>
                                              <p:pRg st="7" end="7"/>
                                            </p:txEl>
                                          </p:spTgt>
                                        </p:tgtEl>
                                        <p:attrNameLst>
                                          <p:attrName>ppt_x</p:attrName>
                                        </p:attrNameLst>
                                      </p:cBhvr>
                                      <p:tavLst>
                                        <p:tav tm="0">
                                          <p:val>
                                            <p:strVal val="#ppt_x"/>
                                          </p:val>
                                        </p:tav>
                                        <p:tav tm="100000">
                                          <p:val>
                                            <p:strVal val="#ppt_x"/>
                                          </p:val>
                                        </p:tav>
                                      </p:tavLst>
                                    </p:anim>
                                    <p:anim calcmode="lin" valueType="num">
                                      <p:cBhvr>
                                        <p:cTn id="54" dur="500" fill="hold"/>
                                        <p:tgtEl>
                                          <p:spTgt spid="2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5"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Rectangle 128"/>
          <p:cNvSpPr/>
          <p:nvPr/>
        </p:nvSpPr>
        <p:spPr>
          <a:xfrm>
            <a:off x="0" y="3"/>
            <a:ext cx="12192000" cy="685799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1" name="Başlık 1"/>
          <p:cNvSpPr txBox="1"/>
          <p:nvPr>
            <p:ph type="title"/>
          </p:nvPr>
        </p:nvSpPr>
        <p:spPr>
          <a:xfrm>
            <a:off x="8643194" y="489507"/>
            <a:ext cx="3091608" cy="1655485"/>
          </a:xfrm>
          <a:prstGeom prst="rect">
            <a:avLst/>
          </a:prstGeom>
        </p:spPr>
        <p:txBody>
          <a:bodyPr anchor="b"/>
          <a:lstStyle>
            <a:lvl1pPr defTabSz="914377">
              <a:defRPr sz="4000"/>
            </a:lvl1pPr>
          </a:lstStyle>
          <a:p>
            <a:pPr/>
            <a:r>
              <a:t>Docker Past to Present</a:t>
            </a:r>
          </a:p>
        </p:txBody>
      </p:sp>
      <p:pic>
        <p:nvPicPr>
          <p:cNvPr id="112" name="İçerik Yer Tutucusu 5" descr="İçerik Yer Tutucusu 5"/>
          <p:cNvPicPr>
            <a:picLocks noChangeAspect="1"/>
          </p:cNvPicPr>
          <p:nvPr/>
        </p:nvPicPr>
        <p:blipFill>
          <a:blip r:embed="rId2">
            <a:extLst/>
          </a:blip>
          <a:srcRect l="0" t="1818" r="0" b="2754"/>
          <a:stretch>
            <a:fillRect/>
          </a:stretch>
        </p:blipFill>
        <p:spPr>
          <a:xfrm>
            <a:off x="20" y="433"/>
            <a:ext cx="8115199" cy="6408311"/>
          </a:xfrm>
          <a:prstGeom prst="rect">
            <a:avLst/>
          </a:prstGeom>
          <a:ln w="12700">
            <a:miter lim="400000"/>
          </a:ln>
        </p:spPr>
      </p:pic>
      <p:sp>
        <p:nvSpPr>
          <p:cNvPr id="113" name="İçerik Yer Tutucusu 2"/>
          <p:cNvSpPr txBox="1"/>
          <p:nvPr/>
        </p:nvSpPr>
        <p:spPr>
          <a:xfrm>
            <a:off x="8688914" y="2418409"/>
            <a:ext cx="2851374" cy="354026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1700"/>
            </a:pPr>
            <a:r>
              <a:t>Released as open-source in March 2013</a:t>
            </a:r>
            <a:endParaRPr sz="2800"/>
          </a:p>
          <a:p>
            <a:pPr marL="228600" indent="-228600">
              <a:lnSpc>
                <a:spcPct val="90000"/>
              </a:lnSpc>
              <a:spcBef>
                <a:spcPts val="1000"/>
              </a:spcBef>
              <a:buSzPct val="100000"/>
              <a:buFont typeface="Arial"/>
              <a:buChar char="•"/>
              <a:defRPr sz="1700"/>
            </a:pPr>
          </a:p>
          <a:p>
            <a:pPr marL="228600" indent="-228600">
              <a:lnSpc>
                <a:spcPct val="90000"/>
              </a:lnSpc>
              <a:spcBef>
                <a:spcPts val="1000"/>
              </a:spcBef>
              <a:buSzPct val="100000"/>
              <a:buFont typeface="Arial"/>
              <a:buChar char="•"/>
              <a:defRPr sz="1700"/>
            </a:pPr>
            <a:r>
              <a:t>Integration on Linux system on 2013, Windows Servers and Amazon Cloud on 2014</a:t>
            </a:r>
            <a:endParaRPr sz="2800"/>
          </a:p>
          <a:p>
            <a:pPr marL="228600" indent="-228600">
              <a:lnSpc>
                <a:spcPct val="90000"/>
              </a:lnSpc>
              <a:spcBef>
                <a:spcPts val="1000"/>
              </a:spcBef>
              <a:buSzPct val="100000"/>
              <a:buFont typeface="Arial"/>
              <a:buChar char="•"/>
              <a:defRPr sz="1700"/>
            </a:pPr>
          </a:p>
          <a:p>
            <a:pPr marL="228600" indent="-228600">
              <a:lnSpc>
                <a:spcPct val="90000"/>
              </a:lnSpc>
              <a:spcBef>
                <a:spcPts val="1000"/>
              </a:spcBef>
              <a:buSzPct val="100000"/>
              <a:buFont typeface="Arial"/>
              <a:buChar char="•"/>
              <a:defRPr sz="1700"/>
            </a:pPr>
            <a:r>
              <a:t>Main contributors to Docker: The Docker team, Cisco, Google, Huawei, IBM, Microsoft, and Red Hat.</a:t>
            </a:r>
          </a:p>
        </p:txBody>
      </p:sp>
      <p:sp>
        <p:nvSpPr>
          <p:cNvPr id="114" name="Rectangle 130"/>
          <p:cNvSpPr/>
          <p:nvPr/>
        </p:nvSpPr>
        <p:spPr>
          <a:xfrm flipH="1">
            <a:off x="-2" y="6408740"/>
            <a:ext cx="12191999" cy="457203"/>
          </a:xfrm>
          <a:prstGeom prst="rect">
            <a:avLst/>
          </a:prstGeom>
          <a:gradFill>
            <a:gsLst>
              <a:gs pos="34000">
                <a:srgbClr val="000000">
                  <a:alpha val="96000"/>
                </a:srgbClr>
              </a:gs>
              <a:gs pos="100000">
                <a:schemeClr val="accent1"/>
              </a:gs>
            </a:gsLst>
            <a:lin ang="8400000"/>
          </a:gradFill>
          <a:ln w="12700">
            <a:miter lim="400000"/>
          </a:ln>
        </p:spPr>
        <p:txBody>
          <a:bodyPr lIns="45719" rIns="45719" anchor="ctr"/>
          <a:lstStyle/>
          <a:p>
            <a:pPr algn="ctr">
              <a:defRPr>
                <a:solidFill>
                  <a:srgbClr val="FFFFFF"/>
                </a:solidFill>
              </a:defRPr>
            </a:pPr>
          </a:p>
        </p:txBody>
      </p:sp>
      <p:sp>
        <p:nvSpPr>
          <p:cNvPr id="115" name="Rectangle 132"/>
          <p:cNvSpPr/>
          <p:nvPr/>
        </p:nvSpPr>
        <p:spPr>
          <a:xfrm flipH="1">
            <a:off x="-5" y="6408742"/>
            <a:ext cx="8115301" cy="449259"/>
          </a:xfrm>
          <a:prstGeom prst="rect">
            <a:avLst/>
          </a:prstGeom>
          <a:gradFill>
            <a:gsLst>
              <a:gs pos="28000">
                <a:srgbClr val="2F5597">
                  <a:alpha val="58999"/>
                </a:srgbClr>
              </a:gs>
              <a:gs pos="100000">
                <a:srgbClr val="000000">
                  <a:alpha val="70000"/>
                </a:srgbClr>
              </a:gs>
            </a:gsLst>
            <a:lin ang="11400000"/>
          </a:gra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13">
                                            <p:bg/>
                                          </p:spTgt>
                                        </p:tgtEl>
                                        <p:attrNameLst>
                                          <p:attrName>style.visibility</p:attrName>
                                        </p:attrNameLst>
                                      </p:cBhvr>
                                      <p:to>
                                        <p:strVal val="visible"/>
                                      </p:to>
                                    </p:set>
                                    <p:anim calcmode="lin" valueType="num">
                                      <p:cBhvr>
                                        <p:cTn id="7" dur="500" fill="hold"/>
                                        <p:tgtEl>
                                          <p:spTgt spid="113">
                                            <p:bg/>
                                          </p:spTgt>
                                        </p:tgtEl>
                                        <p:attrNameLst>
                                          <p:attrName>ppt_x</p:attrName>
                                        </p:attrNameLst>
                                      </p:cBhvr>
                                      <p:tavLst>
                                        <p:tav tm="0">
                                          <p:val>
                                            <p:strVal val="#ppt_x"/>
                                          </p:val>
                                        </p:tav>
                                        <p:tav tm="100000">
                                          <p:val>
                                            <p:strVal val="#ppt_x"/>
                                          </p:val>
                                        </p:tav>
                                      </p:tavLst>
                                    </p:anim>
                                    <p:anim calcmode="lin" valueType="num">
                                      <p:cBhvr>
                                        <p:cTn id="8" dur="500" fill="hold"/>
                                        <p:tgtEl>
                                          <p:spTgt spid="113">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13">
                                            <p:txEl>
                                              <p:pRg st="0" end="0"/>
                                            </p:txEl>
                                          </p:spTgt>
                                        </p:tgtEl>
                                        <p:attrNameLst>
                                          <p:attrName>style.visibility</p:attrName>
                                        </p:attrNameLst>
                                      </p:cBhvr>
                                      <p:to>
                                        <p:strVal val="visible"/>
                                      </p:to>
                                    </p:set>
                                    <p:anim calcmode="lin" valueType="num">
                                      <p:cBhvr>
                                        <p:cTn id="11" dur="500" fill="hold"/>
                                        <p:tgtEl>
                                          <p:spTgt spid="11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1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113">
                                            <p:txEl>
                                              <p:pRg st="1" end="1"/>
                                            </p:txEl>
                                          </p:spTgt>
                                        </p:tgtEl>
                                        <p:attrNameLst>
                                          <p:attrName>style.visibility</p:attrName>
                                        </p:attrNameLst>
                                      </p:cBhvr>
                                      <p:to>
                                        <p:strVal val="visible"/>
                                      </p:to>
                                    </p:set>
                                    <p:anim calcmode="lin" valueType="num">
                                      <p:cBhvr>
                                        <p:cTn id="16" dur="500" fill="hold"/>
                                        <p:tgtEl>
                                          <p:spTgt spid="113">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1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1" fill="hold">
                                  <p:stCondLst>
                                    <p:cond delay="0"/>
                                  </p:stCondLst>
                                  <p:iterate type="el" backwards="0">
                                    <p:tmAbs val="0"/>
                                  </p:iterate>
                                  <p:childTnLst>
                                    <p:set>
                                      <p:cBhvr>
                                        <p:cTn id="21" fill="hold"/>
                                        <p:tgtEl>
                                          <p:spTgt spid="113">
                                            <p:txEl>
                                              <p:pRg st="2" end="2"/>
                                            </p:txEl>
                                          </p:spTgt>
                                        </p:tgtEl>
                                        <p:attrNameLst>
                                          <p:attrName>style.visibility</p:attrName>
                                        </p:attrNameLst>
                                      </p:cBhvr>
                                      <p:to>
                                        <p:strVal val="visible"/>
                                      </p:to>
                                    </p:set>
                                    <p:anim calcmode="lin" valueType="num">
                                      <p:cBhvr>
                                        <p:cTn id="22" dur="500" fill="hold"/>
                                        <p:tgtEl>
                                          <p:spTgt spid="11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1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Class="entr" nodeType="afterEffect" presetSubtype="4" presetID="2" grpId="1" fill="hold">
                                  <p:stCondLst>
                                    <p:cond delay="0"/>
                                  </p:stCondLst>
                                  <p:iterate type="el" backwards="0">
                                    <p:tmAbs val="0"/>
                                  </p:iterate>
                                  <p:childTnLst>
                                    <p:set>
                                      <p:cBhvr>
                                        <p:cTn id="26" fill="hold"/>
                                        <p:tgtEl>
                                          <p:spTgt spid="113">
                                            <p:txEl>
                                              <p:pRg st="3" end="3"/>
                                            </p:txEl>
                                          </p:spTgt>
                                        </p:tgtEl>
                                        <p:attrNameLst>
                                          <p:attrName>style.visibility</p:attrName>
                                        </p:attrNameLst>
                                      </p:cBhvr>
                                      <p:to>
                                        <p:strVal val="visible"/>
                                      </p:to>
                                    </p:set>
                                    <p:anim calcmode="lin" valueType="num">
                                      <p:cBhvr>
                                        <p:cTn id="27" dur="500" fill="hold"/>
                                        <p:tgtEl>
                                          <p:spTgt spid="113">
                                            <p:txEl>
                                              <p:pRg st="3" end="3"/>
                                            </p:txEl>
                                          </p:spTgt>
                                        </p:tgtEl>
                                        <p:attrNameLst>
                                          <p:attrName>ppt_x</p:attrName>
                                        </p:attrNameLst>
                                      </p:cBhvr>
                                      <p:tavLst>
                                        <p:tav tm="0">
                                          <p:val>
                                            <p:strVal val="#ppt_x"/>
                                          </p:val>
                                        </p:tav>
                                        <p:tav tm="100000">
                                          <p:val>
                                            <p:strVal val="#ppt_x"/>
                                          </p:val>
                                        </p:tav>
                                      </p:tavLst>
                                    </p:anim>
                                    <p:anim calcmode="lin" valueType="num">
                                      <p:cBhvr>
                                        <p:cTn id="28" dur="500" fill="hold"/>
                                        <p:tgtEl>
                                          <p:spTgt spid="1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4" presetID="2" grpId="1" fill="hold">
                                  <p:stCondLst>
                                    <p:cond delay="0"/>
                                  </p:stCondLst>
                                  <p:iterate type="el" backwards="0">
                                    <p:tmAbs val="0"/>
                                  </p:iterate>
                                  <p:childTnLst>
                                    <p:set>
                                      <p:cBhvr>
                                        <p:cTn id="32" fill="hold"/>
                                        <p:tgtEl>
                                          <p:spTgt spid="113">
                                            <p:txEl>
                                              <p:pRg st="4" end="4"/>
                                            </p:txEl>
                                          </p:spTgt>
                                        </p:tgtEl>
                                        <p:attrNameLst>
                                          <p:attrName>style.visibility</p:attrName>
                                        </p:attrNameLst>
                                      </p:cBhvr>
                                      <p:to>
                                        <p:strVal val="visible"/>
                                      </p:to>
                                    </p:set>
                                    <p:anim calcmode="lin" valueType="num">
                                      <p:cBhvr>
                                        <p:cTn id="33" dur="500" fill="hold"/>
                                        <p:tgtEl>
                                          <p:spTgt spid="113">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1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8" name="Rectangle 9"/>
          <p:cNvSpPr/>
          <p:nvPr/>
        </p:nvSpPr>
        <p:spPr>
          <a:xfrm flipH="1">
            <a:off x="-2" y="-2"/>
            <a:ext cx="12191999" cy="1590744"/>
          </a:xfrm>
          <a:prstGeom prst="rect">
            <a:avLst/>
          </a:prstGeom>
          <a:gradFill>
            <a:gsLst>
              <a:gs pos="0">
                <a:srgbClr val="000000"/>
              </a:gs>
              <a:gs pos="100000">
                <a:srgbClr val="2F5597"/>
              </a:gs>
            </a:gsLst>
            <a:lin ang="8400000"/>
          </a:gradFill>
          <a:ln w="12700">
            <a:miter lim="400000"/>
          </a:ln>
        </p:spPr>
        <p:txBody>
          <a:bodyPr lIns="45719" rIns="45719" anchor="ctr"/>
          <a:lstStyle/>
          <a:p>
            <a:pPr algn="ctr">
              <a:defRPr>
                <a:solidFill>
                  <a:srgbClr val="FFFFFF"/>
                </a:solidFill>
              </a:defRPr>
            </a:pPr>
          </a:p>
        </p:txBody>
      </p:sp>
      <p:sp>
        <p:nvSpPr>
          <p:cNvPr id="119" name="Rectangle 11"/>
          <p:cNvSpPr/>
          <p:nvPr/>
        </p:nvSpPr>
        <p:spPr>
          <a:xfrm flipH="1" rot="10800000">
            <a:off x="-4" y="-1"/>
            <a:ext cx="8115308" cy="1590743"/>
          </a:xfrm>
          <a:prstGeom prst="rect">
            <a:avLst/>
          </a:prstGeom>
          <a:gradFill>
            <a:gsLst>
              <a:gs pos="20000">
                <a:schemeClr val="accent1">
                  <a:alpha val="0"/>
                </a:schemeClr>
              </a:gs>
              <a:gs pos="100000">
                <a:srgbClr val="203864">
                  <a:alpha val="55000"/>
                </a:srgbClr>
              </a:gs>
            </a:gsLst>
            <a:lin ang="13800000"/>
          </a:gradFill>
          <a:ln w="12700">
            <a:miter lim="400000"/>
          </a:ln>
        </p:spPr>
        <p:txBody>
          <a:bodyPr lIns="45719" rIns="45719" anchor="ctr"/>
          <a:lstStyle/>
          <a:p>
            <a:pPr algn="ctr">
              <a:defRPr>
                <a:solidFill>
                  <a:srgbClr val="FFFFFF"/>
                </a:solidFill>
              </a:defRPr>
            </a:pPr>
          </a:p>
        </p:txBody>
      </p:sp>
      <p:sp>
        <p:nvSpPr>
          <p:cNvPr id="120" name="Rectangle 13"/>
          <p:cNvSpPr/>
          <p:nvPr/>
        </p:nvSpPr>
        <p:spPr>
          <a:xfrm flipH="1">
            <a:off x="8115300" y="0"/>
            <a:ext cx="4076699" cy="1590745"/>
          </a:xfrm>
          <a:prstGeom prst="rect">
            <a:avLst/>
          </a:prstGeom>
          <a:gradFill>
            <a:gsLst>
              <a:gs pos="0">
                <a:schemeClr val="accent1">
                  <a:alpha val="66000"/>
                </a:schemeClr>
              </a:gs>
              <a:gs pos="100000">
                <a:srgbClr val="000000">
                  <a:alpha val="30000"/>
                </a:srgbClr>
              </a:gs>
            </a:gsLst>
            <a:lin ang="13200000"/>
          </a:gradFill>
          <a:ln w="12700">
            <a:miter lim="400000"/>
          </a:ln>
        </p:spPr>
        <p:txBody>
          <a:bodyPr lIns="45719" rIns="45719" anchor="ctr"/>
          <a:lstStyle/>
          <a:p>
            <a:pPr algn="ctr">
              <a:defRPr>
                <a:solidFill>
                  <a:srgbClr val="FFFFFF"/>
                </a:solidFill>
              </a:defRPr>
            </a:pPr>
          </a:p>
        </p:txBody>
      </p:sp>
      <p:sp>
        <p:nvSpPr>
          <p:cNvPr id="121" name="Rectangle 15"/>
          <p:cNvSpPr/>
          <p:nvPr/>
        </p:nvSpPr>
        <p:spPr>
          <a:xfrm>
            <a:off x="459350" y="1"/>
            <a:ext cx="11732649" cy="1597435"/>
          </a:xfrm>
          <a:prstGeom prst="rect">
            <a:avLst/>
          </a:prstGeom>
          <a:gradFill>
            <a:gsLst>
              <a:gs pos="50000">
                <a:srgbClr val="000000">
                  <a:alpha val="0"/>
                </a:srgbClr>
              </a:gs>
              <a:gs pos="99000">
                <a:srgbClr val="203864">
                  <a:alpha val="52000"/>
                </a:srgbClr>
              </a:gs>
            </a:gsLst>
            <a:lin ang="16800000"/>
          </a:gradFill>
          <a:ln w="12700">
            <a:miter lim="400000"/>
          </a:ln>
        </p:spPr>
        <p:txBody>
          <a:bodyPr lIns="45719" rIns="45719" anchor="ctr"/>
          <a:lstStyle/>
          <a:p>
            <a:pPr algn="ctr">
              <a:defRPr>
                <a:solidFill>
                  <a:srgbClr val="FFFFFF"/>
                </a:solidFill>
              </a:defRPr>
            </a:pPr>
          </a:p>
        </p:txBody>
      </p:sp>
      <p:sp>
        <p:nvSpPr>
          <p:cNvPr id="122" name="Başlık 1"/>
          <p:cNvSpPr txBox="1"/>
          <p:nvPr>
            <p:ph type="title"/>
          </p:nvPr>
        </p:nvSpPr>
        <p:spPr>
          <a:xfrm>
            <a:off x="1371602" y="294540"/>
            <a:ext cx="9895952" cy="1033669"/>
          </a:xfrm>
          <a:prstGeom prst="rect">
            <a:avLst/>
          </a:prstGeom>
        </p:spPr>
        <p:txBody>
          <a:bodyPr/>
          <a:lstStyle>
            <a:lvl1pPr>
              <a:defRPr sz="4000">
                <a:solidFill>
                  <a:srgbClr val="FFFFFF"/>
                </a:solidFill>
              </a:defRPr>
            </a:lvl1pPr>
          </a:lstStyle>
          <a:p>
            <a:pPr/>
            <a:r>
              <a:t>What is Container?</a:t>
            </a:r>
          </a:p>
        </p:txBody>
      </p:sp>
      <p:sp>
        <p:nvSpPr>
          <p:cNvPr id="123" name="İçerik Yer Tutucusu 2"/>
          <p:cNvSpPr txBox="1"/>
          <p:nvPr>
            <p:ph type="body" idx="1"/>
          </p:nvPr>
        </p:nvSpPr>
        <p:spPr>
          <a:xfrm>
            <a:off x="1371601" y="2318199"/>
            <a:ext cx="9724033" cy="3683359"/>
          </a:xfrm>
          <a:prstGeom prst="rect">
            <a:avLst/>
          </a:prstGeom>
        </p:spPr>
        <p:txBody>
          <a:bodyPr anchor="ctr"/>
          <a:lstStyle/>
          <a:p>
            <a:pPr>
              <a:defRPr sz="2000"/>
            </a:pPr>
            <a:r>
              <a:t>A </a:t>
            </a:r>
            <a:r>
              <a:rPr b="1"/>
              <a:t>container</a:t>
            </a:r>
            <a:r>
              <a:t> is a standard unit of software that packages up code and all its dependencies, so the application runs quickly and reliably from one computing environment to another</a:t>
            </a:r>
          </a:p>
          <a:p>
            <a:pPr>
              <a:defRPr sz="2000"/>
            </a:pPr>
          </a:p>
          <a:p>
            <a:pPr>
              <a:defRPr sz="2000"/>
            </a:pPr>
            <a:r>
              <a:t>C</a:t>
            </a:r>
            <a:r>
              <a:t>onsists of an entire runtime environment: an application, plus all its dependencies, libraries and other binaries, and configuration files needed to run it, bundled into one package</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23">
                                            <p:bg/>
                                          </p:spTgt>
                                        </p:tgtEl>
                                        <p:attrNameLst>
                                          <p:attrName>style.visibility</p:attrName>
                                        </p:attrNameLst>
                                      </p:cBhvr>
                                      <p:to>
                                        <p:strVal val="visible"/>
                                      </p:to>
                                    </p:set>
                                    <p:anim calcmode="lin" valueType="num">
                                      <p:cBhvr>
                                        <p:cTn id="7" dur="500" fill="hold"/>
                                        <p:tgtEl>
                                          <p:spTgt spid="123">
                                            <p:bg/>
                                          </p:spTgt>
                                        </p:tgtEl>
                                        <p:attrNameLst>
                                          <p:attrName>ppt_x</p:attrName>
                                        </p:attrNameLst>
                                      </p:cBhvr>
                                      <p:tavLst>
                                        <p:tav tm="0">
                                          <p:val>
                                            <p:strVal val="#ppt_x"/>
                                          </p:val>
                                        </p:tav>
                                        <p:tav tm="100000">
                                          <p:val>
                                            <p:strVal val="#ppt_x"/>
                                          </p:val>
                                        </p:tav>
                                      </p:tavLst>
                                    </p:anim>
                                    <p:anim calcmode="lin" valueType="num">
                                      <p:cBhvr>
                                        <p:cTn id="8" dur="500" fill="hold"/>
                                        <p:tgtEl>
                                          <p:spTgt spid="123">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23">
                                            <p:txEl>
                                              <p:pRg st="0" end="0"/>
                                            </p:txEl>
                                          </p:spTgt>
                                        </p:tgtEl>
                                        <p:attrNameLst>
                                          <p:attrName>style.visibility</p:attrName>
                                        </p:attrNameLst>
                                      </p:cBhvr>
                                      <p:to>
                                        <p:strVal val="visible"/>
                                      </p:to>
                                    </p:set>
                                    <p:anim calcmode="lin" valueType="num">
                                      <p:cBhvr>
                                        <p:cTn id="11" dur="500" fill="hold"/>
                                        <p:tgtEl>
                                          <p:spTgt spid="123">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2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123">
                                            <p:txEl>
                                              <p:pRg st="1" end="1"/>
                                            </p:txEl>
                                          </p:spTgt>
                                        </p:tgtEl>
                                        <p:attrNameLst>
                                          <p:attrName>style.visibility</p:attrName>
                                        </p:attrNameLst>
                                      </p:cBhvr>
                                      <p:to>
                                        <p:strVal val="visible"/>
                                      </p:to>
                                    </p:set>
                                    <p:anim calcmode="lin" valueType="num">
                                      <p:cBhvr>
                                        <p:cTn id="16" dur="500" fill="hold"/>
                                        <p:tgtEl>
                                          <p:spTgt spid="123">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1" fill="hold">
                                  <p:stCondLst>
                                    <p:cond delay="0"/>
                                  </p:stCondLst>
                                  <p:iterate type="el" backwards="0">
                                    <p:tmAbs val="0"/>
                                  </p:iterate>
                                  <p:childTnLst>
                                    <p:set>
                                      <p:cBhvr>
                                        <p:cTn id="21" fill="hold"/>
                                        <p:tgtEl>
                                          <p:spTgt spid="123">
                                            <p:txEl>
                                              <p:pRg st="2" end="2"/>
                                            </p:txEl>
                                          </p:spTgt>
                                        </p:tgtEl>
                                        <p:attrNameLst>
                                          <p:attrName>style.visibility</p:attrName>
                                        </p:attrNameLst>
                                      </p:cBhvr>
                                      <p:to>
                                        <p:strVal val="visible"/>
                                      </p:to>
                                    </p:set>
                                    <p:anim calcmode="lin" valueType="num">
                                      <p:cBhvr>
                                        <p:cTn id="22" dur="500" fill="hold"/>
                                        <p:tgtEl>
                                          <p:spTgt spid="12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4" presetID="2" grpId="1" fill="hold">
                                  <p:stCondLst>
                                    <p:cond delay="0"/>
                                  </p:stCondLst>
                                  <p:iterate type="el" backwards="0">
                                    <p:tmAbs val="0"/>
                                  </p:iterate>
                                  <p:childTnLst>
                                    <p:set>
                                      <p:cBhvr>
                                        <p:cTn id="27" fill="hold"/>
                                        <p:tgtEl>
                                          <p:spTgt spid="123">
                                            <p:txEl>
                                              <p:pRg st="3" end="3"/>
                                            </p:txEl>
                                          </p:spTgt>
                                        </p:tgtEl>
                                        <p:attrNameLst>
                                          <p:attrName>style.visibility</p:attrName>
                                        </p:attrNameLst>
                                      </p:cBhvr>
                                      <p:to>
                                        <p:strVal val="visible"/>
                                      </p:to>
                                    </p:set>
                                    <p:anim calcmode="lin" valueType="num">
                                      <p:cBhvr>
                                        <p:cTn id="28" dur="500" fill="hold"/>
                                        <p:tgtEl>
                                          <p:spTgt spid="123">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23"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Picture 2" descr="Picture 2"/>
          <p:cNvPicPr>
            <a:picLocks noChangeAspect="1"/>
          </p:cNvPicPr>
          <p:nvPr/>
        </p:nvPicPr>
        <p:blipFill>
          <a:blip r:embed="rId2">
            <a:extLst/>
          </a:blip>
          <a:stretch>
            <a:fillRect/>
          </a:stretch>
        </p:blipFill>
        <p:spPr>
          <a:xfrm>
            <a:off x="22" y="11"/>
            <a:ext cx="12191980" cy="6857991"/>
          </a:xfrm>
          <a:prstGeom prst="rect">
            <a:avLst/>
          </a:prstGeom>
          <a:ln w="12700">
            <a:miter lim="400000"/>
          </a:ln>
        </p:spPr>
      </p:pic>
      <p:sp>
        <p:nvSpPr>
          <p:cNvPr id="126" name="Rectangle 70"/>
          <p:cNvSpPr/>
          <p:nvPr/>
        </p:nvSpPr>
        <p:spPr>
          <a:xfrm>
            <a:off x="0" y="5320145"/>
            <a:ext cx="12192000" cy="736552"/>
          </a:xfrm>
          <a:prstGeom prst="rect">
            <a:avLst/>
          </a:prstGeom>
          <a:solidFill>
            <a:srgbClr val="FFFFFF">
              <a:alpha val="93000"/>
            </a:srgbClr>
          </a:solidFill>
          <a:ln w="12700">
            <a:miter lim="400000"/>
          </a:ln>
        </p:spPr>
        <p:txBody>
          <a:bodyPr lIns="45719" rIns="45719" anchor="ctr"/>
          <a:lstStyle/>
          <a:p>
            <a:pPr algn="ctr">
              <a:defRPr>
                <a:solidFill>
                  <a:srgbClr val="FFFFFF"/>
                </a:solidFill>
              </a:defRPr>
            </a:pPr>
          </a:p>
        </p:txBody>
      </p:sp>
      <p:sp>
        <p:nvSpPr>
          <p:cNvPr id="127" name="Başlık 1"/>
          <p:cNvSpPr txBox="1"/>
          <p:nvPr>
            <p:ph type="title"/>
          </p:nvPr>
        </p:nvSpPr>
        <p:spPr>
          <a:xfrm>
            <a:off x="523876" y="5317242"/>
            <a:ext cx="11210926" cy="744837"/>
          </a:xfrm>
          <a:prstGeom prst="rect">
            <a:avLst/>
          </a:prstGeom>
        </p:spPr>
        <p:txBody>
          <a:bodyPr/>
          <a:lstStyle>
            <a:lvl1pPr algn="ctr">
              <a:defRPr sz="3600">
                <a:solidFill>
                  <a:srgbClr val="262626"/>
                </a:solidFill>
              </a:defRPr>
            </a:lvl1pPr>
          </a:lstStyle>
          <a:p>
            <a:pPr/>
            <a:r>
              <a:t>VM vs Container</a:t>
            </a:r>
          </a:p>
        </p:txBody>
      </p:sp>
      <p:sp>
        <p:nvSpPr>
          <p:cNvPr id="128" name="Straight Connector 72"/>
          <p:cNvSpPr/>
          <p:nvPr/>
        </p:nvSpPr>
        <p:spPr>
          <a:xfrm>
            <a:off x="0" y="5241983"/>
            <a:ext cx="12192001" cy="1"/>
          </a:xfrm>
          <a:prstGeom prst="line">
            <a:avLst/>
          </a:prstGeom>
          <a:ln w="41275">
            <a:solidFill>
              <a:srgbClr val="FFFFFF">
                <a:alpha val="90000"/>
              </a:srgbClr>
            </a:solidFill>
            <a:miter/>
          </a:ln>
        </p:spPr>
        <p:txBody>
          <a:bodyPr lIns="45719" rIns="45719"/>
          <a:lstStyle/>
          <a:p>
            <a:pPr/>
          </a:p>
        </p:txBody>
      </p:sp>
      <p:sp>
        <p:nvSpPr>
          <p:cNvPr id="129" name="Straight Connector 74"/>
          <p:cNvSpPr/>
          <p:nvPr/>
        </p:nvSpPr>
        <p:spPr>
          <a:xfrm>
            <a:off x="0" y="6134851"/>
            <a:ext cx="12192001" cy="1"/>
          </a:xfrm>
          <a:prstGeom prst="line">
            <a:avLst/>
          </a:prstGeom>
          <a:ln w="41275">
            <a:solidFill>
              <a:srgbClr val="FFFFFF">
                <a:alpha val="90000"/>
              </a:srgbClr>
            </a:solidFill>
            <a:miter/>
          </a:ln>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25"/>
                                        </p:tgtEl>
                                        <p:attrNameLst>
                                          <p:attrName>style.visibility</p:attrName>
                                        </p:attrNameLst>
                                      </p:cBhvr>
                                      <p:to>
                                        <p:strVal val="visible"/>
                                      </p:to>
                                    </p:set>
                                    <p:animEffect filter="fade" transition="in">
                                      <p:cBhvr>
                                        <p:cTn id="7"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5"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Rectangle 1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32" name="Rectangle 12"/>
          <p:cNvSpPr/>
          <p:nvPr/>
        </p:nvSpPr>
        <p:spPr>
          <a:xfrm flipH="1" rot="5400000">
            <a:off x="-1417539" y="1417538"/>
            <a:ext cx="6875819" cy="4040745"/>
          </a:xfrm>
          <a:prstGeom prst="rect">
            <a:avLst/>
          </a:prstGeom>
          <a:gradFill>
            <a:gsLst>
              <a:gs pos="0">
                <a:srgbClr val="000000"/>
              </a:gs>
              <a:gs pos="100000">
                <a:srgbClr val="2F5597"/>
              </a:gs>
            </a:gsLst>
            <a:lin ang="18600000"/>
          </a:gradFill>
          <a:ln w="12700">
            <a:miter lim="400000"/>
          </a:ln>
        </p:spPr>
        <p:txBody>
          <a:bodyPr lIns="45719" rIns="45719" anchor="ctr"/>
          <a:lstStyle/>
          <a:p>
            <a:pPr algn="ctr">
              <a:defRPr>
                <a:solidFill>
                  <a:srgbClr val="FFFFFF"/>
                </a:solidFill>
              </a:defRPr>
            </a:pPr>
          </a:p>
        </p:txBody>
      </p:sp>
      <p:sp>
        <p:nvSpPr>
          <p:cNvPr id="133" name="Rectangle 14"/>
          <p:cNvSpPr/>
          <p:nvPr/>
        </p:nvSpPr>
        <p:spPr>
          <a:xfrm rot="16200000">
            <a:off x="-158496" y="2660472"/>
            <a:ext cx="4355595" cy="4038605"/>
          </a:xfrm>
          <a:prstGeom prst="rect">
            <a:avLst/>
          </a:prstGeom>
          <a:gradFill>
            <a:gsLst>
              <a:gs pos="0">
                <a:schemeClr val="accent1">
                  <a:alpha val="50000"/>
                </a:schemeClr>
              </a:gs>
              <a:gs pos="100000">
                <a:srgbClr val="203864">
                  <a:alpha val="0"/>
                </a:srgbClr>
              </a:gs>
            </a:gsLst>
            <a:lin ang="11400000"/>
          </a:gradFill>
          <a:ln w="12700">
            <a:miter lim="400000"/>
          </a:ln>
        </p:spPr>
        <p:txBody>
          <a:bodyPr lIns="45719" rIns="45719" anchor="ctr"/>
          <a:lstStyle/>
          <a:p>
            <a:pPr algn="ctr">
              <a:defRPr>
                <a:solidFill>
                  <a:srgbClr val="FFFFFF"/>
                </a:solidFill>
              </a:defRPr>
            </a:pPr>
          </a:p>
        </p:txBody>
      </p:sp>
      <p:sp>
        <p:nvSpPr>
          <p:cNvPr id="134" name="Rectangle 16"/>
          <p:cNvSpPr/>
          <p:nvPr/>
        </p:nvSpPr>
        <p:spPr>
          <a:xfrm flipH="1" rot="16200000">
            <a:off x="-1180883" y="1638085"/>
            <a:ext cx="6857574" cy="3581402"/>
          </a:xfrm>
          <a:prstGeom prst="rect">
            <a:avLst/>
          </a:prstGeom>
          <a:gradFill>
            <a:gsLst>
              <a:gs pos="0">
                <a:srgbClr val="000000">
                  <a:alpha val="58999"/>
                </a:srgbClr>
              </a:gs>
              <a:gs pos="69000">
                <a:schemeClr val="accent1">
                  <a:alpha val="0"/>
                </a:schemeClr>
              </a:gs>
            </a:gsLst>
            <a:lin ang="13200000"/>
          </a:gradFill>
          <a:ln w="12700">
            <a:miter lim="400000"/>
          </a:ln>
        </p:spPr>
        <p:txBody>
          <a:bodyPr lIns="45719" rIns="45719" anchor="ctr"/>
          <a:lstStyle/>
          <a:p>
            <a:pPr algn="ctr">
              <a:defRPr>
                <a:solidFill>
                  <a:srgbClr val="FFFFFF"/>
                </a:solidFill>
              </a:defRPr>
            </a:pPr>
          </a:p>
        </p:txBody>
      </p:sp>
      <p:sp>
        <p:nvSpPr>
          <p:cNvPr id="135" name="Freeform: Shape 18"/>
          <p:cNvSpPr/>
          <p:nvPr/>
        </p:nvSpPr>
        <p:spPr>
          <a:xfrm rot="6097846">
            <a:off x="-747356" y="1201312"/>
            <a:ext cx="4808303" cy="4088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9" y="15261"/>
                </a:moveTo>
                <a:cubicBezTo>
                  <a:pt x="76" y="14434"/>
                  <a:pt x="0" y="13578"/>
                  <a:pt x="0" y="12701"/>
                </a:cubicBezTo>
                <a:cubicBezTo>
                  <a:pt x="0" y="5686"/>
                  <a:pt x="4835" y="0"/>
                  <a:pt x="10800" y="0"/>
                </a:cubicBezTo>
                <a:cubicBezTo>
                  <a:pt x="16765" y="0"/>
                  <a:pt x="21600" y="5686"/>
                  <a:pt x="21600" y="12701"/>
                </a:cubicBezTo>
                <a:cubicBezTo>
                  <a:pt x="21600" y="14016"/>
                  <a:pt x="21430" y="15285"/>
                  <a:pt x="21114" y="16478"/>
                </a:cubicBezTo>
                <a:lnTo>
                  <a:pt x="20858" y="17302"/>
                </a:lnTo>
                <a:lnTo>
                  <a:pt x="3100" y="21600"/>
                </a:lnTo>
                <a:lnTo>
                  <a:pt x="2466" y="20780"/>
                </a:lnTo>
                <a:cubicBezTo>
                  <a:pt x="1366" y="19212"/>
                  <a:pt x="579" y="17328"/>
                  <a:pt x="219" y="15261"/>
                </a:cubicBezTo>
                <a:close/>
              </a:path>
            </a:pathLst>
          </a:custGeom>
          <a:gradFill>
            <a:gsLst>
              <a:gs pos="39000">
                <a:srgbClr val="8FAADC">
                  <a:alpha val="0"/>
                </a:srgbClr>
              </a:gs>
              <a:gs pos="100000">
                <a:srgbClr val="2F5597">
                  <a:alpha val="26000"/>
                </a:srgbClr>
              </a:gs>
            </a:gsLst>
            <a:lin ang="18600000"/>
          </a:gradFill>
          <a:ln w="12700">
            <a:miter lim="400000"/>
          </a:ln>
        </p:spPr>
        <p:txBody>
          <a:bodyPr lIns="45719" rIns="45719" anchor="ctr"/>
          <a:lstStyle/>
          <a:p>
            <a:pPr algn="ctr">
              <a:defRPr>
                <a:solidFill>
                  <a:srgbClr val="FFFFFF"/>
                </a:solidFill>
              </a:defRPr>
            </a:pPr>
          </a:p>
        </p:txBody>
      </p:sp>
      <p:sp>
        <p:nvSpPr>
          <p:cNvPr id="136" name="Başlık 1"/>
          <p:cNvSpPr txBox="1"/>
          <p:nvPr>
            <p:ph type="title"/>
          </p:nvPr>
        </p:nvSpPr>
        <p:spPr>
          <a:xfrm>
            <a:off x="660042" y="2767104"/>
            <a:ext cx="2880830" cy="3071908"/>
          </a:xfrm>
          <a:prstGeom prst="rect">
            <a:avLst/>
          </a:prstGeom>
        </p:spPr>
        <p:txBody>
          <a:bodyPr anchor="t"/>
          <a:lstStyle>
            <a:lvl1pPr>
              <a:defRPr sz="4000">
                <a:solidFill>
                  <a:srgbClr val="FFFFFF"/>
                </a:solidFill>
              </a:defRPr>
            </a:lvl1pPr>
          </a:lstStyle>
          <a:p>
            <a:pPr/>
            <a:r>
              <a:t>VM vs Container</a:t>
            </a:r>
          </a:p>
        </p:txBody>
      </p:sp>
      <p:graphicFrame>
        <p:nvGraphicFramePr>
          <p:cNvPr id="137" name="Tablo 6"/>
          <p:cNvGraphicFramePr/>
          <p:nvPr/>
        </p:nvGraphicFramePr>
        <p:xfrm>
          <a:off x="4502427" y="1433926"/>
          <a:ext cx="7225750" cy="399014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564220"/>
                <a:gridCol w="3661528"/>
              </a:tblGrid>
              <a:tr h="423703">
                <a:tc>
                  <a:txBody>
                    <a:bodyPr/>
                    <a:lstStyle/>
                    <a:p>
                      <a:pPr algn="l" defTabSz="914353">
                        <a:defRPr b="0" sz="1800">
                          <a:solidFill>
                            <a:srgbClr val="000000"/>
                          </a:solidFill>
                        </a:defRPr>
                      </a:pPr>
                      <a:r>
                        <a:rPr b="1" sz="2000">
                          <a:solidFill>
                            <a:srgbClr val="FFFFFF"/>
                          </a:solidFill>
                        </a:rPr>
                        <a:t>VMs</a:t>
                      </a:r>
                    </a:p>
                  </a:txBody>
                  <a:tcPr marL="41703" marR="41703" marT="41703" marB="41703" anchor="t" anchorCtr="0" horzOverflow="overflow"/>
                </a:tc>
                <a:tc>
                  <a:txBody>
                    <a:bodyPr/>
                    <a:lstStyle/>
                    <a:p>
                      <a:pPr algn="l" defTabSz="914353">
                        <a:defRPr b="0" sz="1800">
                          <a:solidFill>
                            <a:srgbClr val="000000"/>
                          </a:solidFill>
                        </a:defRPr>
                      </a:pPr>
                      <a:r>
                        <a:rPr b="1" sz="2000">
                          <a:solidFill>
                            <a:srgbClr val="FFFFFF"/>
                          </a:solidFill>
                        </a:rPr>
                        <a:t>Containers</a:t>
                      </a:r>
                    </a:p>
                  </a:txBody>
                  <a:tcPr marL="41703" marR="41703" marT="41703" marB="41703" anchor="t" anchorCtr="0" horzOverflow="overflow"/>
                </a:tc>
              </a:tr>
              <a:tr h="423703">
                <a:tc>
                  <a:txBody>
                    <a:bodyPr/>
                    <a:lstStyle/>
                    <a:p>
                      <a:pPr algn="l" defTabSz="914353">
                        <a:defRPr sz="1800"/>
                      </a:pPr>
                      <a:r>
                        <a:rPr sz="2000"/>
                        <a:t>Heavyweight</a:t>
                      </a:r>
                    </a:p>
                  </a:txBody>
                  <a:tcPr marL="41703" marR="41703" marT="41703" marB="41703" anchor="t" anchorCtr="0" horzOverflow="overflow"/>
                </a:tc>
                <a:tc>
                  <a:txBody>
                    <a:bodyPr/>
                    <a:lstStyle/>
                    <a:p>
                      <a:pPr algn="l" defTabSz="914353">
                        <a:defRPr sz="1800"/>
                      </a:pPr>
                      <a:r>
                        <a:rPr sz="2000"/>
                        <a:t>Lightweight</a:t>
                      </a:r>
                    </a:p>
                  </a:txBody>
                  <a:tcPr marL="41703" marR="41703" marT="41703" marB="41703" anchor="t" anchorCtr="0" horzOverflow="overflow"/>
                </a:tc>
              </a:tr>
              <a:tr h="423703">
                <a:tc>
                  <a:txBody>
                    <a:bodyPr/>
                    <a:lstStyle/>
                    <a:p>
                      <a:pPr algn="l" defTabSz="914353">
                        <a:defRPr sz="1800"/>
                      </a:pPr>
                      <a:r>
                        <a:rPr sz="2000"/>
                        <a:t>Limited performance</a:t>
                      </a:r>
                    </a:p>
                  </a:txBody>
                  <a:tcPr marL="41703" marR="41703" marT="41703" marB="41703" anchor="t" anchorCtr="0" horzOverflow="overflow"/>
                </a:tc>
                <a:tc>
                  <a:txBody>
                    <a:bodyPr/>
                    <a:lstStyle/>
                    <a:p>
                      <a:pPr algn="l" defTabSz="914353">
                        <a:defRPr sz="1800"/>
                      </a:pPr>
                      <a:r>
                        <a:rPr sz="2000"/>
                        <a:t>Native performance</a:t>
                      </a:r>
                    </a:p>
                  </a:txBody>
                  <a:tcPr marL="41703" marR="41703" marT="41703" marB="41703" anchor="t" anchorCtr="0" horzOverflow="overflow"/>
                </a:tc>
              </a:tr>
              <a:tr h="723965">
                <a:tc>
                  <a:txBody>
                    <a:bodyPr/>
                    <a:lstStyle/>
                    <a:p>
                      <a:pPr algn="l" defTabSz="914353">
                        <a:defRPr sz="1800"/>
                      </a:pPr>
                      <a:r>
                        <a:rPr sz="2000"/>
                        <a:t>Each VM runs in its own OS</a:t>
                      </a:r>
                    </a:p>
                  </a:txBody>
                  <a:tcPr marL="41703" marR="41703" marT="41703" marB="41703" anchor="t" anchorCtr="0" horzOverflow="overflow"/>
                </a:tc>
                <a:tc>
                  <a:txBody>
                    <a:bodyPr/>
                    <a:lstStyle/>
                    <a:p>
                      <a:pPr algn="l" defTabSz="914353">
                        <a:defRPr sz="1800"/>
                      </a:pPr>
                      <a:r>
                        <a:rPr sz="2000"/>
                        <a:t>All containers share the host OS</a:t>
                      </a:r>
                    </a:p>
                  </a:txBody>
                  <a:tcPr marL="41703" marR="41703" marT="41703" marB="41703" anchor="t" anchorCtr="0" horzOverflow="overflow"/>
                </a:tc>
              </a:tr>
              <a:tr h="423703">
                <a:tc>
                  <a:txBody>
                    <a:bodyPr/>
                    <a:lstStyle/>
                    <a:p>
                      <a:pPr algn="l" defTabSz="914353">
                        <a:defRPr sz="1800"/>
                      </a:pPr>
                      <a:r>
                        <a:rPr sz="2000"/>
                        <a:t>Hardware level virtualization</a:t>
                      </a:r>
                    </a:p>
                  </a:txBody>
                  <a:tcPr marL="41703" marR="41703" marT="41703" marB="41703" anchor="t" anchorCtr="0" horzOverflow="overflow"/>
                </a:tc>
                <a:tc>
                  <a:txBody>
                    <a:bodyPr/>
                    <a:lstStyle/>
                    <a:p>
                      <a:pPr algn="l" defTabSz="914353">
                        <a:defRPr sz="1800"/>
                      </a:pPr>
                      <a:r>
                        <a:rPr sz="2000"/>
                        <a:t>OS virtualization</a:t>
                      </a:r>
                    </a:p>
                  </a:txBody>
                  <a:tcPr marL="41703" marR="41703" marT="41703" marB="41703" anchor="t" anchorCtr="0" horzOverflow="overflow"/>
                </a:tc>
              </a:tr>
              <a:tr h="423703">
                <a:tc>
                  <a:txBody>
                    <a:bodyPr/>
                    <a:lstStyle/>
                    <a:p>
                      <a:pPr algn="l" defTabSz="914353">
                        <a:defRPr sz="1800"/>
                      </a:pPr>
                      <a:r>
                        <a:rPr sz="2000"/>
                        <a:t>Startup time in minutes</a:t>
                      </a:r>
                    </a:p>
                  </a:txBody>
                  <a:tcPr marL="41703" marR="41703" marT="41703" marB="41703" anchor="t" anchorCtr="0" horzOverflow="overflow"/>
                </a:tc>
                <a:tc>
                  <a:txBody>
                    <a:bodyPr/>
                    <a:lstStyle/>
                    <a:p>
                      <a:pPr algn="l" defTabSz="914353">
                        <a:defRPr sz="1800"/>
                      </a:pPr>
                      <a:r>
                        <a:rPr sz="2000"/>
                        <a:t>Startup time in milliseconds</a:t>
                      </a:r>
                    </a:p>
                  </a:txBody>
                  <a:tcPr marL="41703" marR="41703" marT="41703" marB="41703" anchor="t" anchorCtr="0" horzOverflow="overflow"/>
                </a:tc>
              </a:tr>
              <a:tr h="423703">
                <a:tc>
                  <a:txBody>
                    <a:bodyPr/>
                    <a:lstStyle/>
                    <a:p>
                      <a:pPr algn="l" defTabSz="914353">
                        <a:defRPr sz="1800"/>
                      </a:pPr>
                      <a:r>
                        <a:rPr sz="2000"/>
                        <a:t>Allocates required memory</a:t>
                      </a:r>
                    </a:p>
                  </a:txBody>
                  <a:tcPr marL="41703" marR="41703" marT="41703" marB="41703" anchor="t" anchorCtr="0" horzOverflow="overflow"/>
                </a:tc>
                <a:tc>
                  <a:txBody>
                    <a:bodyPr/>
                    <a:lstStyle/>
                    <a:p>
                      <a:pPr algn="l" defTabSz="914353">
                        <a:defRPr sz="1800"/>
                      </a:pPr>
                      <a:r>
                        <a:rPr sz="2000"/>
                        <a:t>Requires less memory space</a:t>
                      </a:r>
                    </a:p>
                  </a:txBody>
                  <a:tcPr marL="41703" marR="41703" marT="41703" marB="41703" anchor="t" anchorCtr="0" horzOverflow="overflow"/>
                </a:tc>
              </a:tr>
              <a:tr h="723965">
                <a:tc>
                  <a:txBody>
                    <a:bodyPr/>
                    <a:lstStyle/>
                    <a:p>
                      <a:pPr algn="l" defTabSz="914353">
                        <a:defRPr sz="1800"/>
                      </a:pPr>
                      <a:r>
                        <a:rPr sz="2000"/>
                        <a:t>Fully isolated and hence more secure</a:t>
                      </a:r>
                    </a:p>
                  </a:txBody>
                  <a:tcPr marL="41703" marR="41703" marT="41703" marB="41703" anchor="t" anchorCtr="0" horzOverflow="overflow"/>
                </a:tc>
                <a:tc>
                  <a:txBody>
                    <a:bodyPr/>
                    <a:lstStyle/>
                    <a:p>
                      <a:pPr algn="l" defTabSz="914353">
                        <a:defRPr sz="1800"/>
                      </a:pPr>
                      <a:r>
                        <a:rPr sz="2000"/>
                        <a:t>Process-level isolation, possibly less secure</a:t>
                      </a:r>
                    </a:p>
                  </a:txBody>
                  <a:tcPr marL="41703" marR="41703" marT="41703" marB="41703" anchor="t" anchorCtr="0"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40" name="Rectangle 9"/>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41" name="Rectangle 11"/>
          <p:cNvSpPr/>
          <p:nvPr/>
        </p:nvSpPr>
        <p:spPr>
          <a:xfrm flipH="1" rot="5400000">
            <a:off x="-1410084" y="1410081"/>
            <a:ext cx="6858001" cy="4037838"/>
          </a:xfrm>
          <a:prstGeom prst="rect">
            <a:avLst/>
          </a:prstGeom>
          <a:gradFill>
            <a:gsLst>
              <a:gs pos="8000">
                <a:srgbClr val="000000"/>
              </a:gs>
              <a:gs pos="100000">
                <a:srgbClr val="2F5597"/>
              </a:gs>
            </a:gsLst>
            <a:lin ang="3000000"/>
          </a:gradFill>
          <a:ln w="12700">
            <a:miter lim="400000"/>
          </a:ln>
        </p:spPr>
        <p:txBody>
          <a:bodyPr lIns="45719" rIns="45719" anchor="ctr"/>
          <a:lstStyle/>
          <a:p>
            <a:pPr algn="ctr">
              <a:defRPr>
                <a:solidFill>
                  <a:srgbClr val="FFFFFF"/>
                </a:solidFill>
              </a:defRPr>
            </a:pPr>
          </a:p>
        </p:txBody>
      </p:sp>
      <p:sp>
        <p:nvSpPr>
          <p:cNvPr id="142" name="Rectangle 13"/>
          <p:cNvSpPr/>
          <p:nvPr/>
        </p:nvSpPr>
        <p:spPr>
          <a:xfrm flipH="1" rot="5400000">
            <a:off x="-1410085" y="1420219"/>
            <a:ext cx="6858000" cy="4037840"/>
          </a:xfrm>
          <a:prstGeom prst="rect">
            <a:avLst/>
          </a:prstGeom>
          <a:gradFill>
            <a:gsLst>
              <a:gs pos="0">
                <a:srgbClr val="000000">
                  <a:alpha val="0"/>
                </a:srgbClr>
              </a:gs>
              <a:gs pos="99000">
                <a:schemeClr val="accent1">
                  <a:alpha val="46000"/>
                </a:schemeClr>
              </a:gs>
            </a:gsLst>
            <a:lin ang="1800000"/>
          </a:gradFill>
          <a:ln w="12700">
            <a:miter lim="400000"/>
          </a:ln>
        </p:spPr>
        <p:txBody>
          <a:bodyPr lIns="45719" rIns="45719" anchor="ctr"/>
          <a:lstStyle/>
          <a:p>
            <a:pPr algn="ctr">
              <a:defRPr>
                <a:solidFill>
                  <a:srgbClr val="FFFFFF"/>
                </a:solidFill>
              </a:defRPr>
            </a:pPr>
          </a:p>
        </p:txBody>
      </p:sp>
      <p:sp>
        <p:nvSpPr>
          <p:cNvPr id="143" name="Rectangle 15"/>
          <p:cNvSpPr/>
          <p:nvPr/>
        </p:nvSpPr>
        <p:spPr>
          <a:xfrm flipH="1" rot="5400000">
            <a:off x="767925" y="3588087"/>
            <a:ext cx="2501980" cy="4037843"/>
          </a:xfrm>
          <a:prstGeom prst="rect">
            <a:avLst/>
          </a:prstGeom>
          <a:gradFill>
            <a:gsLst>
              <a:gs pos="2000">
                <a:schemeClr val="accent1">
                  <a:alpha val="29000"/>
                </a:schemeClr>
              </a:gs>
              <a:gs pos="100000">
                <a:srgbClr val="000000">
                  <a:alpha val="30000"/>
                </a:srgbClr>
              </a:gs>
            </a:gsLst>
            <a:lin ang="7800000"/>
          </a:gradFill>
          <a:ln w="12700">
            <a:miter lim="400000"/>
          </a:ln>
        </p:spPr>
        <p:txBody>
          <a:bodyPr lIns="45719" rIns="45719" anchor="ctr"/>
          <a:lstStyle/>
          <a:p>
            <a:pPr algn="ctr">
              <a:defRPr>
                <a:solidFill>
                  <a:srgbClr val="FFFFFF"/>
                </a:solidFill>
              </a:defRPr>
            </a:pPr>
          </a:p>
        </p:txBody>
      </p:sp>
      <p:sp>
        <p:nvSpPr>
          <p:cNvPr id="144" name="Freeform: Shape 17"/>
          <p:cNvSpPr/>
          <p:nvPr/>
        </p:nvSpPr>
        <p:spPr>
          <a:xfrm rot="20635413">
            <a:off x="-501737" y="969717"/>
            <a:ext cx="3900358" cy="4178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70" y="486"/>
                </a:moveTo>
                <a:cubicBezTo>
                  <a:pt x="18180" y="1853"/>
                  <a:pt x="21600" y="5954"/>
                  <a:pt x="21600" y="10800"/>
                </a:cubicBezTo>
                <a:cubicBezTo>
                  <a:pt x="21600" y="16765"/>
                  <a:pt x="16419" y="21600"/>
                  <a:pt x="10029" y="21600"/>
                </a:cubicBezTo>
                <a:cubicBezTo>
                  <a:pt x="6034" y="21600"/>
                  <a:pt x="2513" y="19711"/>
                  <a:pt x="433" y="16838"/>
                </a:cubicBezTo>
                <a:lnTo>
                  <a:pt x="0" y="16173"/>
                </a:lnTo>
                <a:lnTo>
                  <a:pt x="4604" y="1263"/>
                </a:lnTo>
                <a:lnTo>
                  <a:pt x="5524" y="849"/>
                </a:lnTo>
                <a:cubicBezTo>
                  <a:pt x="6909" y="302"/>
                  <a:pt x="8431" y="0"/>
                  <a:pt x="10029" y="0"/>
                </a:cubicBezTo>
                <a:cubicBezTo>
                  <a:pt x="11227" y="0"/>
                  <a:pt x="12383" y="170"/>
                  <a:pt x="13470" y="486"/>
                </a:cubicBezTo>
                <a:close/>
              </a:path>
            </a:pathLst>
          </a:custGeom>
          <a:gradFill>
            <a:gsLst>
              <a:gs pos="29000">
                <a:srgbClr val="000000">
                  <a:alpha val="0"/>
                </a:srgbClr>
              </a:gs>
              <a:gs pos="100000">
                <a:schemeClr val="accent1">
                  <a:alpha val="43000"/>
                </a:schemeClr>
              </a:gs>
            </a:gsLst>
            <a:lin ang="1800000"/>
          </a:gradFill>
          <a:ln w="12700">
            <a:miter lim="400000"/>
          </a:ln>
        </p:spPr>
        <p:txBody>
          <a:bodyPr lIns="45719" rIns="45719" anchor="ctr"/>
          <a:lstStyle/>
          <a:p>
            <a:pPr algn="ctr">
              <a:defRPr>
                <a:solidFill>
                  <a:srgbClr val="FFFFFF"/>
                </a:solidFill>
              </a:defRPr>
            </a:pPr>
          </a:p>
        </p:txBody>
      </p:sp>
      <p:sp>
        <p:nvSpPr>
          <p:cNvPr id="145" name="Rectangle 19"/>
          <p:cNvSpPr/>
          <p:nvPr/>
        </p:nvSpPr>
        <p:spPr>
          <a:xfrm flipH="1" rot="5400000">
            <a:off x="-1410094" y="1399943"/>
            <a:ext cx="6858005" cy="4037836"/>
          </a:xfrm>
          <a:prstGeom prst="rect">
            <a:avLst/>
          </a:prstGeom>
          <a:gradFill>
            <a:gsLst>
              <a:gs pos="0">
                <a:srgbClr val="000000">
                  <a:alpha val="0"/>
                </a:srgbClr>
              </a:gs>
              <a:gs pos="99000">
                <a:srgbClr val="8FAADC">
                  <a:alpha val="11000"/>
                </a:srgbClr>
              </a:gs>
            </a:gsLst>
            <a:lin ang="7200000"/>
          </a:gradFill>
          <a:ln w="12700">
            <a:miter lim="400000"/>
          </a:ln>
        </p:spPr>
        <p:txBody>
          <a:bodyPr lIns="45719" rIns="45719" anchor="ctr"/>
          <a:lstStyle/>
          <a:p>
            <a:pPr algn="ctr">
              <a:defRPr>
                <a:solidFill>
                  <a:srgbClr val="FFFFFF"/>
                </a:solidFill>
              </a:defRPr>
            </a:pPr>
          </a:p>
        </p:txBody>
      </p:sp>
      <p:sp>
        <p:nvSpPr>
          <p:cNvPr id="146" name="Başlık 1"/>
          <p:cNvSpPr txBox="1"/>
          <p:nvPr>
            <p:ph type="title"/>
          </p:nvPr>
        </p:nvSpPr>
        <p:spPr>
          <a:xfrm>
            <a:off x="466723" y="586857"/>
            <a:ext cx="3201368" cy="3387499"/>
          </a:xfrm>
          <a:prstGeom prst="rect">
            <a:avLst/>
          </a:prstGeom>
        </p:spPr>
        <p:txBody>
          <a:bodyPr anchor="b"/>
          <a:lstStyle>
            <a:lvl1pPr algn="r">
              <a:defRPr sz="4000">
                <a:solidFill>
                  <a:srgbClr val="FFFFFF"/>
                </a:solidFill>
              </a:defRPr>
            </a:lvl1pPr>
          </a:lstStyle>
          <a:p>
            <a:pPr/>
            <a:r>
              <a:t>VM vs Container</a:t>
            </a:r>
          </a:p>
        </p:txBody>
      </p:sp>
      <p:sp>
        <p:nvSpPr>
          <p:cNvPr id="147" name="İçerik Yer Tutucusu 2"/>
          <p:cNvSpPr txBox="1"/>
          <p:nvPr>
            <p:ph type="body" idx="1"/>
          </p:nvPr>
        </p:nvSpPr>
        <p:spPr>
          <a:xfrm>
            <a:off x="4810260" y="649482"/>
            <a:ext cx="6555349" cy="5546049"/>
          </a:xfrm>
          <a:prstGeom prst="rect">
            <a:avLst/>
          </a:prstGeom>
        </p:spPr>
        <p:txBody>
          <a:bodyPr anchor="ctr"/>
          <a:lstStyle/>
          <a:p>
            <a:pPr>
              <a:defRPr sz="2000"/>
            </a:pPr>
            <a:r>
              <a:t>VMs are a better choice for running apps that require all of the operating system’s resources and functionality when you need to run multiple applications on servers or have a wide variety of operating systems to manage.</a:t>
            </a:r>
          </a:p>
          <a:p>
            <a:pPr>
              <a:defRPr sz="2000"/>
            </a:pPr>
          </a:p>
          <a:p>
            <a:pPr>
              <a:defRPr sz="2000"/>
            </a:pPr>
            <a:r>
              <a:t>Containers are a better choice when your biggest priority is maximizing the number of applications running on a minimal number of servers.</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47">
                                            <p:bg/>
                                          </p:spTgt>
                                        </p:tgtEl>
                                        <p:attrNameLst>
                                          <p:attrName>style.visibility</p:attrName>
                                        </p:attrNameLst>
                                      </p:cBhvr>
                                      <p:to>
                                        <p:strVal val="visible"/>
                                      </p:to>
                                    </p:set>
                                    <p:anim calcmode="lin" valueType="num">
                                      <p:cBhvr>
                                        <p:cTn id="7" dur="500" fill="hold"/>
                                        <p:tgtEl>
                                          <p:spTgt spid="147">
                                            <p:bg/>
                                          </p:spTgt>
                                        </p:tgtEl>
                                        <p:attrNameLst>
                                          <p:attrName>ppt_x</p:attrName>
                                        </p:attrNameLst>
                                      </p:cBhvr>
                                      <p:tavLst>
                                        <p:tav tm="0">
                                          <p:val>
                                            <p:strVal val="#ppt_x"/>
                                          </p:val>
                                        </p:tav>
                                        <p:tav tm="100000">
                                          <p:val>
                                            <p:strVal val="#ppt_x"/>
                                          </p:val>
                                        </p:tav>
                                      </p:tavLst>
                                    </p:anim>
                                    <p:anim calcmode="lin" valueType="num">
                                      <p:cBhvr>
                                        <p:cTn id="8" dur="500" fill="hold"/>
                                        <p:tgtEl>
                                          <p:spTgt spid="147">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47">
                                            <p:txEl>
                                              <p:pRg st="0" end="0"/>
                                            </p:txEl>
                                          </p:spTgt>
                                        </p:tgtEl>
                                        <p:attrNameLst>
                                          <p:attrName>style.visibility</p:attrName>
                                        </p:attrNameLst>
                                      </p:cBhvr>
                                      <p:to>
                                        <p:strVal val="visible"/>
                                      </p:to>
                                    </p:set>
                                    <p:anim calcmode="lin" valueType="num">
                                      <p:cBhvr>
                                        <p:cTn id="11" dur="500" fill="hold"/>
                                        <p:tgtEl>
                                          <p:spTgt spid="147">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47">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147">
                                            <p:txEl>
                                              <p:pRg st="1" end="1"/>
                                            </p:txEl>
                                          </p:spTgt>
                                        </p:tgtEl>
                                        <p:attrNameLst>
                                          <p:attrName>style.visibility</p:attrName>
                                        </p:attrNameLst>
                                      </p:cBhvr>
                                      <p:to>
                                        <p:strVal val="visible"/>
                                      </p:to>
                                    </p:set>
                                    <p:anim calcmode="lin" valueType="num">
                                      <p:cBhvr>
                                        <p:cTn id="16" dur="500" fill="hold"/>
                                        <p:tgtEl>
                                          <p:spTgt spid="147">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1" fill="hold">
                                  <p:stCondLst>
                                    <p:cond delay="0"/>
                                  </p:stCondLst>
                                  <p:iterate type="el" backwards="0">
                                    <p:tmAbs val="0"/>
                                  </p:iterate>
                                  <p:childTnLst>
                                    <p:set>
                                      <p:cBhvr>
                                        <p:cTn id="21" fill="hold"/>
                                        <p:tgtEl>
                                          <p:spTgt spid="147">
                                            <p:txEl>
                                              <p:pRg st="2" end="2"/>
                                            </p:txEl>
                                          </p:spTgt>
                                        </p:tgtEl>
                                        <p:attrNameLst>
                                          <p:attrName>style.visibility</p:attrName>
                                        </p:attrNameLst>
                                      </p:cBhvr>
                                      <p:to>
                                        <p:strVal val="visible"/>
                                      </p:to>
                                    </p:set>
                                    <p:anim calcmode="lin" valueType="num">
                                      <p:cBhvr>
                                        <p:cTn id="22"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4" presetID="2" grpId="1" fill="hold">
                                  <p:stCondLst>
                                    <p:cond delay="0"/>
                                  </p:stCondLst>
                                  <p:iterate type="el" backwards="0">
                                    <p:tmAbs val="0"/>
                                  </p:iterate>
                                  <p:childTnLst>
                                    <p:set>
                                      <p:cBhvr>
                                        <p:cTn id="27" fill="hold"/>
                                        <p:tgtEl>
                                          <p:spTgt spid="147">
                                            <p:txEl>
                                              <p:pRg st="3" end="3"/>
                                            </p:txEl>
                                          </p:spTgt>
                                        </p:tgtEl>
                                        <p:attrNameLst>
                                          <p:attrName>style.visibility</p:attrName>
                                        </p:attrNameLst>
                                      </p:cBhvr>
                                      <p:to>
                                        <p:strVal val="visible"/>
                                      </p:to>
                                    </p:set>
                                    <p:anim calcmode="lin" valueType="num">
                                      <p:cBhvr>
                                        <p:cTn id="28" dur="500" fill="hold"/>
                                        <p:tgtEl>
                                          <p:spTgt spid="147">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47"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Rectangle 11"/>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0" name="Rectangle 13"/>
          <p:cNvSpPr/>
          <p:nvPr/>
        </p:nvSpPr>
        <p:spPr>
          <a:xfrm flipH="1" rot="5400000">
            <a:off x="-1417539" y="1417538"/>
            <a:ext cx="6875819" cy="4040745"/>
          </a:xfrm>
          <a:prstGeom prst="rect">
            <a:avLst/>
          </a:prstGeom>
          <a:gradFill>
            <a:gsLst>
              <a:gs pos="0">
                <a:srgbClr val="000000"/>
              </a:gs>
              <a:gs pos="100000">
                <a:srgbClr val="2F5597"/>
              </a:gs>
            </a:gsLst>
            <a:lin ang="18600000"/>
          </a:gradFill>
          <a:ln w="12700">
            <a:miter lim="400000"/>
          </a:ln>
        </p:spPr>
        <p:txBody>
          <a:bodyPr lIns="45719" rIns="45719" anchor="ctr"/>
          <a:lstStyle/>
          <a:p>
            <a:pPr algn="ctr">
              <a:defRPr>
                <a:solidFill>
                  <a:srgbClr val="FFFFFF"/>
                </a:solidFill>
              </a:defRPr>
            </a:pPr>
          </a:p>
        </p:txBody>
      </p:sp>
      <p:sp>
        <p:nvSpPr>
          <p:cNvPr id="151" name="Rectangle 15"/>
          <p:cNvSpPr/>
          <p:nvPr/>
        </p:nvSpPr>
        <p:spPr>
          <a:xfrm rot="16200000">
            <a:off x="-158496" y="2660472"/>
            <a:ext cx="4355595" cy="4038605"/>
          </a:xfrm>
          <a:prstGeom prst="rect">
            <a:avLst/>
          </a:prstGeom>
          <a:gradFill>
            <a:gsLst>
              <a:gs pos="0">
                <a:schemeClr val="accent1">
                  <a:alpha val="50000"/>
                </a:schemeClr>
              </a:gs>
              <a:gs pos="100000">
                <a:srgbClr val="203864">
                  <a:alpha val="0"/>
                </a:srgbClr>
              </a:gs>
            </a:gsLst>
            <a:lin ang="11400000"/>
          </a:gradFill>
          <a:ln w="12700">
            <a:miter lim="400000"/>
          </a:ln>
        </p:spPr>
        <p:txBody>
          <a:bodyPr lIns="45719" rIns="45719" anchor="ctr"/>
          <a:lstStyle/>
          <a:p>
            <a:pPr algn="ctr">
              <a:defRPr>
                <a:solidFill>
                  <a:srgbClr val="FFFFFF"/>
                </a:solidFill>
              </a:defRPr>
            </a:pPr>
          </a:p>
        </p:txBody>
      </p:sp>
      <p:sp>
        <p:nvSpPr>
          <p:cNvPr id="152" name="Rectangle 17"/>
          <p:cNvSpPr/>
          <p:nvPr/>
        </p:nvSpPr>
        <p:spPr>
          <a:xfrm flipH="1" rot="16200000">
            <a:off x="-1180883" y="1638085"/>
            <a:ext cx="6857574" cy="3581402"/>
          </a:xfrm>
          <a:prstGeom prst="rect">
            <a:avLst/>
          </a:prstGeom>
          <a:gradFill>
            <a:gsLst>
              <a:gs pos="0">
                <a:srgbClr val="000000">
                  <a:alpha val="58999"/>
                </a:srgbClr>
              </a:gs>
              <a:gs pos="69000">
                <a:schemeClr val="accent1">
                  <a:alpha val="0"/>
                </a:schemeClr>
              </a:gs>
            </a:gsLst>
            <a:lin ang="13200000"/>
          </a:gradFill>
          <a:ln w="12700">
            <a:miter lim="400000"/>
          </a:ln>
        </p:spPr>
        <p:txBody>
          <a:bodyPr lIns="45719" rIns="45719" anchor="ctr"/>
          <a:lstStyle/>
          <a:p>
            <a:pPr algn="ctr">
              <a:defRPr>
                <a:solidFill>
                  <a:srgbClr val="FFFFFF"/>
                </a:solidFill>
              </a:defRPr>
            </a:pPr>
          </a:p>
        </p:txBody>
      </p:sp>
      <p:sp>
        <p:nvSpPr>
          <p:cNvPr id="153" name="Freeform: Shape 19"/>
          <p:cNvSpPr/>
          <p:nvPr/>
        </p:nvSpPr>
        <p:spPr>
          <a:xfrm rot="6097846">
            <a:off x="-747356" y="1201312"/>
            <a:ext cx="4808303" cy="4088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9" y="15261"/>
                </a:moveTo>
                <a:cubicBezTo>
                  <a:pt x="76" y="14434"/>
                  <a:pt x="0" y="13578"/>
                  <a:pt x="0" y="12701"/>
                </a:cubicBezTo>
                <a:cubicBezTo>
                  <a:pt x="0" y="5686"/>
                  <a:pt x="4835" y="0"/>
                  <a:pt x="10800" y="0"/>
                </a:cubicBezTo>
                <a:cubicBezTo>
                  <a:pt x="16765" y="0"/>
                  <a:pt x="21600" y="5686"/>
                  <a:pt x="21600" y="12701"/>
                </a:cubicBezTo>
                <a:cubicBezTo>
                  <a:pt x="21600" y="14016"/>
                  <a:pt x="21430" y="15285"/>
                  <a:pt x="21114" y="16478"/>
                </a:cubicBezTo>
                <a:lnTo>
                  <a:pt x="20858" y="17302"/>
                </a:lnTo>
                <a:lnTo>
                  <a:pt x="3100" y="21600"/>
                </a:lnTo>
                <a:lnTo>
                  <a:pt x="2466" y="20780"/>
                </a:lnTo>
                <a:cubicBezTo>
                  <a:pt x="1366" y="19212"/>
                  <a:pt x="579" y="17328"/>
                  <a:pt x="219" y="15261"/>
                </a:cubicBezTo>
                <a:close/>
              </a:path>
            </a:pathLst>
          </a:custGeom>
          <a:gradFill>
            <a:gsLst>
              <a:gs pos="39000">
                <a:srgbClr val="8FAADC">
                  <a:alpha val="0"/>
                </a:srgbClr>
              </a:gs>
              <a:gs pos="100000">
                <a:srgbClr val="2F5597">
                  <a:alpha val="26000"/>
                </a:srgbClr>
              </a:gs>
            </a:gsLst>
            <a:lin ang="18600000"/>
          </a:gradFill>
          <a:ln w="12700">
            <a:miter lim="400000"/>
          </a:ln>
        </p:spPr>
        <p:txBody>
          <a:bodyPr lIns="45719" rIns="45719" anchor="ctr"/>
          <a:lstStyle/>
          <a:p>
            <a:pPr algn="ctr">
              <a:defRPr>
                <a:solidFill>
                  <a:srgbClr val="FFFFFF"/>
                </a:solidFill>
              </a:defRPr>
            </a:pPr>
          </a:p>
        </p:txBody>
      </p:sp>
      <p:sp>
        <p:nvSpPr>
          <p:cNvPr id="154" name="Başlık 1"/>
          <p:cNvSpPr txBox="1"/>
          <p:nvPr>
            <p:ph type="title"/>
          </p:nvPr>
        </p:nvSpPr>
        <p:spPr>
          <a:xfrm>
            <a:off x="660042" y="2767104"/>
            <a:ext cx="2880830" cy="3071908"/>
          </a:xfrm>
          <a:prstGeom prst="rect">
            <a:avLst/>
          </a:prstGeom>
        </p:spPr>
        <p:txBody>
          <a:bodyPr anchor="t"/>
          <a:lstStyle>
            <a:lvl1pPr>
              <a:defRPr sz="4000">
                <a:solidFill>
                  <a:srgbClr val="FFFFFF"/>
                </a:solidFill>
              </a:defRPr>
            </a:lvl1pPr>
          </a:lstStyle>
          <a:p>
            <a:pPr/>
            <a:r>
              <a:t>Docker Architecture</a:t>
            </a:r>
          </a:p>
        </p:txBody>
      </p:sp>
      <p:pic>
        <p:nvPicPr>
          <p:cNvPr id="155" name="İçerik Yer Tutucusu 6" descr="İçerik Yer Tutucusu 6"/>
          <p:cNvPicPr>
            <a:picLocks noChangeAspect="1"/>
          </p:cNvPicPr>
          <p:nvPr/>
        </p:nvPicPr>
        <p:blipFill>
          <a:blip r:embed="rId2">
            <a:extLst/>
          </a:blip>
          <a:stretch>
            <a:fillRect/>
          </a:stretch>
        </p:blipFill>
        <p:spPr>
          <a:xfrm>
            <a:off x="4502429" y="1541999"/>
            <a:ext cx="7225749" cy="377400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55"/>
                                        </p:tgtEl>
                                        <p:attrNameLst>
                                          <p:attrName>style.visibility</p:attrName>
                                        </p:attrNameLst>
                                      </p:cBhvr>
                                      <p:to>
                                        <p:strVal val="visible"/>
                                      </p:to>
                                    </p:set>
                                    <p:animEffect filter="fade" transition="in">
                                      <p:cBhvr>
                                        <p:cTn id="7"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Rectangle 16"/>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8" name="Rectangle 18"/>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9" name="Rectangle 20"/>
          <p:cNvSpPr/>
          <p:nvPr/>
        </p:nvSpPr>
        <p:spPr>
          <a:xfrm flipH="1" rot="5400000">
            <a:off x="-1410084" y="1410081"/>
            <a:ext cx="6858001" cy="4037838"/>
          </a:xfrm>
          <a:prstGeom prst="rect">
            <a:avLst/>
          </a:prstGeom>
          <a:gradFill>
            <a:gsLst>
              <a:gs pos="8000">
                <a:srgbClr val="000000"/>
              </a:gs>
              <a:gs pos="100000">
                <a:srgbClr val="2F5597"/>
              </a:gs>
            </a:gsLst>
            <a:lin ang="3000000"/>
          </a:gradFill>
          <a:ln w="12700">
            <a:miter lim="400000"/>
          </a:ln>
        </p:spPr>
        <p:txBody>
          <a:bodyPr lIns="45719" rIns="45719" anchor="ctr"/>
          <a:lstStyle/>
          <a:p>
            <a:pPr algn="ctr">
              <a:defRPr>
                <a:solidFill>
                  <a:srgbClr val="FFFFFF"/>
                </a:solidFill>
              </a:defRPr>
            </a:pPr>
          </a:p>
        </p:txBody>
      </p:sp>
      <p:sp>
        <p:nvSpPr>
          <p:cNvPr id="160" name="Rectangle 22"/>
          <p:cNvSpPr/>
          <p:nvPr/>
        </p:nvSpPr>
        <p:spPr>
          <a:xfrm flipH="1" rot="5400000">
            <a:off x="-1410085" y="1420219"/>
            <a:ext cx="6858000" cy="4037840"/>
          </a:xfrm>
          <a:prstGeom prst="rect">
            <a:avLst/>
          </a:prstGeom>
          <a:gradFill>
            <a:gsLst>
              <a:gs pos="0">
                <a:srgbClr val="000000">
                  <a:alpha val="0"/>
                </a:srgbClr>
              </a:gs>
              <a:gs pos="99000">
                <a:schemeClr val="accent1">
                  <a:alpha val="46000"/>
                </a:schemeClr>
              </a:gs>
            </a:gsLst>
            <a:lin ang="1800000"/>
          </a:gradFill>
          <a:ln w="12700">
            <a:miter lim="400000"/>
          </a:ln>
        </p:spPr>
        <p:txBody>
          <a:bodyPr lIns="45719" rIns="45719" anchor="ctr"/>
          <a:lstStyle/>
          <a:p>
            <a:pPr algn="ctr">
              <a:defRPr>
                <a:solidFill>
                  <a:srgbClr val="FFFFFF"/>
                </a:solidFill>
              </a:defRPr>
            </a:pPr>
          </a:p>
        </p:txBody>
      </p:sp>
      <p:sp>
        <p:nvSpPr>
          <p:cNvPr id="161" name="Rectangle 24"/>
          <p:cNvSpPr/>
          <p:nvPr/>
        </p:nvSpPr>
        <p:spPr>
          <a:xfrm flipH="1" rot="5400000">
            <a:off x="767925" y="3588087"/>
            <a:ext cx="2501980" cy="4037843"/>
          </a:xfrm>
          <a:prstGeom prst="rect">
            <a:avLst/>
          </a:prstGeom>
          <a:gradFill>
            <a:gsLst>
              <a:gs pos="2000">
                <a:schemeClr val="accent1">
                  <a:alpha val="29000"/>
                </a:schemeClr>
              </a:gs>
              <a:gs pos="100000">
                <a:srgbClr val="000000">
                  <a:alpha val="30000"/>
                </a:srgbClr>
              </a:gs>
            </a:gsLst>
            <a:lin ang="7800000"/>
          </a:gradFill>
          <a:ln w="12700">
            <a:miter lim="400000"/>
          </a:ln>
        </p:spPr>
        <p:txBody>
          <a:bodyPr lIns="45719" rIns="45719" anchor="ctr"/>
          <a:lstStyle/>
          <a:p>
            <a:pPr algn="ctr">
              <a:defRPr>
                <a:solidFill>
                  <a:srgbClr val="FFFFFF"/>
                </a:solidFill>
              </a:defRPr>
            </a:pPr>
          </a:p>
        </p:txBody>
      </p:sp>
      <p:sp>
        <p:nvSpPr>
          <p:cNvPr id="162" name="Freeform: Shape 26"/>
          <p:cNvSpPr/>
          <p:nvPr/>
        </p:nvSpPr>
        <p:spPr>
          <a:xfrm rot="20635413">
            <a:off x="-501737" y="969717"/>
            <a:ext cx="3900358" cy="4178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70" y="486"/>
                </a:moveTo>
                <a:cubicBezTo>
                  <a:pt x="18180" y="1853"/>
                  <a:pt x="21600" y="5954"/>
                  <a:pt x="21600" y="10800"/>
                </a:cubicBezTo>
                <a:cubicBezTo>
                  <a:pt x="21600" y="16765"/>
                  <a:pt x="16419" y="21600"/>
                  <a:pt x="10029" y="21600"/>
                </a:cubicBezTo>
                <a:cubicBezTo>
                  <a:pt x="6034" y="21600"/>
                  <a:pt x="2513" y="19711"/>
                  <a:pt x="433" y="16838"/>
                </a:cubicBezTo>
                <a:lnTo>
                  <a:pt x="0" y="16173"/>
                </a:lnTo>
                <a:lnTo>
                  <a:pt x="4604" y="1263"/>
                </a:lnTo>
                <a:lnTo>
                  <a:pt x="5524" y="849"/>
                </a:lnTo>
                <a:cubicBezTo>
                  <a:pt x="6909" y="302"/>
                  <a:pt x="8431" y="0"/>
                  <a:pt x="10029" y="0"/>
                </a:cubicBezTo>
                <a:cubicBezTo>
                  <a:pt x="11227" y="0"/>
                  <a:pt x="12383" y="170"/>
                  <a:pt x="13470" y="486"/>
                </a:cubicBezTo>
                <a:close/>
              </a:path>
            </a:pathLst>
          </a:custGeom>
          <a:gradFill>
            <a:gsLst>
              <a:gs pos="29000">
                <a:srgbClr val="000000">
                  <a:alpha val="0"/>
                </a:srgbClr>
              </a:gs>
              <a:gs pos="100000">
                <a:schemeClr val="accent1">
                  <a:alpha val="43000"/>
                </a:schemeClr>
              </a:gs>
            </a:gsLst>
            <a:lin ang="1800000"/>
          </a:gradFill>
          <a:ln w="12700">
            <a:miter lim="400000"/>
          </a:ln>
        </p:spPr>
        <p:txBody>
          <a:bodyPr lIns="45719" rIns="45719" anchor="ctr"/>
          <a:lstStyle/>
          <a:p>
            <a:pPr algn="ctr">
              <a:defRPr>
                <a:solidFill>
                  <a:srgbClr val="FFFFFF"/>
                </a:solidFill>
              </a:defRPr>
            </a:pPr>
          </a:p>
        </p:txBody>
      </p:sp>
      <p:sp>
        <p:nvSpPr>
          <p:cNvPr id="163" name="Rectangle 28"/>
          <p:cNvSpPr/>
          <p:nvPr/>
        </p:nvSpPr>
        <p:spPr>
          <a:xfrm flipH="1" rot="5400000">
            <a:off x="-1410094" y="1399943"/>
            <a:ext cx="6858005" cy="4037836"/>
          </a:xfrm>
          <a:prstGeom prst="rect">
            <a:avLst/>
          </a:prstGeom>
          <a:gradFill>
            <a:gsLst>
              <a:gs pos="0">
                <a:srgbClr val="000000">
                  <a:alpha val="0"/>
                </a:srgbClr>
              </a:gs>
              <a:gs pos="99000">
                <a:srgbClr val="8FAADC">
                  <a:alpha val="11000"/>
                </a:srgbClr>
              </a:gs>
            </a:gsLst>
            <a:lin ang="7200000"/>
          </a:gradFill>
          <a:ln w="12700">
            <a:miter lim="400000"/>
          </a:ln>
        </p:spPr>
        <p:txBody>
          <a:bodyPr lIns="45719" rIns="45719" anchor="ctr"/>
          <a:lstStyle/>
          <a:p>
            <a:pPr algn="ctr">
              <a:defRPr>
                <a:solidFill>
                  <a:srgbClr val="FFFFFF"/>
                </a:solidFill>
              </a:defRPr>
            </a:pPr>
          </a:p>
        </p:txBody>
      </p:sp>
      <p:sp>
        <p:nvSpPr>
          <p:cNvPr id="164" name="Başlık 1"/>
          <p:cNvSpPr txBox="1"/>
          <p:nvPr>
            <p:ph type="title"/>
          </p:nvPr>
        </p:nvSpPr>
        <p:spPr>
          <a:xfrm>
            <a:off x="466723" y="586857"/>
            <a:ext cx="3201368" cy="3387499"/>
          </a:xfrm>
          <a:prstGeom prst="rect">
            <a:avLst/>
          </a:prstGeom>
        </p:spPr>
        <p:txBody>
          <a:bodyPr anchor="b"/>
          <a:lstStyle>
            <a:lvl1pPr algn="r">
              <a:defRPr sz="4000">
                <a:solidFill>
                  <a:srgbClr val="FFFFFF"/>
                </a:solidFill>
              </a:defRPr>
            </a:lvl1pPr>
          </a:lstStyle>
          <a:p>
            <a:pPr/>
            <a:r>
              <a:t>Docker Daemon and Client</a:t>
            </a:r>
          </a:p>
        </p:txBody>
      </p:sp>
      <p:sp>
        <p:nvSpPr>
          <p:cNvPr id="165" name="İçerik Yer Tutucusu 2"/>
          <p:cNvSpPr txBox="1"/>
          <p:nvPr>
            <p:ph type="body" idx="1"/>
          </p:nvPr>
        </p:nvSpPr>
        <p:spPr>
          <a:xfrm>
            <a:off x="4810260" y="649482"/>
            <a:ext cx="6555349" cy="5546049"/>
          </a:xfrm>
          <a:prstGeom prst="rect">
            <a:avLst/>
          </a:prstGeom>
        </p:spPr>
        <p:txBody>
          <a:bodyPr anchor="ctr"/>
          <a:lstStyle/>
          <a:p>
            <a:pPr>
              <a:defRPr b="1" sz="2000"/>
            </a:pPr>
            <a:r>
              <a:t>The Docker daemon</a:t>
            </a:r>
            <a:r>
              <a:rPr b="0"/>
              <a:t>: The Docker daemon (dockerd) listens for Docker API requests and manages Docker objects such as images, containers, networks and volumes. A daemon can also communicate with other daemons to manage Docker services.</a:t>
            </a:r>
            <a:endParaRPr b="0"/>
          </a:p>
          <a:p>
            <a:pPr>
              <a:defRPr sz="2000"/>
            </a:pPr>
          </a:p>
          <a:p>
            <a:pPr>
              <a:defRPr b="1" sz="2000"/>
            </a:pPr>
            <a:r>
              <a:t>The Docker client</a:t>
            </a:r>
            <a:r>
              <a:t>: </a:t>
            </a:r>
            <a:r>
              <a:rPr b="0"/>
              <a:t>The Docker client (docker) is the primary way that many Docker users interact with Docker. When you use commands such as docker run, the client sends these commands to dockerd, which carries them out</a:t>
            </a:r>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65">
                                            <p:bg/>
                                          </p:spTgt>
                                        </p:tgtEl>
                                        <p:attrNameLst>
                                          <p:attrName>style.visibility</p:attrName>
                                        </p:attrNameLst>
                                      </p:cBhvr>
                                      <p:to>
                                        <p:strVal val="visible"/>
                                      </p:to>
                                    </p:set>
                                    <p:anim calcmode="lin" valueType="num">
                                      <p:cBhvr>
                                        <p:cTn id="7" dur="500" fill="hold"/>
                                        <p:tgtEl>
                                          <p:spTgt spid="165">
                                            <p:bg/>
                                          </p:spTgt>
                                        </p:tgtEl>
                                        <p:attrNameLst>
                                          <p:attrName>ppt_x</p:attrName>
                                        </p:attrNameLst>
                                      </p:cBhvr>
                                      <p:tavLst>
                                        <p:tav tm="0">
                                          <p:val>
                                            <p:strVal val="#ppt_x"/>
                                          </p:val>
                                        </p:tav>
                                        <p:tav tm="100000">
                                          <p:val>
                                            <p:strVal val="#ppt_x"/>
                                          </p:val>
                                        </p:tav>
                                      </p:tavLst>
                                    </p:anim>
                                    <p:anim calcmode="lin" valueType="num">
                                      <p:cBhvr>
                                        <p:cTn id="8" dur="500" fill="hold"/>
                                        <p:tgtEl>
                                          <p:spTgt spid="165">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165">
                                            <p:txEl>
                                              <p:pRg st="0" end="0"/>
                                            </p:txEl>
                                          </p:spTgt>
                                        </p:tgtEl>
                                        <p:attrNameLst>
                                          <p:attrName>style.visibility</p:attrName>
                                        </p:attrNameLst>
                                      </p:cBhvr>
                                      <p:to>
                                        <p:strVal val="visible"/>
                                      </p:to>
                                    </p:set>
                                    <p:anim calcmode="lin" valueType="num">
                                      <p:cBhvr>
                                        <p:cTn id="11" dur="500" fill="hold"/>
                                        <p:tgtEl>
                                          <p:spTgt spid="165">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6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1" fill="hold">
                                  <p:stCondLst>
                                    <p:cond delay="0"/>
                                  </p:stCondLst>
                                  <p:iterate type="el" backwards="0">
                                    <p:tmAbs val="0"/>
                                  </p:iterate>
                                  <p:childTnLst>
                                    <p:set>
                                      <p:cBhvr>
                                        <p:cTn id="15" fill="hold"/>
                                        <p:tgtEl>
                                          <p:spTgt spid="165">
                                            <p:txEl>
                                              <p:pRg st="1" end="1"/>
                                            </p:txEl>
                                          </p:spTgt>
                                        </p:tgtEl>
                                        <p:attrNameLst>
                                          <p:attrName>style.visibility</p:attrName>
                                        </p:attrNameLst>
                                      </p:cBhvr>
                                      <p:to>
                                        <p:strVal val="visible"/>
                                      </p:to>
                                    </p:set>
                                    <p:anim calcmode="lin" valueType="num">
                                      <p:cBhvr>
                                        <p:cTn id="16" dur="500" fill="hold"/>
                                        <p:tgtEl>
                                          <p:spTgt spid="165">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1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1" fill="hold">
                                  <p:stCondLst>
                                    <p:cond delay="0"/>
                                  </p:stCondLst>
                                  <p:iterate type="el" backwards="0">
                                    <p:tmAbs val="0"/>
                                  </p:iterate>
                                  <p:childTnLst>
                                    <p:set>
                                      <p:cBhvr>
                                        <p:cTn id="21" fill="hold"/>
                                        <p:tgtEl>
                                          <p:spTgt spid="165">
                                            <p:txEl>
                                              <p:pRg st="2" end="2"/>
                                            </p:txEl>
                                          </p:spTgt>
                                        </p:tgtEl>
                                        <p:attrNameLst>
                                          <p:attrName>style.visibility</p:attrName>
                                        </p:attrNameLst>
                                      </p:cBhvr>
                                      <p:to>
                                        <p:strVal val="visible"/>
                                      </p:to>
                                    </p:set>
                                    <p:anim calcmode="lin" valueType="num">
                                      <p:cBhvr>
                                        <p:cTn id="22" dur="500" fill="hold"/>
                                        <p:tgtEl>
                                          <p:spTgt spid="16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6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65" grpId="1"/>
    </p:bldLst>
  </p:timing>
</p:sld>
</file>

<file path=ppt/theme/theme1.xml><?xml version="1.0" encoding="utf-8"?>
<a:theme xmlns:a="http://schemas.openxmlformats.org/drawingml/2006/main" xmlns:r="http://schemas.openxmlformats.org/officeDocument/2006/relationships" name="Office Teması">
  <a:themeElements>
    <a:clrScheme name="Office Teması">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eması">
      <a:majorFont>
        <a:latin typeface="Calibri"/>
        <a:ea typeface="Calibri"/>
        <a:cs typeface="Calibri"/>
      </a:majorFont>
      <a:minorFont>
        <a:latin typeface="Helvetica"/>
        <a:ea typeface="Helvetica"/>
        <a:cs typeface="Helvetica"/>
      </a:minorFont>
    </a:fontScheme>
    <a:fmtScheme name="Office Teması">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eması">
  <a:themeElements>
    <a:clrScheme name="Office Teması">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eması">
      <a:majorFont>
        <a:latin typeface="Calibri"/>
        <a:ea typeface="Calibri"/>
        <a:cs typeface="Calibri"/>
      </a:majorFont>
      <a:minorFont>
        <a:latin typeface="Helvetica"/>
        <a:ea typeface="Helvetica"/>
        <a:cs typeface="Helvetica"/>
      </a:minorFont>
    </a:fontScheme>
    <a:fmtScheme name="Office Teması">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