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4"/>
  </p:notesMasterIdLst>
  <p:sldIdLst>
    <p:sldId id="256" r:id="rId2"/>
    <p:sldId id="257" r:id="rId3"/>
    <p:sldId id="263" r:id="rId4"/>
    <p:sldId id="258" r:id="rId5"/>
    <p:sldId id="262" r:id="rId6"/>
    <p:sldId id="347" r:id="rId7"/>
    <p:sldId id="348" r:id="rId8"/>
    <p:sldId id="264" r:id="rId9"/>
    <p:sldId id="349" r:id="rId10"/>
    <p:sldId id="350" r:id="rId11"/>
    <p:sldId id="351" r:id="rId12"/>
    <p:sldId id="352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Vidalok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79E866-B0F6-4B4B-A10C-CD3D4E3C0B9F}">
  <a:tblStyle styleId="{3879E866-B0F6-4B4B-A10C-CD3D4E3C0B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>
          <a:extLst>
            <a:ext uri="{FF2B5EF4-FFF2-40B4-BE49-F238E27FC236}">
              <a16:creationId xmlns:a16="http://schemas.microsoft.com/office/drawing/2014/main" id="{8091B6B0-0713-3F55-7574-0020EA9B3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>
            <a:extLst>
              <a:ext uri="{FF2B5EF4-FFF2-40B4-BE49-F238E27FC236}">
                <a16:creationId xmlns:a16="http://schemas.microsoft.com/office/drawing/2014/main" id="{60E39F74-34E5-212D-F842-72B765CCF9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>
            <a:extLst>
              <a:ext uri="{FF2B5EF4-FFF2-40B4-BE49-F238E27FC236}">
                <a16:creationId xmlns:a16="http://schemas.microsoft.com/office/drawing/2014/main" id="{02DF8670-1651-BE05-7220-7B6C67754D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208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>
          <a:extLst>
            <a:ext uri="{FF2B5EF4-FFF2-40B4-BE49-F238E27FC236}">
              <a16:creationId xmlns:a16="http://schemas.microsoft.com/office/drawing/2014/main" id="{996B623C-344B-2DDD-94DC-0138A1992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>
            <a:extLst>
              <a:ext uri="{FF2B5EF4-FFF2-40B4-BE49-F238E27FC236}">
                <a16:creationId xmlns:a16="http://schemas.microsoft.com/office/drawing/2014/main" id="{362B1386-7648-11F7-0A63-FF799BEB7E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>
            <a:extLst>
              <a:ext uri="{FF2B5EF4-FFF2-40B4-BE49-F238E27FC236}">
                <a16:creationId xmlns:a16="http://schemas.microsoft.com/office/drawing/2014/main" id="{B244A005-36AD-37C4-7859-7435CAD1FE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20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>
          <a:extLst>
            <a:ext uri="{FF2B5EF4-FFF2-40B4-BE49-F238E27FC236}">
              <a16:creationId xmlns:a16="http://schemas.microsoft.com/office/drawing/2014/main" id="{3176E540-AFF6-DE60-06DF-E03C949F8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>
            <a:extLst>
              <a:ext uri="{FF2B5EF4-FFF2-40B4-BE49-F238E27FC236}">
                <a16:creationId xmlns:a16="http://schemas.microsoft.com/office/drawing/2014/main" id="{DBDEAE58-0290-872F-6E62-7498E6BF63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>
            <a:extLst>
              <a:ext uri="{FF2B5EF4-FFF2-40B4-BE49-F238E27FC236}">
                <a16:creationId xmlns:a16="http://schemas.microsoft.com/office/drawing/2014/main" id="{6903E335-908C-C1E8-BE2E-57907D91F9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8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3" r:id="rId6"/>
    <p:sldLayoutId id="2147483664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Facial Recognition Attendance System</a:t>
            </a:r>
            <a:endParaRPr sz="54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Mifrah Zia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Bakhtawar Mirza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Abdullah Ahmad Arslan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04E4843-3DE9-20CF-80B3-606667569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117600"/>
            <a:ext cx="7911485" cy="294430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Key Methods in Database Class: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sz="1200" dirty="0" err="1"/>
              <a:t>create_table</a:t>
            </a:r>
            <a:r>
              <a:rPr lang="en-US" sz="1200" dirty="0"/>
              <a:t>():</a:t>
            </a:r>
          </a:p>
          <a:p>
            <a:pPr marL="0" lvl="0" indent="0">
              <a:buNone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Creates the students table if it doesn't exist.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Columns: id, name, </a:t>
            </a:r>
            <a:r>
              <a:rPr lang="en-US" sz="1200" dirty="0" err="1"/>
              <a:t>student_id</a:t>
            </a:r>
            <a:r>
              <a:rPr lang="en-US" sz="1200" dirty="0"/>
              <a:t>, gender, department, image, embedding.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 err="1"/>
              <a:t>insert_student</a:t>
            </a:r>
            <a:r>
              <a:rPr lang="en-US" sz="1200" dirty="0"/>
              <a:t>():</a:t>
            </a:r>
          </a:p>
          <a:p>
            <a:pPr marL="0" lvl="0" indent="0">
              <a:buNone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Inserts a student’s data (name, ID, gender, department, image, embedding).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Embedding is converted from a </a:t>
            </a:r>
            <a:r>
              <a:rPr lang="en-US" sz="1200" dirty="0" err="1"/>
              <a:t>numpy</a:t>
            </a:r>
            <a:r>
              <a:rPr lang="en-US" sz="1200" dirty="0"/>
              <a:t> array to a Python list for storage.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dirty="0"/>
              <a:t>close():</a:t>
            </a:r>
          </a:p>
          <a:p>
            <a:pPr marL="0" lvl="0" indent="0">
              <a:buNone/>
            </a:pP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Closes the database connection and cursor.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047868-9B5C-91FE-CF6E-6FFF7D35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Marking Attendance in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7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73D35-D7B2-04B1-5072-E629C4530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3ABECB0-F482-DB03-E899-0A3B1F30E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117600"/>
            <a:ext cx="7911485" cy="2944300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/>
              <a:t>A communication protocol that allows real-time, two-way interaction between a client and a server.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b="1" dirty="0"/>
              <a:t>Usage in Attendance System:</a:t>
            </a:r>
          </a:p>
          <a:p>
            <a:pPr marL="114300" indent="0"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/>
              <a:t>WebSockets</a:t>
            </a:r>
            <a:r>
              <a:rPr lang="en-US" sz="1200" dirty="0"/>
              <a:t> enable the real-time transmission of student attendance data between the face recognition system and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When a student’s face is recognized, their data (name, student ID, etc.) can be immediately sent to the database for storage or update without needing to refresh the page.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6AFDB-C8D7-5678-3D77-5E5466B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Why use Websockets?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2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0CFBF-B58F-53CD-72EA-69DA49DB1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C346AE3-52BF-2D92-A5EC-3080FEC46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117600"/>
            <a:ext cx="7911485" cy="29443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Challenges Faced:</a:t>
            </a:r>
          </a:p>
          <a:p>
            <a:pPr marL="11430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/>
              <a:t>Low Camera Quality: </a:t>
            </a:r>
            <a:r>
              <a:rPr lang="en-US" sz="1200" dirty="0"/>
              <a:t>The laptop camera (0.9 MP) produced low-resolution images, affecting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/>
              <a:t>Image Quality: </a:t>
            </a:r>
            <a:r>
              <a:rPr lang="en-US" sz="1200" dirty="0"/>
              <a:t>Poor quality led to blurry or unclear images, reducing the model's ability to recognize faces accurately.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/>
              <a:t>Similarities Between Images: </a:t>
            </a:r>
            <a:r>
              <a:rPr lang="en-US" sz="1200" dirty="0"/>
              <a:t>Faced challenges with similar-looking faces, especially in low-quality images, making identification difficult.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b="1" dirty="0"/>
              <a:t>Solutions Implemented:</a:t>
            </a:r>
          </a:p>
          <a:p>
            <a:pPr marL="11430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/>
              <a:t>Image Preprocessing: </a:t>
            </a:r>
            <a:r>
              <a:rPr lang="en-US" sz="1200" dirty="0"/>
              <a:t>Contrast enhancement to improve image clarity.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/>
              <a:t>Embedding Extraction: </a:t>
            </a:r>
            <a:r>
              <a:rPr lang="en-US" sz="1200" dirty="0"/>
              <a:t>Utilized ResNet-50 for extracting feature embeddings, which improved face recognition accuracy even with low-quality images.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99CE27-A1F3-735B-9540-AD017F0B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Challenges and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53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Enhancing Campus Entry Efficiency with Facial Recognition</a:t>
            </a:r>
            <a:endParaRPr sz="2200"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25" y="1147475"/>
            <a:ext cx="7717500" cy="35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b="1" dirty="0"/>
              <a:t>Problem Statement: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</a:rPr>
              <a:t>ID card scanning requires students to dismount vehicles, leading to traffic jams.</a:t>
            </a:r>
          </a:p>
          <a:p>
            <a:pPr marL="171450" lvl="0" indent="-1714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</a:rPr>
              <a:t>Fingerprint scanners for faculty are inconvenient, inaccurate, and prone to mismatching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400" b="1" dirty="0"/>
              <a:t>Key Benefits:</a:t>
            </a:r>
          </a:p>
          <a:p>
            <a:pPr marL="171450" lvl="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</a:rPr>
              <a:t>Efficiency: Eliminates stopping and manual card scans.</a:t>
            </a:r>
          </a:p>
          <a:p>
            <a:pPr marL="171450" lvl="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</a:rPr>
              <a:t>Accuracy: Avoids mismatches inherent in biometric/fingerprint systems.</a:t>
            </a:r>
          </a:p>
          <a:p>
            <a:pPr marL="171450" lvl="0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anose="00000500000000000000" pitchFamily="2" charset="0"/>
              </a:rPr>
              <a:t>Convenience: Fully automated and seamless.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467555" y="445025"/>
            <a:ext cx="62201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Facial Recognition Attendance System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B3E061-15DB-0D8B-F36A-A4940848B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1300519"/>
            <a:ext cx="4552950" cy="3397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Modules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body" idx="1"/>
          </p:nvPr>
        </p:nvSpPr>
        <p:spPr>
          <a:xfrm>
            <a:off x="713250" y="445025"/>
            <a:ext cx="7717500" cy="41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OpenCV for capturing video frames, face detection and preprocessing tasks.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A pre-trained Convolutional Neural Network named Single Shot </a:t>
            </a:r>
            <a:r>
              <a:rPr lang="en-US" sz="1200" dirty="0" err="1"/>
              <a:t>MultiBox</a:t>
            </a:r>
            <a:r>
              <a:rPr lang="en-US" sz="1200" dirty="0"/>
              <a:t> Detector for detecting faces in real-time. 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Custom preprocessing and embedding techniques for comparing and matching faces.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A Flask APIs for marking attendance in the database.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713225" y="1174043"/>
            <a:ext cx="8103397" cy="3206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Pass the frame to the pre-trained model after applying some required things by the DNN.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Confidence Threshold: Only faces with a confidence score above 0.7 are considered valid.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dirty="0"/>
              <a:t>Extract bounding boxes for detected faces based on confidence score.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Detected faces are cropped and passed through a preprocessing and embedding generation process pipeline.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 </a:t>
            </a:r>
            <a:r>
              <a:rPr lang="en-US" sz="1200" dirty="0" err="1"/>
              <a:t>recently_marked</a:t>
            </a:r>
            <a:r>
              <a:rPr lang="en-US" sz="1200" dirty="0"/>
              <a:t> cache prevents marking the same student multiple times within a short time window along with necessary checks to prevent duplication.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Face Detection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>
          <a:extLst>
            <a:ext uri="{FF2B5EF4-FFF2-40B4-BE49-F238E27FC236}">
              <a16:creationId xmlns:a16="http://schemas.microsoft.com/office/drawing/2014/main" id="{9587FBA4-0C55-1D22-FB3D-A7B1E3496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>
            <a:extLst>
              <a:ext uri="{FF2B5EF4-FFF2-40B4-BE49-F238E27FC236}">
                <a16:creationId xmlns:a16="http://schemas.microsoft.com/office/drawing/2014/main" id="{AA9D58BE-708D-C821-E578-D8B7D36F5C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017725"/>
            <a:ext cx="8103397" cy="3362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Extracting face embedding using ResNet-50: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200" dirty="0"/>
              <a:t>Uses a pretrained ResNet-50 model from </a:t>
            </a:r>
            <a:r>
              <a:rPr lang="en-US" sz="1200" dirty="0" err="1"/>
              <a:t>PyTorch’s</a:t>
            </a:r>
            <a:r>
              <a:rPr lang="en-US" sz="1200" dirty="0"/>
              <a:t> </a:t>
            </a:r>
            <a:r>
              <a:rPr lang="en-US" sz="1200" dirty="0" err="1"/>
              <a:t>torchvision</a:t>
            </a:r>
            <a:r>
              <a:rPr lang="en-US" sz="1200" dirty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200" dirty="0"/>
              <a:t>The last fully connected layer is removed to get feature embeddings instead of predictions.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/>
              <a:t>Preprocesses Images:</a:t>
            </a:r>
          </a:p>
          <a:p>
            <a:pPr marL="0" lvl="0" indent="0">
              <a:buNone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200" dirty="0"/>
              <a:t>Images are resized to 224x224 (standard for </a:t>
            </a:r>
            <a:r>
              <a:rPr lang="en-US" sz="1200" dirty="0" err="1"/>
              <a:t>ResNet</a:t>
            </a:r>
            <a:r>
              <a:rPr lang="en-US" sz="1200" dirty="0"/>
              <a:t>).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200" dirty="0"/>
              <a:t>Images are converted to tensors and normalized using </a:t>
            </a:r>
            <a:r>
              <a:rPr lang="en-US" sz="1200" dirty="0" err="1"/>
              <a:t>ResNet</a:t>
            </a:r>
            <a:r>
              <a:rPr lang="en-US" sz="1200" dirty="0"/>
              <a:t>-specific values:</a:t>
            </a:r>
          </a:p>
          <a:p>
            <a:pPr marL="0" lvl="0" indent="0" algn="ctr">
              <a:buNone/>
            </a:pPr>
            <a:r>
              <a:rPr lang="en-US" sz="1200" dirty="0"/>
              <a:t>Mean: [0.485, 0.456, 0.406]</a:t>
            </a:r>
          </a:p>
          <a:p>
            <a:pPr marL="0" lvl="0" indent="0" algn="ctr">
              <a:buNone/>
            </a:pPr>
            <a:r>
              <a:rPr lang="en-US" sz="1200" dirty="0"/>
              <a:t>Std: [0.229, 0.224, 0.225]</a:t>
            </a:r>
          </a:p>
          <a:p>
            <a:pPr marL="0" lvl="0" indent="0" algn="ctr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/>
              <a:t>Converts Images into Embeddings:</a:t>
            </a:r>
          </a:p>
          <a:p>
            <a:pPr marL="0" lvl="0" indent="0">
              <a:buNone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200" dirty="0"/>
              <a:t>The model generates a feature vector (embedding) for each face image.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200" dirty="0"/>
              <a:t>The result is returned as a NumPy array.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65">
            <a:extLst>
              <a:ext uri="{FF2B5EF4-FFF2-40B4-BE49-F238E27FC236}">
                <a16:creationId xmlns:a16="http://schemas.microsoft.com/office/drawing/2014/main" id="{A3502386-7084-CA85-3700-4DC88DD8DF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 Recognition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26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>
          <a:extLst>
            <a:ext uri="{FF2B5EF4-FFF2-40B4-BE49-F238E27FC236}">
              <a16:creationId xmlns:a16="http://schemas.microsoft.com/office/drawing/2014/main" id="{EF376473-B468-F432-956D-502C677E2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>
            <a:extLst>
              <a:ext uri="{FF2B5EF4-FFF2-40B4-BE49-F238E27FC236}">
                <a16:creationId xmlns:a16="http://schemas.microsoft.com/office/drawing/2014/main" id="{62F54F3F-AACB-5303-CA52-B6A0E24B90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174043"/>
            <a:ext cx="8103397" cy="3206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A deep convolutional neural network with 50 layers.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Pretrained Model: Trained on ImageNet for general image recognition tasks.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Focus: Extracts high-level features or embeddings from images (size 2048).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b="1" dirty="0"/>
              <a:t>Efficiency:</a:t>
            </a:r>
          </a:p>
          <a:p>
            <a:pPr marL="0" lvl="0" indent="0">
              <a:buNone/>
            </a:pP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50 layers offer a good balance between depth and computation, making it more efficient than deeper models like ResNet-101.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None/>
            </a:pPr>
            <a:r>
              <a:rPr lang="en-US" b="1" dirty="0"/>
              <a:t>High-Quality Embeddings:</a:t>
            </a:r>
          </a:p>
          <a:p>
            <a:pPr marL="0" lvl="0" indent="0">
              <a:buNone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Extracts detailed features useful for tasks like face recognition and image retrieval.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/>
              <a:t>Converts images into a compact vector representation (2048-dimensional).</a:t>
            </a:r>
            <a:endParaRPr sz="1200" dirty="0"/>
          </a:p>
        </p:txBody>
      </p:sp>
      <p:sp>
        <p:nvSpPr>
          <p:cNvPr id="547" name="Google Shape;547;p65">
            <a:extLst>
              <a:ext uri="{FF2B5EF4-FFF2-40B4-BE49-F238E27FC236}">
                <a16:creationId xmlns:a16="http://schemas.microsoft.com/office/drawing/2014/main" id="{28AABAC5-189B-AD44-684C-23505422A7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ResNet-50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24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70B67C-7CDB-F098-F11D-61722E9C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ResNet-50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4393E03-3865-5094-0872-A9C24BBE9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2870" y="1041955"/>
            <a:ext cx="2486100" cy="387125"/>
          </a:xfrm>
        </p:spPr>
        <p:txBody>
          <a:bodyPr/>
          <a:lstStyle/>
          <a:p>
            <a:r>
              <a:rPr lang="en-US" dirty="0" err="1"/>
              <a:t>ArcFace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71F4DE5-3F0A-1545-20AD-CDCF45F563C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001000" y="1404850"/>
            <a:ext cx="3589844" cy="146885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dirty="0"/>
              <a:t>Highly optimized for face recognition with discriminative embeddings.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dirty="0"/>
              <a:t>Computationally expensive compared to ResNet-50.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dirty="0"/>
              <a:t>ResNet-50 is a lighter option when resources are limited</a:t>
            </a:r>
            <a:r>
              <a:rPr lang="en-US" dirty="0"/>
              <a:t>.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28E899C-7E75-0131-22B8-BFAF16FC6BC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45289" y="1109369"/>
            <a:ext cx="2486100" cy="342300"/>
          </a:xfrm>
        </p:spPr>
        <p:txBody>
          <a:bodyPr/>
          <a:lstStyle/>
          <a:p>
            <a:r>
              <a:rPr lang="en-US" dirty="0"/>
              <a:t>ResNet-50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915C844F-5D56-569E-7744-E66385561BE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35378" y="1404850"/>
            <a:ext cx="3305922" cy="146885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dirty="0"/>
              <a:t>Provides feature embeddings for face recognition.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dirty="0"/>
              <a:t>High accuracy in image recognition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dirty="0"/>
              <a:t>Transfer learning capabilities with pre-trained models.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dirty="0"/>
              <a:t>Efficient for face recognition with less computational load.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3CD213D-170F-1B21-5E0B-8A92846487BF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552870" y="2968978"/>
            <a:ext cx="2486100" cy="338666"/>
          </a:xfrm>
        </p:spPr>
        <p:txBody>
          <a:bodyPr/>
          <a:lstStyle/>
          <a:p>
            <a:r>
              <a:rPr lang="en-US" dirty="0" err="1"/>
              <a:t>RetinaFace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32FB588-F790-3495-AF05-8C76F87BCC33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000999" y="3307644"/>
            <a:ext cx="3589843" cy="13470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dirty="0"/>
              <a:t>Specialized in face detection, even in challenging conditions.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dirty="0"/>
              <a:t>Requires another model (like ResNet-50) for face recognition.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78C6EDC5-7D03-9921-67F5-422F5E081F1E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1245289" y="2980267"/>
            <a:ext cx="2486100" cy="338666"/>
          </a:xfrm>
        </p:spPr>
        <p:txBody>
          <a:bodyPr/>
          <a:lstStyle/>
          <a:p>
            <a:r>
              <a:rPr lang="en-US" dirty="0"/>
              <a:t>MTCNN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0CFB36D-B888-8397-9005-72D3B67C7243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835378" y="3307644"/>
            <a:ext cx="3305972" cy="146885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dirty="0"/>
              <a:t>Primarily for face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dirty="0"/>
              <a:t>Good at handling varied angles and lighting.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dirty="0"/>
              <a:t>Does not provide embeddings for recognition.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>
          <a:extLst>
            <a:ext uri="{FF2B5EF4-FFF2-40B4-BE49-F238E27FC236}">
              <a16:creationId xmlns:a16="http://schemas.microsoft.com/office/drawing/2014/main" id="{CC0FB380-8C33-3399-E8C8-CB0242DA9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>
            <a:extLst>
              <a:ext uri="{FF2B5EF4-FFF2-40B4-BE49-F238E27FC236}">
                <a16:creationId xmlns:a16="http://schemas.microsoft.com/office/drawing/2014/main" id="{94B5C8CB-3E3A-94E1-BF38-B76D39B94F2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174043"/>
            <a:ext cx="8103397" cy="3206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Database Class Overview: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lang="en-US" sz="1200" b="1" dirty="0"/>
              <a:t>Purpose:</a:t>
            </a:r>
          </a:p>
          <a:p>
            <a:pPr marL="0" lvl="0" indent="0">
              <a:buNone/>
            </a:pPr>
            <a:r>
              <a:rPr lang="en-US" sz="1200" dirty="0"/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Manages student data in a PostgreSQL database.</a:t>
            </a:r>
          </a:p>
          <a:p>
            <a:pPr marL="0" lvl="0" indent="0">
              <a:buNone/>
            </a:pPr>
            <a:endParaRPr lang="en-US" sz="1200" dirty="0"/>
          </a:p>
          <a:p>
            <a:pPr marL="0" lvl="0" indent="0">
              <a:buNone/>
            </a:pPr>
            <a:r>
              <a:rPr lang="en-US" sz="1200" b="1" dirty="0"/>
              <a:t>Functionality:</a:t>
            </a:r>
          </a:p>
          <a:p>
            <a:pPr marL="0" lvl="0" indent="0">
              <a:buNone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Connects to the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Creates a table to store student information (name, ID, gender, department, image, embedding).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Inserts student records into the 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7" name="Google Shape;547;p65">
            <a:extLst>
              <a:ext uri="{FF2B5EF4-FFF2-40B4-BE49-F238E27FC236}">
                <a16:creationId xmlns:a16="http://schemas.microsoft.com/office/drawing/2014/main" id="{AF26E133-40CA-4455-5F9B-B2F8D782C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Marking Attendance in Database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59834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819</Words>
  <Application>Microsoft Office PowerPoint</Application>
  <PresentationFormat>On-screen Show (16:9)</PresentationFormat>
  <Paragraphs>125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Montserrat</vt:lpstr>
      <vt:lpstr>Lato</vt:lpstr>
      <vt:lpstr>Arial</vt:lpstr>
      <vt:lpstr>Vidaloka</vt:lpstr>
      <vt:lpstr>Minimalist Business Slides XL by Slidesgo</vt:lpstr>
      <vt:lpstr>Facial Recognition Attendance System</vt:lpstr>
      <vt:lpstr>Enhancing Campus Entry Efficiency with Facial Recognition</vt:lpstr>
      <vt:lpstr>Facial Recognition Attendance System</vt:lpstr>
      <vt:lpstr>Modules</vt:lpstr>
      <vt:lpstr>Face Detection</vt:lpstr>
      <vt:lpstr>Image Recognition</vt:lpstr>
      <vt:lpstr>ResNet-50</vt:lpstr>
      <vt:lpstr>Why use ResNet-50</vt:lpstr>
      <vt:lpstr>Marking Attendance in Database</vt:lpstr>
      <vt:lpstr>Marking Attendance in Database</vt:lpstr>
      <vt:lpstr>Why use Websockets?</vt:lpstr>
      <vt:lpstr>Challenges and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Mifrah Zia</dc:creator>
  <cp:lastModifiedBy>Mifrah Zia</cp:lastModifiedBy>
  <cp:revision>3</cp:revision>
  <dcterms:modified xsi:type="dcterms:W3CDTF">2024-12-17T20:43:52Z</dcterms:modified>
</cp:coreProperties>
</file>