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 Modgil" initials="VM" lastIdx="1" clrIdx="0">
    <p:extLst>
      <p:ext uri="{19B8F6BF-5375-455C-9EA6-DF929625EA0E}">
        <p15:presenceInfo xmlns:p15="http://schemas.microsoft.com/office/powerpoint/2012/main" userId="9afd911a2d0a0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>
        <p:scale>
          <a:sx n="87" d="100"/>
          <a:sy n="87" d="100"/>
        </p:scale>
        <p:origin x="533" y="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Deep learning project by Vinayak Modgil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81C572-CD2F-4920-825E-427A4EB2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908720"/>
            <a:ext cx="4098175" cy="317738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772816"/>
            <a:ext cx="6480720" cy="4572001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Pneumonia is an inflammatory disease caused by infection with viruses or bacteria in the lungs.</a:t>
            </a:r>
          </a:p>
          <a:p>
            <a:r>
              <a:rPr lang="en-US" dirty="0"/>
              <a:t>Affects about 445 million (about 7% of the total population) and results in about 4.3 million deaths</a:t>
            </a:r>
          </a:p>
          <a:p>
            <a:r>
              <a:rPr lang="en-US" dirty="0"/>
              <a:t>Can be lethal if not treated – Can be treated if diagnosed during the early onset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 we use Deep Learning to detect Pneumonia?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 we use Deep learning to making informed medical decisions on other diseases?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D5C6AE-5EFA-4ADC-B123-F53B8A1C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988840"/>
            <a:ext cx="4464496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635" y="462752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Diagnosing Pneumonia</a:t>
            </a:r>
          </a:p>
        </p:txBody>
      </p:sp>
      <p:pic>
        <p:nvPicPr>
          <p:cNvPr id="7" name="Content Placeholder 6" descr="A picture containing x-ray film, blur&#10;&#10;Description automatically generated">
            <a:extLst>
              <a:ext uri="{FF2B5EF4-FFF2-40B4-BE49-F238E27FC236}">
                <a16:creationId xmlns:a16="http://schemas.microsoft.com/office/drawing/2014/main" id="{AA8F571C-F100-4865-B068-7ABFA935E8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 r="1" b="13006"/>
          <a:stretch/>
        </p:blipFill>
        <p:spPr>
          <a:xfrm>
            <a:off x="1" y="10"/>
            <a:ext cx="7008810" cy="6857989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0493FD8-0EE1-4156-8AE6-3DA615C3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2420888"/>
            <a:ext cx="3932237" cy="39829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Doctor’s Expertise based on evaluating the patient and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X-ray imaging (The red portion in the image) – A Radiologist or a Physician.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–The Solution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BDC5C45-8777-42E3-85CB-CC4176FC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564904"/>
            <a:ext cx="12169352" cy="4293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E065F9-2352-43A0-ADD0-CE97626FE436}"/>
              </a:ext>
            </a:extLst>
          </p:cNvPr>
          <p:cNvSpPr txBox="1"/>
          <p:nvPr/>
        </p:nvSpPr>
        <p:spPr>
          <a:xfrm>
            <a:off x="335360" y="1772816"/>
            <a:ext cx="114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“Convolutional neural networks (CNNs) are effective tools for image understanding. They have outperformed human experts in many image understanding tasks” (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Sarvamangala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&amp; Kulkarni, 2021).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Working</a:t>
            </a:r>
          </a:p>
        </p:txBody>
      </p:sp>
      <p:pic>
        <p:nvPicPr>
          <p:cNvPr id="5" name="Picture 4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A255D640-3550-40BB-A7EB-61D43D30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56792"/>
            <a:ext cx="5184576" cy="2736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E13D08-F40F-465C-B662-57A31FAFD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4293096"/>
            <a:ext cx="5328592" cy="242389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965CEA-83CA-44A1-A8D0-FD747FEC7751}"/>
              </a:ext>
            </a:extLst>
          </p:cNvPr>
          <p:cNvSpPr/>
          <p:nvPr/>
        </p:nvSpPr>
        <p:spPr>
          <a:xfrm>
            <a:off x="5519936" y="3789040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FCB9A9-0323-47A4-8629-2BF555E271D8}"/>
              </a:ext>
            </a:extLst>
          </p:cNvPr>
          <p:cNvCxnSpPr>
            <a:cxnSpLocks/>
          </p:cNvCxnSpPr>
          <p:nvPr/>
        </p:nvCxnSpPr>
        <p:spPr>
          <a:xfrm flipV="1">
            <a:off x="6787953" y="3573016"/>
            <a:ext cx="5760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500115-3044-4988-92C8-DF94D5CD4108}"/>
              </a:ext>
            </a:extLst>
          </p:cNvPr>
          <p:cNvCxnSpPr>
            <a:cxnSpLocks/>
          </p:cNvCxnSpPr>
          <p:nvPr/>
        </p:nvCxnSpPr>
        <p:spPr>
          <a:xfrm>
            <a:off x="6659840" y="4725144"/>
            <a:ext cx="704177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511A513A-B7EA-4555-B0BA-364941C1A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02" y="1844824"/>
            <a:ext cx="4318854" cy="48721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D82225-C310-45AB-80DD-A0BA7B4B02E3}"/>
              </a:ext>
            </a:extLst>
          </p:cNvPr>
          <p:cNvCxnSpPr/>
          <p:nvPr/>
        </p:nvCxnSpPr>
        <p:spPr>
          <a:xfrm>
            <a:off x="5375920" y="2708920"/>
            <a:ext cx="36004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1E7ABA-AAA1-4DB1-AFB0-7C20EC379A5C}"/>
              </a:ext>
            </a:extLst>
          </p:cNvPr>
          <p:cNvCxnSpPr/>
          <p:nvPr/>
        </p:nvCxnSpPr>
        <p:spPr>
          <a:xfrm flipV="1">
            <a:off x="5519936" y="4785145"/>
            <a:ext cx="288032" cy="94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224A6F1F-D592-4CE2-B97E-D490781D4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373012"/>
            <a:ext cx="3744415" cy="3208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B53FA-5CB5-4214-BA99-4FDCBCC9ED2C}"/>
              </a:ext>
            </a:extLst>
          </p:cNvPr>
          <p:cNvSpPr txBox="1"/>
          <p:nvPr/>
        </p:nvSpPr>
        <p:spPr>
          <a:xfrm>
            <a:off x="7632699" y="1196752"/>
            <a:ext cx="4058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Exploratory Data 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724E37E-252F-492D-BF08-82FAEFA2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160" y="2273970"/>
            <a:ext cx="3932237" cy="17526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000" dirty="0"/>
              <a:t>The data we trained the NN model on contain normal and pneumonia X-rays as the 2 class 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999D-52C0-4AC8-9D30-448E1EF216E0}"/>
              </a:ext>
            </a:extLst>
          </p:cNvPr>
          <p:cNvSpPr txBox="1"/>
          <p:nvPr/>
        </p:nvSpPr>
        <p:spPr>
          <a:xfrm>
            <a:off x="7536160" y="3933056"/>
            <a:ext cx="404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data balance: Normal = 37.4% Pneumonia=62.3%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839E8-3D25-45DA-8B1B-B94365001867}"/>
              </a:ext>
            </a:extLst>
          </p:cNvPr>
          <p:cNvSpPr txBox="1"/>
          <p:nvPr/>
        </p:nvSpPr>
        <p:spPr>
          <a:xfrm>
            <a:off x="7536160" y="5010274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Train data balance: Normal = 25.7% Pneumonia=74.2%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3D2A9FC8-22C1-4FE6-AEF3-FE48FCCD2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00D722FD-C31D-4DEC-AF66-E0306D7EB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451195"/>
            <a:ext cx="3367609" cy="31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160" y="476672"/>
            <a:ext cx="3932237" cy="1765366"/>
          </a:xfrm>
        </p:spPr>
        <p:txBody>
          <a:bodyPr anchor="b">
            <a:normAutofit/>
          </a:bodyPr>
          <a:lstStyle/>
          <a:p>
            <a:r>
              <a:rPr lang="en-US" dirty="0"/>
              <a:t>Modelling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74B712F-AA23-4100-A1E4-F2B3373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665029"/>
            <a:ext cx="2742627" cy="2735771"/>
          </a:xfrm>
          <a:prstGeom prst="rect">
            <a:avLst/>
          </a:prstGeom>
          <a:noFill/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3111F1-0129-4712-AFA5-6E053E27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334" y="2297144"/>
            <a:ext cx="3932237" cy="21399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structure (2 CNN layers, 2 Max Pool layers and 2 Dense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= 97%, </a:t>
            </a:r>
            <a:r>
              <a:rPr lang="en-US" dirty="0" err="1"/>
              <a:t>val</a:t>
            </a:r>
            <a:r>
              <a:rPr lang="en-US" dirty="0"/>
              <a:t> accuracy = 78.12&amp; (Overfitting)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738EF5C7-4027-488F-983E-741BDB478A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476672"/>
            <a:ext cx="3528392" cy="34589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D7B76F-BB94-4135-A3BB-4B85C83FBBB1}"/>
              </a:ext>
            </a:extLst>
          </p:cNvPr>
          <p:cNvSpPr txBox="1"/>
          <p:nvPr/>
        </p:nvSpPr>
        <p:spPr>
          <a:xfrm>
            <a:off x="7464152" y="443711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Confusion Matrix  - The model does extremely well with detecting pneumonia but has limited functionality because of high false positive rate.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Best Model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43F6B43-7A21-4FE0-8A2A-30B527D8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9"/>
            <a:ext cx="4583831" cy="2808311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7A77DA5-9049-4B7F-9A67-770632F5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/>
          <a:lstStyle/>
          <a:p>
            <a:r>
              <a:rPr lang="en-US" dirty="0"/>
              <a:t>Model Structure: 1 CNN layer, 1 </a:t>
            </a:r>
            <a:r>
              <a:rPr lang="en-US" dirty="0" err="1"/>
              <a:t>MaxPool</a:t>
            </a:r>
            <a:r>
              <a:rPr lang="en-US" dirty="0"/>
              <a:t> layer, 2 Dense layers, Dropout layer.</a:t>
            </a:r>
          </a:p>
          <a:p>
            <a:r>
              <a:rPr lang="en-US" dirty="0"/>
              <a:t>Talos for the params </a:t>
            </a:r>
          </a:p>
          <a:p>
            <a:r>
              <a:rPr lang="en-US" dirty="0"/>
              <a:t>Talos ran 216 models and the best model parameters were:</a:t>
            </a:r>
          </a:p>
          <a:p>
            <a:r>
              <a:rPr lang="en-US" dirty="0"/>
              <a:t>Activation-</a:t>
            </a:r>
            <a:r>
              <a:rPr lang="en-US" dirty="0" err="1"/>
              <a:t>fnc</a:t>
            </a:r>
            <a:r>
              <a:rPr lang="en-US" dirty="0"/>
              <a:t> (CNN and dense): </a:t>
            </a:r>
            <a:r>
              <a:rPr lang="en-US" dirty="0" err="1"/>
              <a:t>relu</a:t>
            </a:r>
            <a:r>
              <a:rPr lang="en-US" dirty="0"/>
              <a:t>, Dropout:0.25, Nodes(CNN):128, Nodes(Dense), </a:t>
            </a:r>
            <a:r>
              <a:rPr lang="en-US" dirty="0" err="1"/>
              <a:t>Optimizer:adam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EA042D-6315-4112-AFDD-C26C4D1F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78357"/>
              </p:ext>
            </p:extLst>
          </p:nvPr>
        </p:nvGraphicFramePr>
        <p:xfrm>
          <a:off x="407368" y="4653136"/>
          <a:ext cx="5040560" cy="579120"/>
        </p:xfrm>
        <a:graphic>
          <a:graphicData uri="http://schemas.openxmlformats.org/drawingml/2006/table">
            <a:tbl>
              <a:tblPr/>
              <a:tblGrid>
                <a:gridCol w="1260140">
                  <a:extLst>
                    <a:ext uri="{9D8B030D-6E8A-4147-A177-3AD203B41FA5}">
                      <a16:colId xmlns:a16="http://schemas.microsoft.com/office/drawing/2014/main" val="1343735363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416723784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119614032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710184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loss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accuracy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val_loss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effectLst/>
                        </a:rPr>
                        <a:t>val_accuracy</a:t>
                      </a:r>
                      <a:endParaRPr lang="en-IN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839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4750AE-24F4-4336-A056-53370DA4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12310"/>
              </p:ext>
            </p:extLst>
          </p:nvPr>
        </p:nvGraphicFramePr>
        <p:xfrm>
          <a:off x="407368" y="5235042"/>
          <a:ext cx="5040560" cy="304800"/>
        </p:xfrm>
        <a:graphic>
          <a:graphicData uri="http://schemas.openxmlformats.org/drawingml/2006/table">
            <a:tbl>
              <a:tblPr/>
              <a:tblGrid>
                <a:gridCol w="1260140">
                  <a:extLst>
                    <a:ext uri="{9D8B030D-6E8A-4147-A177-3AD203B41FA5}">
                      <a16:colId xmlns:a16="http://schemas.microsoft.com/office/drawing/2014/main" val="955642216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363417619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60300507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85477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0.007022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0.999726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0.097082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0.971246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9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“A recent publication estimated that by 2020, there will be 200 times more medical information than what a single individual would be able to read in his/her entire life”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Chumbita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et al., 2020)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goal of the model was achieved with over 95% validation accuracy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However, the accuracy could be further increased by adding additional CNN and dense layers to the model structure, and then using the best parameters from Talos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177</TotalTime>
  <Words>413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Medium</vt:lpstr>
      <vt:lpstr>Slack-Lato</vt:lpstr>
      <vt:lpstr>Wingdings</vt:lpstr>
      <vt:lpstr>Medical Design 16x9</vt:lpstr>
      <vt:lpstr>Pneumonia  Detection</vt:lpstr>
      <vt:lpstr>Business Problem</vt:lpstr>
      <vt:lpstr>Diagnosing Pneumonia</vt:lpstr>
      <vt:lpstr>Convolutional Neural Networks –The Solution</vt:lpstr>
      <vt:lpstr>CNN Working</vt:lpstr>
      <vt:lpstr>The data we trained the NN model on contain normal and pneumonia X-rays as the 2 class  </vt:lpstr>
      <vt:lpstr>Modelling</vt:lpstr>
      <vt:lpstr>Best Model</vt:lpstr>
      <vt:lpstr>Further Studies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 Detection</dc:title>
  <dc:creator>Vinayak Modgil</dc:creator>
  <cp:lastModifiedBy>Vinayak Modgil</cp:lastModifiedBy>
  <cp:revision>12</cp:revision>
  <dcterms:created xsi:type="dcterms:W3CDTF">2021-09-10T13:40:17Z</dcterms:created>
  <dcterms:modified xsi:type="dcterms:W3CDTF">2021-09-10T16:37:58Z</dcterms:modified>
</cp:coreProperties>
</file>