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0" r:id="rId4"/>
    <p:sldId id="261" r:id="rId5"/>
    <p:sldId id="266" r:id="rId6"/>
    <p:sldId id="263" r:id="rId7"/>
    <p:sldId id="264" r:id="rId8"/>
    <p:sldId id="265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Montserrat SemiBold" panose="000007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rtPF0KztVUITdEzGDNtFpfZS2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D30559-B058-4741-82F9-D3DB58F76A7D}">
  <a:tblStyle styleId="{C4D30559-B058-4741-82F9-D3DB58F76A7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7bea95534_3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g117bea95534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7bea9553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17bea9553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7bea95534_3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17bea95534_3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7bea95534_3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17bea95534_3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7bea95534_3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17bea95534_3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793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7bea95534_3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17bea95534_3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7bea95534_3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17bea95534_3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7bea959a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117bea959ad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8" name="Google Shape;158;g117bea959ad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3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slide layout">
  <p:cSld name="Contents slide layou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17bea959ad_0_126"/>
          <p:cNvSpPr txBox="1">
            <a:spLocks noGrp="1"/>
          </p:cNvSpPr>
          <p:nvPr>
            <p:ph type="body" idx="1"/>
          </p:nvPr>
        </p:nvSpPr>
        <p:spPr>
          <a:xfrm>
            <a:off x="242647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None/>
              <a:defRPr sz="4100" b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" name="Google Shape;44;p3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Google Shape;45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g117bea95534_3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9144003" cy="514346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117bea95534_3_9"/>
          <p:cNvSpPr/>
          <p:nvPr/>
        </p:nvSpPr>
        <p:spPr>
          <a:xfrm>
            <a:off x="4238575" y="1045719"/>
            <a:ext cx="4843500" cy="1071600"/>
          </a:xfrm>
          <a:prstGeom prst="roundRect">
            <a:avLst>
              <a:gd name="adj" fmla="val 30000"/>
            </a:avLst>
          </a:prstGeom>
          <a:gradFill>
            <a:gsLst>
              <a:gs pos="0">
                <a:srgbClr val="FFD966"/>
              </a:gs>
              <a:gs pos="100000">
                <a:srgbClr val="F1C232"/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117bea95534_3_9"/>
          <p:cNvSpPr txBox="1"/>
          <p:nvPr/>
        </p:nvSpPr>
        <p:spPr>
          <a:xfrm>
            <a:off x="5157097" y="1170513"/>
            <a:ext cx="3393600" cy="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" sz="2300" b="1" i="0" u="none" strike="noStrike" cap="none">
                <a:solidFill>
                  <a:srgbClr val="2F549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CAPSTONE PROJECT </a:t>
            </a:r>
            <a:br>
              <a:rPr lang="en" sz="2300" b="1" i="0" u="none" strike="noStrike" cap="none">
                <a:solidFill>
                  <a:srgbClr val="2F549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lang="en" sz="2300" b="1" i="0" u="none" strike="noStrike" cap="none">
                <a:solidFill>
                  <a:srgbClr val="2F549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 </a:t>
            </a:r>
            <a:r>
              <a:rPr lang="en" sz="2300" b="1">
                <a:solidFill>
                  <a:srgbClr val="2F549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Analyst</a:t>
            </a:r>
            <a:endParaRPr sz="2300" b="1" i="0" u="none" strike="noStrike" cap="none">
              <a:solidFill>
                <a:srgbClr val="2F549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0" name="Google Shape;80;g117bea95534_3_9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</a:t>
            </a:fld>
            <a:endParaRPr sz="11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81" name="Google Shape;81;g117bea95534_3_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" y="98775"/>
            <a:ext cx="5437112" cy="35150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117bea95534_3_9"/>
          <p:cNvSpPr/>
          <p:nvPr/>
        </p:nvSpPr>
        <p:spPr>
          <a:xfrm>
            <a:off x="1539700" y="2983625"/>
            <a:ext cx="7011000" cy="1533000"/>
          </a:xfrm>
          <a:prstGeom prst="roundRect">
            <a:avLst>
              <a:gd name="adj" fmla="val 16667"/>
            </a:avLst>
          </a:prstGeom>
          <a:solidFill>
            <a:srgbClr val="F0EB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117bea95534_3_9"/>
          <p:cNvSpPr txBox="1"/>
          <p:nvPr/>
        </p:nvSpPr>
        <p:spPr>
          <a:xfrm>
            <a:off x="2004163" y="3212203"/>
            <a:ext cx="6654061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" sz="2300" b="1" i="0" u="none" strike="noStrike" cap="none" dirty="0">
                <a:solidFill>
                  <a:srgbClr val="2F549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Case Study 1: Data Penjualan Coffee Shop</a:t>
            </a:r>
            <a:endParaRPr sz="2300" b="1" i="0" u="none" strike="noStrike" cap="none" dirty="0">
              <a:solidFill>
                <a:srgbClr val="2F549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4" name="Google Shape;84;g117bea95534_3_9"/>
          <p:cNvSpPr txBox="1"/>
          <p:nvPr/>
        </p:nvSpPr>
        <p:spPr>
          <a:xfrm>
            <a:off x="3631355" y="3737187"/>
            <a:ext cx="2942303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" sz="1700" b="1" i="0" u="none" strike="noStrike" cap="none" dirty="0">
                <a:solidFill>
                  <a:srgbClr val="2F549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Alexander Abdullah</a:t>
            </a:r>
            <a:endParaRPr sz="1700" b="1" i="0" u="none" strike="noStrike" cap="none" dirty="0">
              <a:solidFill>
                <a:srgbClr val="2F549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g117bea95534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"/>
            <a:ext cx="914404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117bea95534_3_0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rgbClr val="1F386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</a:t>
            </a:fld>
            <a:endParaRPr sz="1100" b="1" i="0" u="none" strike="noStrike" cap="none">
              <a:solidFill>
                <a:srgbClr val="1F386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9" name="Google Shape;99;g117bea95534_3_0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00" name="Google Shape;100;g117bea95534_3_0"/>
          <p:cNvGraphicFramePr/>
          <p:nvPr>
            <p:extLst>
              <p:ext uri="{D42A27DB-BD31-4B8C-83A1-F6EECF244321}">
                <p14:modId xmlns:p14="http://schemas.microsoft.com/office/powerpoint/2010/main" val="505228194"/>
              </p:ext>
            </p:extLst>
          </p:nvPr>
        </p:nvGraphicFramePr>
        <p:xfrm>
          <a:off x="1216475" y="1082250"/>
          <a:ext cx="6711050" cy="3662020"/>
        </p:xfrm>
        <a:graphic>
          <a:graphicData uri="http://schemas.openxmlformats.org/drawingml/2006/table">
            <a:tbl>
              <a:tblPr>
                <a:noFill/>
                <a:tableStyleId>{C4D30559-B058-4741-82F9-D3DB58F76A7D}</a:tableStyleId>
              </a:tblPr>
              <a:tblGrid>
                <a:gridCol w="335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Problem</a:t>
                      </a:r>
                      <a:endParaRPr sz="1400" b="1" u="none" strike="noStrike" cap="none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How to Solve</a:t>
                      </a:r>
                      <a:endParaRPr sz="1400" b="1" u="none" strike="noStrike" cap="none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1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Siapa saja customer yang membeli produk?</a:t>
                      </a:r>
                      <a:endParaRPr sz="1400" u="none" strike="noStrike" cap="none" dirty="0">
                        <a:solidFill>
                          <a:srgbClr val="20124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4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Menghitung rata-rata usia customer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4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Menghitung rata-rata LOS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4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Menghitung proporsi gender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4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Menampilkan customer dengan transaksi terbanyak</a:t>
                      </a:r>
                      <a:endParaRPr sz="1400" u="none" strike="noStrike" cap="none" dirty="0">
                        <a:solidFill>
                          <a:srgbClr val="20124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Hanya terdapat 3 home store yang beroperasi dan produk apa yang terlaris di setiap home store yang beroperasi tersebut?</a:t>
                      </a:r>
                      <a:endParaRPr sz="1400" u="none" strike="noStrike" cap="none" dirty="0">
                        <a:solidFill>
                          <a:srgbClr val="20124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4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Menampilkan jumlah transaksi harian, dan menentukan kapan transaksi terbanyak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4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Menghitung value transaksi</a:t>
                      </a:r>
                      <a:endParaRPr sz="1400" u="none" strike="noStrike" cap="none" dirty="0">
                        <a:solidFill>
                          <a:srgbClr val="20124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Berapa persen produk yang tersisa setiap harinya?</a:t>
                      </a:r>
                      <a:endParaRPr sz="1400" u="none" strike="noStrike" cap="none" dirty="0">
                        <a:solidFill>
                          <a:srgbClr val="20124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4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Menghitung berapa persen product yang tersisa</a:t>
                      </a:r>
                      <a:endParaRPr sz="1400" u="none" strike="noStrike" cap="none" dirty="0">
                        <a:solidFill>
                          <a:srgbClr val="20124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1" name="Google Shape;101;g117bea95534_3_0"/>
          <p:cNvSpPr txBox="1"/>
          <p:nvPr/>
        </p:nvSpPr>
        <p:spPr>
          <a:xfrm>
            <a:off x="2606775" y="553065"/>
            <a:ext cx="3668664" cy="480941"/>
          </a:xfrm>
          <a:prstGeom prst="rect">
            <a:avLst/>
          </a:prstGeom>
          <a:solidFill>
            <a:srgbClr val="F0EB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b="1" i="0" u="none" strike="noStrike" cap="none" dirty="0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My Project Background</a:t>
            </a:r>
            <a:endParaRPr b="1" i="0" u="none" strike="noStrike" cap="none" dirty="0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b="1" i="0" u="none" strike="noStrike" cap="none" dirty="0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(Business Problem)</a:t>
            </a:r>
            <a:endParaRPr b="1" i="0" u="none" strike="noStrike" cap="none" dirty="0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117bea95534_3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"/>
            <a:ext cx="914404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17bea95534_3_28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rgbClr val="1F386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</a:t>
            </a:fld>
            <a:endParaRPr sz="1100" b="1" i="0" u="none" strike="noStrike" cap="none">
              <a:solidFill>
                <a:srgbClr val="1F386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8" name="Google Shape;108;g117bea95534_3_28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g117bea95534_3_28"/>
          <p:cNvSpPr txBox="1"/>
          <p:nvPr/>
        </p:nvSpPr>
        <p:spPr>
          <a:xfrm>
            <a:off x="2346300" y="916675"/>
            <a:ext cx="4451400" cy="421800"/>
          </a:xfrm>
          <a:prstGeom prst="rect">
            <a:avLst/>
          </a:prstGeom>
          <a:solidFill>
            <a:srgbClr val="F0EB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sz="2000" b="1" i="0" u="none" strike="noStrike" cap="none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Method &amp; Workflow Project</a:t>
            </a: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g117bea95534_3_28"/>
          <p:cNvSpPr txBox="1"/>
          <p:nvPr/>
        </p:nvSpPr>
        <p:spPr>
          <a:xfrm>
            <a:off x="751159" y="1608750"/>
            <a:ext cx="33429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" sz="1300" b="1" i="0" u="none" strike="noStrike" cap="none">
                <a:solidFill>
                  <a:srgbClr val="351C7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Method used</a:t>
            </a:r>
            <a:endParaRPr sz="1300" b="1" i="0" u="none" strike="noStrike" cap="none">
              <a:solidFill>
                <a:srgbClr val="351C7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1" name="Google Shape;111;g117bea95534_3_28"/>
          <p:cNvSpPr/>
          <p:nvPr/>
        </p:nvSpPr>
        <p:spPr>
          <a:xfrm>
            <a:off x="671834" y="1974123"/>
            <a:ext cx="3819000" cy="666900"/>
          </a:xfrm>
          <a:prstGeom prst="roundRect">
            <a:avLst>
              <a:gd name="adj" fmla="val 30000"/>
            </a:avLst>
          </a:prstGeom>
          <a:gradFill>
            <a:gsLst>
              <a:gs pos="0">
                <a:srgbClr val="FFD966"/>
              </a:gs>
              <a:gs pos="100000">
                <a:srgbClr val="F1C232"/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Managing data with SQL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dirty="0"/>
              <a:t>Data Cleansing with Python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dirty="0"/>
              <a:t>DA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117bea95534_3_28"/>
          <p:cNvSpPr/>
          <p:nvPr/>
        </p:nvSpPr>
        <p:spPr>
          <a:xfrm>
            <a:off x="3616236" y="3239532"/>
            <a:ext cx="4773900" cy="1474200"/>
          </a:xfrm>
          <a:prstGeom prst="roundRect">
            <a:avLst>
              <a:gd name="adj" fmla="val 16667"/>
            </a:avLst>
          </a:prstGeom>
          <a:solidFill>
            <a:srgbClr val="F0EB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Data Preparation (SQL and Python) – Business Understanding – EDA – Get Insight – Presentation &amp; Storytelling</a:t>
            </a:r>
            <a:endParaRPr sz="18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117bea95534_3_28"/>
          <p:cNvSpPr txBox="1"/>
          <p:nvPr/>
        </p:nvSpPr>
        <p:spPr>
          <a:xfrm>
            <a:off x="3715234" y="2801975"/>
            <a:ext cx="4451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" sz="1300" b="1" i="0" u="none" strike="noStrike" cap="none">
                <a:solidFill>
                  <a:srgbClr val="351C7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Workflow</a:t>
            </a:r>
            <a:endParaRPr sz="1300" b="1" i="0" u="none" strike="noStrike" cap="none">
              <a:solidFill>
                <a:srgbClr val="351C7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117bea95534_3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"/>
            <a:ext cx="914404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117bea95534_3_41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rgbClr val="1F386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</a:t>
            </a:fld>
            <a:endParaRPr sz="1100" b="1" i="0" u="none" strike="noStrike" cap="none">
              <a:solidFill>
                <a:srgbClr val="1F386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0" name="Google Shape;120;g117bea95534_3_41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g117bea95534_3_41"/>
          <p:cNvSpPr txBox="1"/>
          <p:nvPr/>
        </p:nvSpPr>
        <p:spPr>
          <a:xfrm>
            <a:off x="3464525" y="710175"/>
            <a:ext cx="2182200" cy="421800"/>
          </a:xfrm>
          <a:prstGeom prst="rect">
            <a:avLst/>
          </a:prstGeom>
          <a:solidFill>
            <a:srgbClr val="F0EB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sz="2300" b="1" i="0" u="none" strike="noStrike" cap="none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Demo Time!</a:t>
            </a:r>
            <a:endParaRPr sz="23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2" name="Google Shape;122;g117bea95534_3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20231" y="1455300"/>
            <a:ext cx="3223195" cy="30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g117bea95534_3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"/>
            <a:ext cx="914404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117bea95534_3_54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rgbClr val="1F386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</a:t>
            </a:fld>
            <a:endParaRPr sz="1100" b="1" i="0" u="none" strike="noStrike" cap="none">
              <a:solidFill>
                <a:srgbClr val="1F386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9" name="Google Shape;139;g117bea95534_3_54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g117bea95534_3_54"/>
          <p:cNvSpPr txBox="1"/>
          <p:nvPr/>
        </p:nvSpPr>
        <p:spPr>
          <a:xfrm>
            <a:off x="2772750" y="710175"/>
            <a:ext cx="3598500" cy="421800"/>
          </a:xfrm>
          <a:prstGeom prst="rect">
            <a:avLst/>
          </a:prstGeom>
          <a:solidFill>
            <a:srgbClr val="F0EB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sz="2300" b="1" i="0" u="none" strike="noStrike" cap="none" dirty="0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Result of Project</a:t>
            </a:r>
            <a:endParaRPr sz="2300" b="1" i="0" u="none" strike="noStrike" cap="none" dirty="0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g117bea95534_3_54"/>
          <p:cNvSpPr/>
          <p:nvPr/>
        </p:nvSpPr>
        <p:spPr>
          <a:xfrm>
            <a:off x="656801" y="1293149"/>
            <a:ext cx="3708722" cy="3140175"/>
          </a:xfrm>
          <a:prstGeom prst="roundRect">
            <a:avLst>
              <a:gd name="adj" fmla="val 23393"/>
            </a:avLst>
          </a:prstGeom>
          <a:gradFill>
            <a:gsLst>
              <a:gs pos="0">
                <a:srgbClr val="FFD966"/>
              </a:gs>
              <a:gs pos="100000">
                <a:srgbClr val="F1C232"/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Rata-rata </a:t>
            </a:r>
            <a:r>
              <a:rPr lang="en-US" sz="1200" dirty="0"/>
              <a:t>usia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customer: 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 tahun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200" dirty="0"/>
              <a:t>Rata-rata lama berlangganan dari customer: </a:t>
            </a:r>
            <a:r>
              <a:rPr lang="en-US" sz="1200" b="1" dirty="0"/>
              <a:t>4 tahun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Gender customer: </a:t>
            </a:r>
            <a:r>
              <a:rPr lang="en-US" sz="1200" b="1" dirty="0"/>
              <a:t>Female: 977</a:t>
            </a:r>
            <a:r>
              <a:rPr lang="en-US" sz="1200" dirty="0"/>
              <a:t>, </a:t>
            </a:r>
            <a:r>
              <a:rPr lang="en-US" sz="1200" b="1" dirty="0"/>
              <a:t>Male: 726</a:t>
            </a:r>
            <a:r>
              <a:rPr lang="en-US" sz="1200" dirty="0"/>
              <a:t>, 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r>
              <a:rPr lang="en-US" sz="1200" b="1" dirty="0"/>
              <a:t>: 543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yang melakukan transaksi terbanyak, First Name: 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Summer, 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dengan jumlah transaksi 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76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Transaksi terbanyak terjadi pada 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 April 2019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Hanya terdapat tiga Home Store yang </a:t>
            </a:r>
            <a:r>
              <a:rPr lang="en-US" sz="1200" dirty="0"/>
              <a:t>beroperasi (</a:t>
            </a:r>
            <a:r>
              <a:rPr lang="en-US" sz="1200" b="1" dirty="0"/>
              <a:t>Home Store 3, 5, dan 8)</a:t>
            </a:r>
          </a:p>
        </p:txBody>
      </p:sp>
      <p:sp>
        <p:nvSpPr>
          <p:cNvPr id="142" name="Google Shape;142;g117bea95534_3_54"/>
          <p:cNvSpPr/>
          <p:nvPr/>
        </p:nvSpPr>
        <p:spPr>
          <a:xfrm>
            <a:off x="4475209" y="1293150"/>
            <a:ext cx="4006425" cy="3203819"/>
          </a:xfrm>
          <a:prstGeom prst="roundRect">
            <a:avLst>
              <a:gd name="adj" fmla="val 23393"/>
            </a:avLst>
          </a:prstGeom>
          <a:gradFill>
            <a:gsLst>
              <a:gs pos="0">
                <a:srgbClr val="FFD966"/>
              </a:gs>
              <a:gs pos="100000">
                <a:srgbClr val="F1C232"/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200" dirty="0"/>
              <a:t>Product terlaris pada masing-masing home store: 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200" b="1" dirty="0"/>
              <a:t>Home Store 3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200" b="1" dirty="0"/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200" b="1" dirty="0"/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200" b="1"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200" b="1" dirty="0"/>
              <a:t>Home Store 5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endParaRPr lang="en-US" sz="1200" b="1" dirty="0"/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200" b="1" dirty="0"/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200" b="1"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200" b="1" dirty="0"/>
              <a:t>Homes Store 8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200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200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949228-C6B0-C3D2-DB28-DEA9E073A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426" y="2158857"/>
            <a:ext cx="1431515" cy="5325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7CE4ED-D583-AE6B-2131-F0948A6DC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7426" y="2894466"/>
            <a:ext cx="1773051" cy="5199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020E81-8358-4A8F-C6F5-AA53BE86CF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7426" y="3617488"/>
            <a:ext cx="1624835" cy="55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2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g117bea95534_3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"/>
            <a:ext cx="914404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117bea95534_3_54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rgbClr val="1F386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6</a:t>
            </a:fld>
            <a:endParaRPr sz="1100" b="1" i="0" u="none" strike="noStrike" cap="none">
              <a:solidFill>
                <a:srgbClr val="1F386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9" name="Google Shape;139;g117bea95534_3_54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g117bea95534_3_54"/>
          <p:cNvSpPr txBox="1"/>
          <p:nvPr/>
        </p:nvSpPr>
        <p:spPr>
          <a:xfrm>
            <a:off x="2772750" y="710175"/>
            <a:ext cx="3598500" cy="740100"/>
          </a:xfrm>
          <a:prstGeom prst="rect">
            <a:avLst/>
          </a:prstGeom>
          <a:solidFill>
            <a:srgbClr val="F0EB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sz="2300" b="1" i="0" u="none" strike="noStrike" cap="none" dirty="0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Recommendations</a:t>
            </a:r>
            <a:endParaRPr sz="2300" b="1" i="0" u="none" strike="noStrike" cap="none" dirty="0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g117bea95534_3_54"/>
          <p:cNvSpPr/>
          <p:nvPr/>
        </p:nvSpPr>
        <p:spPr>
          <a:xfrm>
            <a:off x="656209" y="1752969"/>
            <a:ext cx="3819000" cy="2376900"/>
          </a:xfrm>
          <a:prstGeom prst="roundRect">
            <a:avLst>
              <a:gd name="adj" fmla="val 23393"/>
            </a:avLst>
          </a:prstGeom>
          <a:gradFill>
            <a:gsLst>
              <a:gs pos="0">
                <a:srgbClr val="FFD966"/>
              </a:gs>
              <a:gs pos="100000">
                <a:srgbClr val="F1C232"/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dirty="0"/>
              <a:t>Coba terapkan promo terhadap beberapa product (recommendation: product yang tidak begitu laris) untuk menarik hati customer yang usia nya lebih muda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Tentukan product yang menjadi unggulan di masing-masing </a:t>
            </a:r>
            <a:r>
              <a:rPr lang="en-US" dirty="0"/>
              <a:t>home store untuk menarik perhatian customer (recommendation: product terlaris di setiap home store)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117bea95534_3_54"/>
          <p:cNvSpPr/>
          <p:nvPr/>
        </p:nvSpPr>
        <p:spPr>
          <a:xfrm>
            <a:off x="4662634" y="1752969"/>
            <a:ext cx="3819000" cy="2376900"/>
          </a:xfrm>
          <a:prstGeom prst="roundRect">
            <a:avLst>
              <a:gd name="adj" fmla="val 23393"/>
            </a:avLst>
          </a:prstGeom>
          <a:gradFill>
            <a:gsLst>
              <a:gs pos="0">
                <a:srgbClr val="FFD966"/>
              </a:gs>
              <a:gs pos="100000">
                <a:srgbClr val="F1C232"/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Untuk </a:t>
            </a:r>
            <a:r>
              <a:rPr lang="en-US" sz="14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mengoptimalisasikan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stok produk, perhatikan produk mana yang paling banyak tersisa setiap harinya agar ke depannya bisa diperkirakan lagi berapa stok produk di setiap home store untuk masing-masing produk sehingga tidak banyak produk yang tersisa. </a:t>
            </a:r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g117bea95534_3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"/>
            <a:ext cx="914404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117bea95534_3_81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rgbClr val="1F386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7</a:t>
            </a:fld>
            <a:endParaRPr sz="1100" b="1" i="0" u="none" strike="noStrike" cap="none">
              <a:solidFill>
                <a:srgbClr val="1F386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9" name="Google Shape;149;g117bea95534_3_81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g117bea95534_3_81"/>
          <p:cNvSpPr txBox="1"/>
          <p:nvPr/>
        </p:nvSpPr>
        <p:spPr>
          <a:xfrm>
            <a:off x="804700" y="1578750"/>
            <a:ext cx="33429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" sz="1300" b="1" i="0" u="none" strike="noStrike" cap="none">
                <a:solidFill>
                  <a:srgbClr val="20124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What learning do I get from working on this project?</a:t>
            </a:r>
            <a:endParaRPr sz="1300" b="1" i="0" u="none" strike="noStrike" cap="none">
              <a:solidFill>
                <a:srgbClr val="20124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1" name="Google Shape;151;g117bea95534_3_81"/>
          <p:cNvSpPr/>
          <p:nvPr/>
        </p:nvSpPr>
        <p:spPr>
          <a:xfrm>
            <a:off x="725375" y="2000548"/>
            <a:ext cx="3819000" cy="666900"/>
          </a:xfrm>
          <a:prstGeom prst="roundRect">
            <a:avLst>
              <a:gd name="adj" fmla="val 30000"/>
            </a:avLst>
          </a:prstGeom>
          <a:gradFill>
            <a:gsLst>
              <a:gs pos="0">
                <a:srgbClr val="FFD966"/>
              </a:gs>
              <a:gs pos="100000">
                <a:srgbClr val="F1C232"/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Saya belajar bagaimana menerapkan materi yang telah dipelajari di kelas pada real case project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117bea95534_3_81"/>
          <p:cNvSpPr/>
          <p:nvPr/>
        </p:nvSpPr>
        <p:spPr>
          <a:xfrm>
            <a:off x="3779025" y="3411575"/>
            <a:ext cx="4773900" cy="1163400"/>
          </a:xfrm>
          <a:prstGeom prst="roundRect">
            <a:avLst>
              <a:gd name="adj" fmla="val 16667"/>
            </a:avLst>
          </a:prstGeom>
          <a:solidFill>
            <a:srgbClr val="F0EB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Saya belajar bagaimana road map bekerja sebagai data analyst dan cara berpikir untuk mendapatkan insight pada data. </a:t>
            </a:r>
            <a:endParaRPr sz="18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117bea95534_3_81"/>
          <p:cNvSpPr txBox="1"/>
          <p:nvPr/>
        </p:nvSpPr>
        <p:spPr>
          <a:xfrm>
            <a:off x="3779025" y="2939975"/>
            <a:ext cx="44811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" sz="1300" b="1" i="0" u="none" strike="noStrike" cap="none">
                <a:solidFill>
                  <a:srgbClr val="20124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What other learning do I feel throughout my journey in #</a:t>
            </a:r>
            <a:r>
              <a:rPr lang="en" sz="1300" b="1">
                <a:solidFill>
                  <a:srgbClr val="20124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CDA</a:t>
            </a:r>
            <a:r>
              <a:rPr lang="en" sz="1300" b="1" i="0" u="none" strike="noStrike" cap="none">
                <a:solidFill>
                  <a:srgbClr val="20124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NarasioData?</a:t>
            </a:r>
            <a:endParaRPr sz="1300" b="1" i="0" u="none" strike="noStrike" cap="none">
              <a:solidFill>
                <a:srgbClr val="20124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4" name="Google Shape;154;g117bea95534_3_81"/>
          <p:cNvSpPr txBox="1"/>
          <p:nvPr/>
        </p:nvSpPr>
        <p:spPr>
          <a:xfrm>
            <a:off x="2716200" y="808713"/>
            <a:ext cx="3711600" cy="421800"/>
          </a:xfrm>
          <a:prstGeom prst="rect">
            <a:avLst/>
          </a:prstGeom>
          <a:solidFill>
            <a:srgbClr val="F0EB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sz="2300" b="1" i="0" u="none" strike="noStrike" cap="none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Learning Takeaways</a:t>
            </a:r>
            <a:endParaRPr sz="23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g117bea959ad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9144003" cy="514346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117bea959ad_0_16"/>
          <p:cNvSpPr txBox="1"/>
          <p:nvPr/>
        </p:nvSpPr>
        <p:spPr>
          <a:xfrm>
            <a:off x="6603727" y="4713728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8</a:t>
            </a:fld>
            <a:endParaRPr sz="1100" b="1" i="0" u="none" strike="noStrike" cap="non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62" name="Google Shape;162;g117bea959ad_0_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4500" y="1383711"/>
            <a:ext cx="4843576" cy="302486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117bea959ad_0_16"/>
          <p:cNvSpPr/>
          <p:nvPr/>
        </p:nvSpPr>
        <p:spPr>
          <a:xfrm>
            <a:off x="5153494" y="2534777"/>
            <a:ext cx="4843500" cy="884400"/>
          </a:xfrm>
          <a:prstGeom prst="roundRect">
            <a:avLst>
              <a:gd name="adj" fmla="val 43645"/>
            </a:avLst>
          </a:prstGeom>
          <a:gradFill>
            <a:gsLst>
              <a:gs pos="0">
                <a:srgbClr val="FFD966"/>
              </a:gs>
              <a:gs pos="100000">
                <a:srgbClr val="F1C232"/>
              </a:gs>
            </a:gsLst>
            <a:lin ang="0" scaled="0"/>
          </a:gradFill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117bea959ad_0_16"/>
          <p:cNvSpPr txBox="1"/>
          <p:nvPr/>
        </p:nvSpPr>
        <p:spPr>
          <a:xfrm>
            <a:off x="5547956" y="2580094"/>
            <a:ext cx="3113100" cy="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500"/>
              <a:buFont typeface="Montserrat SemiBold"/>
              <a:buNone/>
            </a:pPr>
            <a:r>
              <a:rPr lang="en" sz="2300" b="1" i="0" u="none" strike="noStrike" cap="none">
                <a:solidFill>
                  <a:srgbClr val="2F549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THANK YOU!</a:t>
            </a:r>
            <a:endParaRPr sz="2300" b="1" i="0" u="none" strike="noStrike" cap="none">
              <a:solidFill>
                <a:srgbClr val="2F549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376</Words>
  <Application>Microsoft Office PowerPoint</Application>
  <PresentationFormat>On-screen Show (16:9)</PresentationFormat>
  <Paragraphs>62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Montserrat</vt:lpstr>
      <vt:lpstr>Montserrat SemiBold</vt:lpstr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Alexander Abdullah</cp:lastModifiedBy>
  <cp:revision>4</cp:revision>
  <dcterms:modified xsi:type="dcterms:W3CDTF">2022-08-02T12:03:27Z</dcterms:modified>
</cp:coreProperties>
</file>