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AVy142QLuQJXB9Mr4ZtQfQLOR9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va Rosa Nasuti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BDF7D0-1B6A-44BD-9D27-809A0BE0E4D0}">
  <a:tblStyle styleId="{10BDF7D0-1B6A-44BD-9D27-809A0BE0E4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12-19T06:52:12.871" idx="1">
    <p:pos x="303" y="774"/>
    <p:text>chart ini apakah bakal ada deskripsinya seperti di slide2 sebelumnya ya?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l46lY1o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06023c6f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06023c6f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1cc59847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1cc59847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1cc598472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c1cc598472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1cc598472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c1cc598472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1cc598472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c1cc598472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1cc59847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c1cc59847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741d38bc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741d38bc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1d27ac72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c1d27ac72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1d27ac7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1d27ac7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c1d27ac72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c1d27ac72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f0281d0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f0281d0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c1d27ac72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1c1d27ac72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c1d27ac72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c1d27ac72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c0924bbc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c0924bbc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c1d27ac72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c1d27ac72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c1d27ac72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c1d27ac72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c1d27ac72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1c1d27ac72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c1d27ac72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1c1d27ac72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c353879c2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g1c353879c2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43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f0281d0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f0281d0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f0281d03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f0281d03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f0281d03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9f0281d03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c22185a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bc22185a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741d38b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741d38b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34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027548" y="3277687"/>
            <a:ext cx="5389200" cy="781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 b="1">
                <a:solidFill>
                  <a:srgbClr val="F3F2F2"/>
                </a:solidFill>
              </a:rPr>
              <a:t>FINAL REPORT</a:t>
            </a:r>
            <a:br>
              <a:rPr lang="en" sz="4000" b="1">
                <a:solidFill>
                  <a:srgbClr val="F3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F3F2F2"/>
                </a:solidFill>
              </a:rPr>
              <a:t>Sribulancer x Narasio</a:t>
            </a:r>
            <a:endParaRPr sz="4000">
              <a:solidFill>
                <a:srgbClr val="F3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"/>
          <p:cNvCxnSpPr/>
          <p:nvPr/>
        </p:nvCxnSpPr>
        <p:spPr>
          <a:xfrm>
            <a:off x="3168013" y="3464771"/>
            <a:ext cx="5193788" cy="0"/>
          </a:xfrm>
          <a:prstGeom prst="straightConnector1">
            <a:avLst/>
          </a:prstGeom>
          <a:noFill/>
          <a:ln w="28575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6" name="Google Shape;56;p1"/>
          <p:cNvSpPr/>
          <p:nvPr/>
        </p:nvSpPr>
        <p:spPr>
          <a:xfrm>
            <a:off x="8418548" y="1218373"/>
            <a:ext cx="170762" cy="170762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0" y="5111464"/>
            <a:ext cx="9314507" cy="0"/>
          </a:xfrm>
          <a:prstGeom prst="straightConnector1">
            <a:avLst/>
          </a:prstGeom>
          <a:noFill/>
          <a:ln w="7620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"/>
          <p:cNvCxnSpPr/>
          <p:nvPr/>
        </p:nvCxnSpPr>
        <p:spPr>
          <a:xfrm rot="10800000">
            <a:off x="35930" y="0"/>
            <a:ext cx="0" cy="5158393"/>
          </a:xfrm>
          <a:prstGeom prst="straightConnector1">
            <a:avLst/>
          </a:prstGeom>
          <a:noFill/>
          <a:ln w="7620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 rot="7177557">
            <a:off x="8107196" y="-641450"/>
            <a:ext cx="1446028" cy="1446028"/>
          </a:xfrm>
          <a:prstGeom prst="ellipse">
            <a:avLst/>
          </a:prstGeom>
          <a:noFill/>
          <a:ln w="7620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-74238" y="7801"/>
            <a:ext cx="8204686" cy="0"/>
          </a:xfrm>
          <a:prstGeom prst="straightConnector1">
            <a:avLst/>
          </a:prstGeom>
          <a:noFill/>
          <a:ln w="7620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 rot="7177557">
            <a:off x="8309075" y="-461659"/>
            <a:ext cx="1064302" cy="1064302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"/>
          <p:cNvCxnSpPr/>
          <p:nvPr/>
        </p:nvCxnSpPr>
        <p:spPr>
          <a:xfrm>
            <a:off x="8557225" y="1313693"/>
            <a:ext cx="4224900" cy="3391800"/>
          </a:xfrm>
          <a:prstGeom prst="bentConnector3">
            <a:avLst>
              <a:gd name="adj1" fmla="val 6974"/>
            </a:avLst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g1a06023c6f6_1_4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g1a06023c6f6_1_4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g1a06023c6f6_1_4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a06023c6f6_1_4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1a06023c6f6_1_4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g1a06023c6f6_1_4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a06023c6f6_1_4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g1a06023c6f6_1_4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g1a06023c6f6_1_4"/>
          <p:cNvSpPr txBox="1"/>
          <p:nvPr/>
        </p:nvSpPr>
        <p:spPr>
          <a:xfrm>
            <a:off x="1754700" y="273400"/>
            <a:ext cx="56346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900" b="1">
                <a:solidFill>
                  <a:srgbClr val="351C75"/>
                </a:solidFill>
              </a:rPr>
              <a:t>Jumlah Client berdasarkan Industri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97" name="Google Shape;197;g1a06023c6f6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6" y="1233374"/>
            <a:ext cx="8291361" cy="301191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a06023c6f6_1_4"/>
          <p:cNvSpPr/>
          <p:nvPr/>
        </p:nvSpPr>
        <p:spPr>
          <a:xfrm rot="-2334150" flipH="1">
            <a:off x="4849050" y="1350243"/>
            <a:ext cx="287581" cy="1233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a06023c6f6_1_4"/>
          <p:cNvSpPr/>
          <p:nvPr/>
        </p:nvSpPr>
        <p:spPr>
          <a:xfrm rot="-2334150" flipH="1">
            <a:off x="5150250" y="2784943"/>
            <a:ext cx="287581" cy="1233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a06023c6f6_1_4"/>
          <p:cNvSpPr/>
          <p:nvPr/>
        </p:nvSpPr>
        <p:spPr>
          <a:xfrm rot="-2334150" flipH="1">
            <a:off x="5733050" y="2054968"/>
            <a:ext cx="287581" cy="1233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a06023c6f6_1_4"/>
          <p:cNvSpPr/>
          <p:nvPr/>
        </p:nvSpPr>
        <p:spPr>
          <a:xfrm rot="-2334150" flipH="1">
            <a:off x="6188000" y="2508331"/>
            <a:ext cx="287581" cy="1233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a06023c6f6_1_4"/>
          <p:cNvSpPr/>
          <p:nvPr/>
        </p:nvSpPr>
        <p:spPr>
          <a:xfrm rot="-2334150" flipH="1">
            <a:off x="8095225" y="2331568"/>
            <a:ext cx="287581" cy="1233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1cc598472_1_18"/>
          <p:cNvSpPr txBox="1"/>
          <p:nvPr/>
        </p:nvSpPr>
        <p:spPr>
          <a:xfrm>
            <a:off x="547175" y="161500"/>
            <a:ext cx="7820100" cy="581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Monthly Budget x Job Amount di Industri “OTHER”</a:t>
            </a: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300" b="1">
                <a:solidFill>
                  <a:srgbClr val="ED603F"/>
                </a:solidFill>
              </a:rPr>
              <a:t>periode Januari 2022 - November 2022</a:t>
            </a:r>
            <a:endParaRPr sz="1300" b="1" i="0" u="none" strike="noStrike" cap="none">
              <a:solidFill>
                <a:srgbClr val="ED60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1c1cc598472_1_18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g1c1cc598472_1_18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g1c1cc598472_1_18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c1cc598472_1_18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g1c1cc598472_1_18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g1c1cc598472_1_18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c1cc598472_1_18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g1c1cc598472_1_18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6" name="Google Shape;216;g1c1cc598472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5" y="940425"/>
            <a:ext cx="6747549" cy="183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c1cc598472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25" y="2956050"/>
            <a:ext cx="6747559" cy="183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c1cc598472_1_18"/>
          <p:cNvSpPr txBox="1"/>
          <p:nvPr/>
        </p:nvSpPr>
        <p:spPr>
          <a:xfrm>
            <a:off x="6687925" y="1312650"/>
            <a:ext cx="21645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Total workspace: 158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Terdapat 42 Job Category berdasarkan Job Amount, dan masih ada 9 Job Category yang belum memiliki budget.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Budget rata-rata berkisar antara Rp 148.000 (Maret) - 4 Juta (Januari)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Median: Rp 325.000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Pada Januari hanya terdapat satu job category yang berjalan yaitu </a:t>
            </a:r>
            <a:r>
              <a:rPr lang="en" sz="900" b="1"/>
              <a:t>pengembangan_website_lainnya</a:t>
            </a:r>
            <a:endParaRPr sz="9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1cc598472_1_48"/>
          <p:cNvSpPr txBox="1"/>
          <p:nvPr/>
        </p:nvSpPr>
        <p:spPr>
          <a:xfrm>
            <a:off x="547175" y="161500"/>
            <a:ext cx="7820100" cy="581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Monthly Budget x Job Amount di Industri Pendidikan</a:t>
            </a: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300" b="1">
                <a:solidFill>
                  <a:srgbClr val="ED603F"/>
                </a:solidFill>
              </a:rPr>
              <a:t>periode Januari 2022 - November 2022</a:t>
            </a:r>
            <a:endParaRPr sz="1300" b="1" i="0" u="none" strike="noStrike" cap="none">
              <a:solidFill>
                <a:srgbClr val="ED60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1c1cc598472_1_48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g1c1cc598472_1_48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g1c1cc598472_1_48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c1cc598472_1_48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1c1cc598472_1_48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g1c1cc598472_1_48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c1cc598472_1_48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g1c1cc598472_1_48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2" name="Google Shape;232;g1c1cc598472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5" y="965325"/>
            <a:ext cx="6747501" cy="183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c1cc598472_1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25" y="2956057"/>
            <a:ext cx="6747501" cy="183831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c1cc598472_1_48"/>
          <p:cNvSpPr txBox="1"/>
          <p:nvPr/>
        </p:nvSpPr>
        <p:spPr>
          <a:xfrm>
            <a:off x="6687925" y="1312650"/>
            <a:ext cx="2211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Total workspace: 95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Terdapat 22 Job Category berdasarkan Job Amount, dan masih ada 5 Job Category yang belum memiliki budget.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</a:t>
            </a:r>
            <a:r>
              <a:rPr lang="en" sz="900">
                <a:solidFill>
                  <a:schemeClr val="dk1"/>
                </a:solidFill>
              </a:rPr>
              <a:t> Budget rata-rata berkisar antara Rp 70.000 (April) - 2,6 Juta (November)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Median: Rp 200.000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- Pada November terdapat dua job category yang memiliki budget cukup tinggi yaitu </a:t>
            </a:r>
            <a:r>
              <a:rPr lang="en" sz="900" b="1">
                <a:solidFill>
                  <a:schemeClr val="dk1"/>
                </a:solidFill>
              </a:rPr>
              <a:t>aplikasi_ios (8.5M)</a:t>
            </a:r>
            <a:r>
              <a:rPr lang="en" sz="900">
                <a:solidFill>
                  <a:schemeClr val="dk1"/>
                </a:solidFill>
              </a:rPr>
              <a:t> dan </a:t>
            </a:r>
            <a:r>
              <a:rPr lang="en" sz="900" b="1">
                <a:solidFill>
                  <a:schemeClr val="dk1"/>
                </a:solidFill>
              </a:rPr>
              <a:t>pembuatan_video_animasi (6M)</a:t>
            </a:r>
            <a:endParaRPr sz="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c1cc598472_1_62"/>
          <p:cNvSpPr txBox="1"/>
          <p:nvPr/>
        </p:nvSpPr>
        <p:spPr>
          <a:xfrm>
            <a:off x="547175" y="161500"/>
            <a:ext cx="7820100" cy="581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Monthly Budget x Job Amount di Industri Makanan &amp; Minuman</a:t>
            </a: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300" b="1">
                <a:solidFill>
                  <a:srgbClr val="ED603F"/>
                </a:solidFill>
              </a:rPr>
              <a:t>periode Januari 2022 - November 2022</a:t>
            </a:r>
            <a:endParaRPr sz="1300" b="1" i="0" u="none" strike="noStrike" cap="none">
              <a:solidFill>
                <a:srgbClr val="ED60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g1c1cc598472_1_62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g1c1cc598472_1_62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g1c1cc598472_1_62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c1cc598472_1_62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g1c1cc598472_1_62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g1c1cc598472_1_62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c1cc598472_1_62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1c1cc598472_1_62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8" name="Google Shape;248;g1c1cc598472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5" y="965325"/>
            <a:ext cx="6747501" cy="183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c1cc598472_1_62"/>
          <p:cNvSpPr txBox="1"/>
          <p:nvPr/>
        </p:nvSpPr>
        <p:spPr>
          <a:xfrm>
            <a:off x="6687925" y="1312650"/>
            <a:ext cx="2211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Total workspace: 257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Terdapat 30 Job Category berdasarkan Job Amount, dan masih ada 8 Job Category yang belum memiliki budget.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</a:t>
            </a:r>
            <a:r>
              <a:rPr lang="en" sz="900">
                <a:solidFill>
                  <a:schemeClr val="dk1"/>
                </a:solidFill>
              </a:rPr>
              <a:t>Budget rata-rata berkisar antara Rp 208.000 (Maret) - 552.000 (September)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Median: Rp 350.000</a:t>
            </a:r>
            <a:endParaRPr sz="900"/>
          </a:p>
        </p:txBody>
      </p:sp>
      <p:pic>
        <p:nvPicPr>
          <p:cNvPr id="250" name="Google Shape;250;g1c1cc598472_1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25" y="2718224"/>
            <a:ext cx="7620500" cy="20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c1cc598472_1_76"/>
          <p:cNvSpPr txBox="1"/>
          <p:nvPr/>
        </p:nvSpPr>
        <p:spPr>
          <a:xfrm>
            <a:off x="547175" y="161500"/>
            <a:ext cx="7820100" cy="581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Monthly Budget x Job Amount di Industri Teknologi</a:t>
            </a:r>
            <a:endParaRPr sz="25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300" b="1">
                <a:solidFill>
                  <a:srgbClr val="ED603F"/>
                </a:solidFill>
              </a:rPr>
              <a:t>periode Januari 2022 - November 2022</a:t>
            </a:r>
            <a:endParaRPr sz="1300" b="1" i="0" u="none" strike="noStrike" cap="none">
              <a:solidFill>
                <a:srgbClr val="ED60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g1c1cc598472_1_76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g1c1cc598472_1_76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g1c1cc598472_1_76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c1cc598472_1_76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g1c1cc598472_1_76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1" name="Google Shape;261;g1c1cc598472_1_76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c1cc598472_1_76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g1c1cc598472_1_76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4" name="Google Shape;264;g1c1cc598472_1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5" y="965325"/>
            <a:ext cx="6747501" cy="183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c1cc598472_1_76"/>
          <p:cNvSpPr txBox="1"/>
          <p:nvPr/>
        </p:nvSpPr>
        <p:spPr>
          <a:xfrm>
            <a:off x="6687925" y="1312650"/>
            <a:ext cx="2211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Total workspace: 116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Terdapat 32 Job Category berdasarkan Job Amount, dan masih ada 6 Job Category yang belum memiliki budget.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- Budget rata-rata berkisar antara Rp 95.000 (Januari) - 3,2 Juta (November)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Median: Rp 225.000</a:t>
            </a:r>
            <a:endParaRPr sz="900"/>
          </a:p>
        </p:txBody>
      </p:sp>
      <p:pic>
        <p:nvPicPr>
          <p:cNvPr id="266" name="Google Shape;266;g1c1cc598472_1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25" y="2772699"/>
            <a:ext cx="7420535" cy="2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c1cc598472_1_34"/>
          <p:cNvSpPr txBox="1"/>
          <p:nvPr/>
        </p:nvSpPr>
        <p:spPr>
          <a:xfrm>
            <a:off x="547175" y="161500"/>
            <a:ext cx="7820100" cy="581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Monthly Budget x Job Amount di Industri Media</a:t>
            </a:r>
            <a:r>
              <a:rPr lang="en" sz="2500" b="1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300" b="1">
                <a:solidFill>
                  <a:srgbClr val="ED603F"/>
                </a:solidFill>
              </a:rPr>
              <a:t>periode Januari 2022 - November 2022</a:t>
            </a:r>
            <a:endParaRPr sz="1300" b="1" i="0" u="none" strike="noStrike" cap="none">
              <a:solidFill>
                <a:srgbClr val="ED60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g1c1cc598472_1_34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g1c1cc598472_1_34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4" name="Google Shape;274;g1c1cc598472_1_34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c1cc598472_1_34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1c1cc598472_1_34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g1c1cc598472_1_34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c1cc598472_1_34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g1c1cc598472_1_34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0" name="Google Shape;280;g1c1cc598472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5" y="965325"/>
            <a:ext cx="6747501" cy="183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c1cc598472_1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25" y="2956050"/>
            <a:ext cx="6747564" cy="183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c1cc598472_1_34"/>
          <p:cNvSpPr txBox="1"/>
          <p:nvPr/>
        </p:nvSpPr>
        <p:spPr>
          <a:xfrm>
            <a:off x="6687925" y="1388850"/>
            <a:ext cx="2211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Total workspace: 60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Terdapat 20 Job Category berdasarkan Job Amount, dan masih ada 8 Job Category yang belum memiliki budget.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- Budget rata-rata berkisar antara Rp 100.000 (Juli) - 586.000 (Januari)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Median: Rp 100.000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83" name="Google Shape;283;g1c1cc598472_1_34"/>
          <p:cNvSpPr txBox="1"/>
          <p:nvPr/>
        </p:nvSpPr>
        <p:spPr>
          <a:xfrm>
            <a:off x="6701350" y="3372975"/>
            <a:ext cx="2211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- Pada April rata-rata budget nya Rp 0, namun job amount nya Rp 568.000. Pada bulan ini terdapat lima workspaces, empat diantaranya kategori </a:t>
            </a:r>
            <a:r>
              <a:rPr lang="en" sz="900" b="1">
                <a:solidFill>
                  <a:schemeClr val="dk1"/>
                </a:solidFill>
              </a:rPr>
              <a:t>penulisan_lainnya (650K)</a:t>
            </a:r>
            <a:r>
              <a:rPr lang="en" sz="900">
                <a:solidFill>
                  <a:schemeClr val="dk1"/>
                </a:solidFill>
              </a:rPr>
              <a:t> dan satu lagi kategori </a:t>
            </a:r>
            <a:r>
              <a:rPr lang="en" sz="900" b="1">
                <a:solidFill>
                  <a:schemeClr val="dk1"/>
                </a:solidFill>
              </a:rPr>
              <a:t>penulisan_deskripsi_produk_inggris(160K)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g1a741d38bcf_0_179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g1a741d38bcf_0_179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g1a741d38bcf_0_179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a741d38bcf_0_179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a741d38bcf_0_179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g1a741d38bcf_0_179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a741d38bcf_0_179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g1a741d38bcf_0_179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296;g1a741d38bcf_0_179"/>
          <p:cNvSpPr txBox="1"/>
          <p:nvPr/>
        </p:nvSpPr>
        <p:spPr>
          <a:xfrm>
            <a:off x="1526100" y="349600"/>
            <a:ext cx="59994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900" b="1">
                <a:solidFill>
                  <a:srgbClr val="351C75"/>
                </a:solidFill>
              </a:rPr>
              <a:t>Budget Rata-Rata dari Masing-Masing Job Type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297" name="Google Shape;297;g1a741d38bcf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51" y="1086700"/>
            <a:ext cx="5561526" cy="370768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a741d38bcf_0_179"/>
          <p:cNvSpPr txBox="1"/>
          <p:nvPr/>
        </p:nvSpPr>
        <p:spPr>
          <a:xfrm>
            <a:off x="6163550" y="1390025"/>
            <a:ext cx="2593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Berdasarkan job type-nya, rata-rata budget untuk public paling kecil, sehingga ada kemungkinan client prefer untuk offer project dengan budget besar secara private. 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34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c1d27ac724_0_31"/>
          <p:cNvSpPr txBox="1"/>
          <p:nvPr/>
        </p:nvSpPr>
        <p:spPr>
          <a:xfrm>
            <a:off x="1059450" y="1415588"/>
            <a:ext cx="13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900" b="1">
                <a:solidFill>
                  <a:schemeClr val="accent1"/>
                </a:solidFill>
              </a:rPr>
              <a:t>265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304" name="Google Shape;304;g1c1d27ac724_0_31"/>
          <p:cNvSpPr txBox="1"/>
          <p:nvPr/>
        </p:nvSpPr>
        <p:spPr>
          <a:xfrm>
            <a:off x="1965613" y="319225"/>
            <a:ext cx="51033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1">
                <a:solidFill>
                  <a:srgbClr val="F3F2F2"/>
                </a:solidFill>
              </a:rPr>
              <a:t>TOP 10 CLIENT</a:t>
            </a:r>
            <a:endParaRPr sz="2700" b="1">
              <a:solidFill>
                <a:srgbClr val="F3F2F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600" b="1">
              <a:solidFill>
                <a:srgbClr val="E72B5E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500" b="1">
                <a:solidFill>
                  <a:srgbClr val="E72B5E"/>
                </a:solidFill>
              </a:rPr>
              <a:t>Berdasarkan Jumlah Job yang Ditawarkan</a:t>
            </a:r>
            <a:endParaRPr sz="1500" b="1">
              <a:solidFill>
                <a:srgbClr val="E72B5E"/>
              </a:solidFill>
            </a:endParaRPr>
          </a:p>
        </p:txBody>
      </p:sp>
      <p:sp>
        <p:nvSpPr>
          <p:cNvPr id="305" name="Google Shape;305;g1c1d27ac724_0_31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g1c1d27ac724_0_31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7" name="Google Shape;307;g1c1d27ac724_0_31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c1d27ac724_0_31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c1d27ac724_0_31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c1d27ac724_0_31"/>
          <p:cNvSpPr/>
          <p:nvPr/>
        </p:nvSpPr>
        <p:spPr>
          <a:xfrm>
            <a:off x="8228039" y="4883639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g1c1d27ac724_0_31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2" name="Google Shape;312;g1c1d27ac724_0_31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3" name="Google Shape;313;g1c1d27ac724_0_31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4" name="Google Shape;314;g1c1d27ac724_0_31"/>
          <p:cNvSpPr txBox="1"/>
          <p:nvPr/>
        </p:nvSpPr>
        <p:spPr>
          <a:xfrm>
            <a:off x="1059450" y="1792900"/>
            <a:ext cx="212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job yang ditawarkan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315" name="Google Shape;315;g1c1d27ac724_0_31"/>
          <p:cNvSpPr txBox="1"/>
          <p:nvPr/>
        </p:nvSpPr>
        <p:spPr>
          <a:xfrm>
            <a:off x="1059450" y="2246013"/>
            <a:ext cx="1780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</a:rPr>
              <a:t>Makanan dan Minuman</a:t>
            </a:r>
            <a:endParaRPr sz="1000" b="1">
              <a:solidFill>
                <a:schemeClr val="accent1"/>
              </a:solidFill>
            </a:endParaRPr>
          </a:p>
        </p:txBody>
      </p:sp>
      <p:sp>
        <p:nvSpPr>
          <p:cNvPr id="316" name="Google Shape;316;g1c1d27ac724_0_31"/>
          <p:cNvSpPr txBox="1"/>
          <p:nvPr/>
        </p:nvSpPr>
        <p:spPr>
          <a:xfrm>
            <a:off x="1059450" y="2781913"/>
            <a:ext cx="208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industri dengan penawaran job tertinggi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317" name="Google Shape;317;g1c1d27ac724_0_31"/>
          <p:cNvSpPr txBox="1"/>
          <p:nvPr/>
        </p:nvSpPr>
        <p:spPr>
          <a:xfrm>
            <a:off x="1059453" y="3461421"/>
            <a:ext cx="186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</a:rPr>
              <a:t>Desain Logo</a:t>
            </a:r>
            <a:endParaRPr sz="1000" b="1">
              <a:solidFill>
                <a:schemeClr val="accent1"/>
              </a:solidFill>
            </a:endParaRPr>
          </a:p>
        </p:txBody>
      </p:sp>
      <p:sp>
        <p:nvSpPr>
          <p:cNvPr id="318" name="Google Shape;318;g1c1d27ac724_0_31"/>
          <p:cNvSpPr txBox="1"/>
          <p:nvPr/>
        </p:nvSpPr>
        <p:spPr>
          <a:xfrm>
            <a:off x="1059450" y="3709150"/>
            <a:ext cx="1659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category job yang paling banyak ditawarkan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319" name="Google Shape;319;g1c1d27ac724_0_31"/>
          <p:cNvSpPr txBox="1"/>
          <p:nvPr/>
        </p:nvSpPr>
        <p:spPr>
          <a:xfrm>
            <a:off x="862725" y="671150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20" name="Google Shape;320;g1c1d27ac724_0_31"/>
          <p:cNvGraphicFramePr/>
          <p:nvPr/>
        </p:nvGraphicFramePr>
        <p:xfrm>
          <a:off x="3977025" y="160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{10BDF7D0-1B6A-44BD-9D27-809A0BE0E4D0}</a:tableStyleId>
              </a:tblPr>
              <a:tblGrid>
                <a:gridCol w="202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CLIENT ID</a:t>
                      </a:r>
                      <a:endParaRPr sz="18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6641b611595c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a22d77cb76d7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aab55e813669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491fd353all4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5925d3538983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b0a12f5a3486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8e60e872145d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8b2aed60dfe9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00cd7fcdcd30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39efe3c0cbbf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g1c1d27ac724_0_0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g1c1d27ac724_0_0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g1c1d27ac724_0_0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c1d27ac724_0_0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g1c1d27ac724_0_0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Google Shape;330;g1c1d27ac724_0_0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c1d27ac724_0_0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g1c1d27ac724_0_0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" name="Google Shape;333;g1c1d27ac724_0_0"/>
          <p:cNvSpPr txBox="1"/>
          <p:nvPr/>
        </p:nvSpPr>
        <p:spPr>
          <a:xfrm>
            <a:off x="1754700" y="349600"/>
            <a:ext cx="56346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900" b="1">
                <a:solidFill>
                  <a:srgbClr val="351C75"/>
                </a:solidFill>
              </a:rPr>
              <a:t>Profil Top 10 Client Berdasarkan Jumlah Job yang Ditawarkan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334" name="Google Shape;334;g1c1d27ac72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6" y="1086700"/>
            <a:ext cx="4238337" cy="370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1c1d27ac72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563" y="1086700"/>
            <a:ext cx="3590905" cy="370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g1c1d27ac724_0_122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g1c1d27ac724_0_122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2" name="Google Shape;342;g1c1d27ac724_0_122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c1d27ac724_0_122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g1c1d27ac724_0_122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" name="Google Shape;345;g1c1d27ac724_0_122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c1d27ac724_0_122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g1c1d27ac724_0_122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8" name="Google Shape;348;g1c1d27ac724_0_122"/>
          <p:cNvSpPr txBox="1"/>
          <p:nvPr/>
        </p:nvSpPr>
        <p:spPr>
          <a:xfrm>
            <a:off x="1754700" y="349600"/>
            <a:ext cx="56346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900" b="1">
                <a:solidFill>
                  <a:srgbClr val="351C75"/>
                </a:solidFill>
              </a:rPr>
              <a:t>Profil Top 10 Client Berdasarkan Jumlah Job yang Diterima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349" name="Google Shape;349;g1c1d27ac724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900" y="1233550"/>
            <a:ext cx="5405450" cy="3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19f0281d03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25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34F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c1d27ac724_0_77"/>
          <p:cNvSpPr txBox="1"/>
          <p:nvPr/>
        </p:nvSpPr>
        <p:spPr>
          <a:xfrm>
            <a:off x="1059450" y="1415588"/>
            <a:ext cx="13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900" b="1">
                <a:solidFill>
                  <a:schemeClr val="accent1"/>
                </a:solidFill>
              </a:rPr>
              <a:t>449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355" name="Google Shape;355;g1c1d27ac724_0_77"/>
          <p:cNvSpPr txBox="1"/>
          <p:nvPr/>
        </p:nvSpPr>
        <p:spPr>
          <a:xfrm>
            <a:off x="1965613" y="319225"/>
            <a:ext cx="51033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1">
                <a:solidFill>
                  <a:srgbClr val="F3F2F2"/>
                </a:solidFill>
              </a:rPr>
              <a:t>TOP 10 FREELANCERS</a:t>
            </a:r>
            <a:endParaRPr sz="2700" b="1">
              <a:solidFill>
                <a:srgbClr val="F3F2F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600" b="1">
              <a:solidFill>
                <a:srgbClr val="E72B5E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500" b="1">
                <a:solidFill>
                  <a:srgbClr val="E72B5E"/>
                </a:solidFill>
              </a:rPr>
              <a:t>Berdasarkan Jumlah Job Yang Diterima</a:t>
            </a:r>
            <a:endParaRPr sz="1500" b="1">
              <a:solidFill>
                <a:srgbClr val="E72B5E"/>
              </a:solidFill>
            </a:endParaRPr>
          </a:p>
        </p:txBody>
      </p:sp>
      <p:sp>
        <p:nvSpPr>
          <p:cNvPr id="356" name="Google Shape;356;g1c1d27ac724_0_77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g1c1d27ac724_0_77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8" name="Google Shape;358;g1c1d27ac724_0_77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c1d27ac724_0_77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c1d27ac724_0_77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c1d27ac724_0_77"/>
          <p:cNvSpPr/>
          <p:nvPr/>
        </p:nvSpPr>
        <p:spPr>
          <a:xfrm>
            <a:off x="8228039" y="4883639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Google Shape;362;g1c1d27ac724_0_77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3" name="Google Shape;363;g1c1d27ac724_0_77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4" name="Google Shape;364;g1c1d27ac724_0_77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5" name="Google Shape;365;g1c1d27ac724_0_77"/>
          <p:cNvSpPr txBox="1"/>
          <p:nvPr/>
        </p:nvSpPr>
        <p:spPr>
          <a:xfrm>
            <a:off x="1059450" y="1792900"/>
            <a:ext cx="195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Job diselesaikan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366" name="Google Shape;366;g1c1d27ac724_0_77"/>
          <p:cNvSpPr txBox="1"/>
          <p:nvPr/>
        </p:nvSpPr>
        <p:spPr>
          <a:xfrm>
            <a:off x="1059450" y="2246013"/>
            <a:ext cx="1780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</a:rPr>
              <a:t>Makanan dan Minuman</a:t>
            </a:r>
            <a:endParaRPr sz="1000" b="1">
              <a:solidFill>
                <a:schemeClr val="accent1"/>
              </a:solidFill>
            </a:endParaRPr>
          </a:p>
        </p:txBody>
      </p:sp>
      <p:sp>
        <p:nvSpPr>
          <p:cNvPr id="367" name="Google Shape;367;g1c1d27ac724_0_77"/>
          <p:cNvSpPr txBox="1"/>
          <p:nvPr/>
        </p:nvSpPr>
        <p:spPr>
          <a:xfrm>
            <a:off x="1059450" y="2781913"/>
            <a:ext cx="208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industri dengan job terbanyak yang diambil 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368" name="Google Shape;368;g1c1d27ac724_0_77"/>
          <p:cNvSpPr txBox="1"/>
          <p:nvPr/>
        </p:nvSpPr>
        <p:spPr>
          <a:xfrm>
            <a:off x="1059453" y="3461421"/>
            <a:ext cx="186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</a:rPr>
              <a:t>Desain Logo</a:t>
            </a:r>
            <a:endParaRPr sz="1000" b="1">
              <a:solidFill>
                <a:schemeClr val="accent1"/>
              </a:solidFill>
            </a:endParaRPr>
          </a:p>
        </p:txBody>
      </p:sp>
      <p:sp>
        <p:nvSpPr>
          <p:cNvPr id="369" name="Google Shape;369;g1c1d27ac724_0_77"/>
          <p:cNvSpPr txBox="1"/>
          <p:nvPr/>
        </p:nvSpPr>
        <p:spPr>
          <a:xfrm>
            <a:off x="1059450" y="3709150"/>
            <a:ext cx="1659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category job yang paling banyak dikerjakan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370" name="Google Shape;370;g1c1d27ac724_0_77"/>
          <p:cNvSpPr txBox="1"/>
          <p:nvPr/>
        </p:nvSpPr>
        <p:spPr>
          <a:xfrm>
            <a:off x="862725" y="671150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71" name="Google Shape;371;g1c1d27ac724_0_77"/>
          <p:cNvGraphicFramePr/>
          <p:nvPr/>
        </p:nvGraphicFramePr>
        <p:xfrm>
          <a:off x="3977025" y="15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{10BDF7D0-1B6A-44BD-9D27-809A0BE0E4D0}</a:tableStyleId>
              </a:tblPr>
              <a:tblGrid>
                <a:gridCol w="202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FREELANCER ID</a:t>
                      </a:r>
                      <a:endParaRPr sz="18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faa14b070e83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cef12173997c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f714d266f129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1ad941df024e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cb57d19e59ea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7372b6ad847f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c55f5c411a9a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e71645a52ece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92c64928aeef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a0b51fd2e73a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2" name="Google Shape;372;g1c1d27ac724_0_77"/>
          <p:cNvSpPr txBox="1"/>
          <p:nvPr/>
        </p:nvSpPr>
        <p:spPr>
          <a:xfrm>
            <a:off x="1006175" y="939200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Google Shape;377;g1c1d27ac724_0_98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g1c1d27ac724_0_98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9" name="Google Shape;379;g1c1d27ac724_0_98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c1d27ac724_0_98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c1d27ac724_0_98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2" name="Google Shape;382;g1c1d27ac724_0_98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c1d27ac724_0_98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g1c1d27ac724_0_98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g1c1d27ac724_0_98"/>
          <p:cNvSpPr txBox="1"/>
          <p:nvPr/>
        </p:nvSpPr>
        <p:spPr>
          <a:xfrm>
            <a:off x="1754700" y="349600"/>
            <a:ext cx="56346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900" b="1">
                <a:solidFill>
                  <a:srgbClr val="351C75"/>
                </a:solidFill>
              </a:rPr>
              <a:t>Profil Top 10 Freelancer Berdasarkan Jumlah Job yang Diterima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386" name="Google Shape;386;g1c1d27ac724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88" y="1230237"/>
            <a:ext cx="4602924" cy="3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1c1d27ac724_0_98"/>
          <p:cNvSpPr txBox="1"/>
          <p:nvPr/>
        </p:nvSpPr>
        <p:spPr>
          <a:xfrm>
            <a:off x="5819100" y="2447188"/>
            <a:ext cx="14559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300" b="1">
                <a:solidFill>
                  <a:schemeClr val="accent1"/>
                </a:solidFill>
              </a:rPr>
              <a:t>Jakarta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388" name="Google Shape;388;g1c1d27ac724_0_98"/>
          <p:cNvSpPr txBox="1"/>
          <p:nvPr/>
        </p:nvSpPr>
        <p:spPr>
          <a:xfrm>
            <a:off x="5599200" y="2002788"/>
            <a:ext cx="214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Sebanyak 4 dari Top 10 Freelancers berdomisili di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g1c0924bbc77_0_0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g1c0924bbc77_0_0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5" name="Google Shape;395;g1c0924bbc77_0_0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c0924bbc77_0_0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g1c0924bbc77_0_0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8" name="Google Shape;398;g1c0924bbc77_0_0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c0924bbc77_0_0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g1c0924bbc77_0_0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1" name="Google Shape;401;g1c0924bbc77_0_0"/>
          <p:cNvSpPr txBox="1"/>
          <p:nvPr/>
        </p:nvSpPr>
        <p:spPr>
          <a:xfrm>
            <a:off x="1754700" y="349600"/>
            <a:ext cx="56346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900" b="1">
                <a:solidFill>
                  <a:srgbClr val="351C75"/>
                </a:solidFill>
              </a:rPr>
              <a:t>Profil Top 10 Freelancer Berdasarkan Jumlah Job yang Diterima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402" name="Google Shape;402;g1c0924bbc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325" y="2721225"/>
            <a:ext cx="3140600" cy="207821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1c0924bbc77_0_0"/>
          <p:cNvSpPr txBox="1"/>
          <p:nvPr/>
        </p:nvSpPr>
        <p:spPr>
          <a:xfrm>
            <a:off x="511225" y="2665350"/>
            <a:ext cx="18948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300" b="1">
                <a:solidFill>
                  <a:schemeClr val="accent1"/>
                </a:solidFill>
              </a:rPr>
              <a:t>26, 29, &amp; 35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404" name="Google Shape;404;g1c0924bbc77_0_0"/>
          <p:cNvSpPr txBox="1"/>
          <p:nvPr/>
        </p:nvSpPr>
        <p:spPr>
          <a:xfrm>
            <a:off x="511225" y="1766025"/>
            <a:ext cx="2247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Usia Top 10 Freelancers berada pada rentang 22-46 tahun, namun didominasi oleh usia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tahun dengan dominasi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jenis kelamin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5" name="Google Shape;405;g1c0924bbc77_0_0"/>
          <p:cNvSpPr txBox="1"/>
          <p:nvPr/>
        </p:nvSpPr>
        <p:spPr>
          <a:xfrm>
            <a:off x="483225" y="3510550"/>
            <a:ext cx="14559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300" b="1">
                <a:solidFill>
                  <a:schemeClr val="accent1"/>
                </a:solidFill>
              </a:rPr>
              <a:t>laki-laki.</a:t>
            </a:r>
            <a:endParaRPr sz="1500" b="1">
              <a:solidFill>
                <a:schemeClr val="accent1"/>
              </a:solidFill>
            </a:endParaRPr>
          </a:p>
        </p:txBody>
      </p:sp>
      <p:pic>
        <p:nvPicPr>
          <p:cNvPr id="406" name="Google Shape;406;g1c0924bbc7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0475" y="1205000"/>
            <a:ext cx="3569309" cy="23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g1c1d27ac724_0_238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2" name="Google Shape;412;g1c1d27ac724_0_238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3" name="Google Shape;413;g1c1d27ac724_0_238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c1d27ac724_0_238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g1c1d27ac724_0_238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6" name="Google Shape;416;g1c1d27ac724_0_238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c1d27ac724_0_238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g1c1d27ac724_0_238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" name="Google Shape;419;g1c1d27ac724_0_238"/>
          <p:cNvSpPr txBox="1"/>
          <p:nvPr/>
        </p:nvSpPr>
        <p:spPr>
          <a:xfrm>
            <a:off x="1754700" y="349600"/>
            <a:ext cx="56346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900" b="1">
                <a:solidFill>
                  <a:srgbClr val="351C75"/>
                </a:solidFill>
              </a:rPr>
              <a:t>Profil Top 10 Freelancer Berdasarkan Jumlah Job yang Diterima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900" b="1">
              <a:solidFill>
                <a:srgbClr val="351C75"/>
              </a:solidFill>
            </a:endParaRPr>
          </a:p>
        </p:txBody>
      </p:sp>
      <p:pic>
        <p:nvPicPr>
          <p:cNvPr id="420" name="Google Shape;420;g1c1d27ac724_0_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25" y="1250063"/>
            <a:ext cx="5353201" cy="33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1c1d27ac724_0_238"/>
          <p:cNvSpPr txBox="1"/>
          <p:nvPr/>
        </p:nvSpPr>
        <p:spPr>
          <a:xfrm>
            <a:off x="6248300" y="2798325"/>
            <a:ext cx="17637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300" b="1">
                <a:solidFill>
                  <a:schemeClr val="accent1"/>
                </a:solidFill>
              </a:rPr>
              <a:t>2-7 tahun.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422" name="Google Shape;422;g1c1d27ac724_0_238"/>
          <p:cNvSpPr txBox="1"/>
          <p:nvPr/>
        </p:nvSpPr>
        <p:spPr>
          <a:xfrm>
            <a:off x="6248288" y="2123000"/>
            <a:ext cx="214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 10 Freelancers telah terdaftar di Sribulancer dengan rentang periode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g1c1d27ac724_0_163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g1c1d27ac724_0_163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9" name="Google Shape;429;g1c1d27ac724_0_163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c1d27ac724_0_163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g1c1d27ac724_0_163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2" name="Google Shape;432;g1c1d27ac724_0_163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c1d27ac724_0_163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g1c1d27ac724_0_163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5" name="Google Shape;435;g1c1d27ac724_0_163"/>
          <p:cNvSpPr txBox="1"/>
          <p:nvPr/>
        </p:nvSpPr>
        <p:spPr>
          <a:xfrm>
            <a:off x="1754700" y="349600"/>
            <a:ext cx="56346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900" b="1">
                <a:solidFill>
                  <a:srgbClr val="351C75"/>
                </a:solidFill>
              </a:rPr>
              <a:t>Frekuensi Client-Freelancer Bekerja</a:t>
            </a:r>
            <a:endParaRPr sz="1900" b="1">
              <a:solidFill>
                <a:srgbClr val="351C7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900" b="1">
                <a:solidFill>
                  <a:srgbClr val="351C75"/>
                </a:solidFill>
              </a:rPr>
              <a:t>Dalam Workspace Yang Sama</a:t>
            </a:r>
            <a:endParaRPr sz="1900" b="1">
              <a:solidFill>
                <a:srgbClr val="351C75"/>
              </a:solidFill>
            </a:endParaRPr>
          </a:p>
        </p:txBody>
      </p:sp>
      <p:pic>
        <p:nvPicPr>
          <p:cNvPr id="436" name="Google Shape;436;g1c1d27ac724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276" y="1188850"/>
            <a:ext cx="56959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1c1d27ac724_0_163"/>
          <p:cNvSpPr txBox="1"/>
          <p:nvPr/>
        </p:nvSpPr>
        <p:spPr>
          <a:xfrm>
            <a:off x="8084550" y="4005650"/>
            <a:ext cx="2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438" name="Google Shape;438;g1c1d27ac724_0_163"/>
          <p:cNvSpPr txBox="1"/>
          <p:nvPr/>
        </p:nvSpPr>
        <p:spPr>
          <a:xfrm>
            <a:off x="7561688" y="4055100"/>
            <a:ext cx="2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endParaRPr sz="800"/>
          </a:p>
        </p:txBody>
      </p:sp>
      <p:sp>
        <p:nvSpPr>
          <p:cNvPr id="439" name="Google Shape;439;g1c1d27ac724_0_163"/>
          <p:cNvSpPr txBox="1"/>
          <p:nvPr/>
        </p:nvSpPr>
        <p:spPr>
          <a:xfrm>
            <a:off x="6999100" y="4055100"/>
            <a:ext cx="2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440" name="Google Shape;440;g1c1d27ac724_0_163"/>
          <p:cNvSpPr txBox="1"/>
          <p:nvPr/>
        </p:nvSpPr>
        <p:spPr>
          <a:xfrm>
            <a:off x="6488400" y="4055100"/>
            <a:ext cx="2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441" name="Google Shape;441;g1c1d27ac724_0_163"/>
          <p:cNvSpPr txBox="1"/>
          <p:nvPr/>
        </p:nvSpPr>
        <p:spPr>
          <a:xfrm>
            <a:off x="5977700" y="4005650"/>
            <a:ext cx="2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442" name="Google Shape;442;g1c1d27ac724_0_163"/>
          <p:cNvSpPr txBox="1"/>
          <p:nvPr/>
        </p:nvSpPr>
        <p:spPr>
          <a:xfrm>
            <a:off x="5415100" y="4005650"/>
            <a:ext cx="2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443" name="Google Shape;443;g1c1d27ac724_0_163"/>
          <p:cNvSpPr txBox="1"/>
          <p:nvPr/>
        </p:nvSpPr>
        <p:spPr>
          <a:xfrm>
            <a:off x="4848575" y="3894625"/>
            <a:ext cx="30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17</a:t>
            </a:r>
            <a:endParaRPr sz="800"/>
          </a:p>
        </p:txBody>
      </p:sp>
      <p:sp>
        <p:nvSpPr>
          <p:cNvPr id="444" name="Google Shape;444;g1c1d27ac724_0_163"/>
          <p:cNvSpPr txBox="1"/>
          <p:nvPr/>
        </p:nvSpPr>
        <p:spPr>
          <a:xfrm>
            <a:off x="4332200" y="3894625"/>
            <a:ext cx="30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18</a:t>
            </a:r>
            <a:endParaRPr sz="800"/>
          </a:p>
        </p:txBody>
      </p:sp>
      <p:sp>
        <p:nvSpPr>
          <p:cNvPr id="445" name="Google Shape;445;g1c1d27ac724_0_163"/>
          <p:cNvSpPr txBox="1"/>
          <p:nvPr/>
        </p:nvSpPr>
        <p:spPr>
          <a:xfrm>
            <a:off x="3815825" y="3619000"/>
            <a:ext cx="30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97</a:t>
            </a:r>
            <a:endParaRPr sz="800"/>
          </a:p>
        </p:txBody>
      </p:sp>
      <p:sp>
        <p:nvSpPr>
          <p:cNvPr id="446" name="Google Shape;446;g1c1d27ac724_0_163"/>
          <p:cNvSpPr txBox="1"/>
          <p:nvPr/>
        </p:nvSpPr>
        <p:spPr>
          <a:xfrm>
            <a:off x="3241100" y="1008075"/>
            <a:ext cx="44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869</a:t>
            </a:r>
            <a:endParaRPr sz="800"/>
          </a:p>
        </p:txBody>
      </p:sp>
      <p:sp>
        <p:nvSpPr>
          <p:cNvPr id="447" name="Google Shape;447;g1c1d27ac724_0_163"/>
          <p:cNvSpPr txBox="1"/>
          <p:nvPr/>
        </p:nvSpPr>
        <p:spPr>
          <a:xfrm>
            <a:off x="437850" y="1339650"/>
            <a:ext cx="22218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6B26B"/>
                </a:solidFill>
              </a:rPr>
              <a:t>85,5%</a:t>
            </a:r>
            <a:r>
              <a:rPr lang="en">
                <a:solidFill>
                  <a:srgbClr val="F6B26B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pasangan client-freelancer bekerja dalam workspace yang sama sebanyak </a:t>
            </a:r>
            <a:r>
              <a:rPr lang="en" sz="2100" b="1">
                <a:solidFill>
                  <a:srgbClr val="F6B26B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kali.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8" name="Google Shape;448;g1c1d27ac724_0_163"/>
          <p:cNvSpPr txBox="1"/>
          <p:nvPr/>
        </p:nvSpPr>
        <p:spPr>
          <a:xfrm>
            <a:off x="437850" y="2992275"/>
            <a:ext cx="22218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Terdapat </a:t>
            </a:r>
            <a:r>
              <a:rPr lang="en" sz="2400" b="1">
                <a:solidFill>
                  <a:srgbClr val="F6B26B"/>
                </a:solidFill>
              </a:rPr>
              <a:t>4</a:t>
            </a:r>
            <a:r>
              <a:rPr lang="en">
                <a:solidFill>
                  <a:srgbClr val="F6B26B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pasangan client-freelancer bekerja dalam workspace yang sama sebanyak </a:t>
            </a:r>
            <a:r>
              <a:rPr lang="en" sz="2100" b="1">
                <a:solidFill>
                  <a:srgbClr val="F6B26B"/>
                </a:solidFill>
              </a:rPr>
              <a:t>10</a:t>
            </a:r>
            <a:r>
              <a:rPr lang="en">
                <a:solidFill>
                  <a:schemeClr val="dk2"/>
                </a:solidFill>
              </a:rPr>
              <a:t> kali.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34F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c1d27ac724_0_138"/>
          <p:cNvSpPr txBox="1"/>
          <p:nvPr/>
        </p:nvSpPr>
        <p:spPr>
          <a:xfrm>
            <a:off x="1059450" y="1545625"/>
            <a:ext cx="13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</a:rPr>
              <a:t>10 kali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454" name="Google Shape;454;g1c1d27ac724_0_138"/>
          <p:cNvSpPr txBox="1"/>
          <p:nvPr/>
        </p:nvSpPr>
        <p:spPr>
          <a:xfrm>
            <a:off x="1965613" y="319225"/>
            <a:ext cx="51033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1">
                <a:solidFill>
                  <a:srgbClr val="F3F2F2"/>
                </a:solidFill>
              </a:rPr>
              <a:t>TOP 4 CLIENT-FREELANCER</a:t>
            </a:r>
            <a:endParaRPr sz="2700" b="1">
              <a:solidFill>
                <a:srgbClr val="F3F2F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600" b="1">
              <a:solidFill>
                <a:srgbClr val="E72B5E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500" b="1">
                <a:solidFill>
                  <a:srgbClr val="E72B5E"/>
                </a:solidFill>
              </a:rPr>
              <a:t>Bekerja dalam Workspace Yang Sama</a:t>
            </a:r>
            <a:endParaRPr sz="1500" b="1">
              <a:solidFill>
                <a:srgbClr val="E72B5E"/>
              </a:solidFill>
            </a:endParaRPr>
          </a:p>
        </p:txBody>
      </p:sp>
      <p:sp>
        <p:nvSpPr>
          <p:cNvPr id="455" name="Google Shape;455;g1c1d27ac724_0_138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g1c1d27ac724_0_138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g1c1d27ac724_0_138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c1d27ac724_0_138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c1d27ac724_0_138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c1d27ac724_0_138"/>
          <p:cNvSpPr/>
          <p:nvPr/>
        </p:nvSpPr>
        <p:spPr>
          <a:xfrm>
            <a:off x="8228039" y="4883639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g1c1d27ac724_0_138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2" name="Google Shape;462;g1c1d27ac724_0_138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g1c1d27ac724_0_138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4" name="Google Shape;464;g1c1d27ac724_0_138"/>
          <p:cNvSpPr txBox="1"/>
          <p:nvPr/>
        </p:nvSpPr>
        <p:spPr>
          <a:xfrm>
            <a:off x="1059450" y="1792900"/>
            <a:ext cx="195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Melakukan kerjasama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465" name="Google Shape;465;g1c1d27ac724_0_138"/>
          <p:cNvSpPr txBox="1"/>
          <p:nvPr/>
        </p:nvSpPr>
        <p:spPr>
          <a:xfrm>
            <a:off x="1059450" y="2359563"/>
            <a:ext cx="1780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</a:rPr>
              <a:t>Private</a:t>
            </a:r>
            <a:endParaRPr sz="1000" b="1">
              <a:solidFill>
                <a:schemeClr val="accent1"/>
              </a:solidFill>
            </a:endParaRPr>
          </a:p>
        </p:txBody>
      </p:sp>
      <p:sp>
        <p:nvSpPr>
          <p:cNvPr id="466" name="Google Shape;466;g1c1d27ac724_0_138"/>
          <p:cNvSpPr txBox="1"/>
          <p:nvPr/>
        </p:nvSpPr>
        <p:spPr>
          <a:xfrm>
            <a:off x="1059450" y="2629513"/>
            <a:ext cx="208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Job type yang ditawarkan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467" name="Google Shape;467;g1c1d27ac724_0_138"/>
          <p:cNvSpPr txBox="1"/>
          <p:nvPr/>
        </p:nvSpPr>
        <p:spPr>
          <a:xfrm>
            <a:off x="1059453" y="3309021"/>
            <a:ext cx="1865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>
                <a:solidFill>
                  <a:schemeClr val="accent1"/>
                </a:solidFill>
              </a:rPr>
              <a:t>Desain</a:t>
            </a:r>
            <a:endParaRPr sz="1000" b="1">
              <a:solidFill>
                <a:schemeClr val="accent1"/>
              </a:solidFill>
            </a:endParaRPr>
          </a:p>
        </p:txBody>
      </p:sp>
      <p:sp>
        <p:nvSpPr>
          <p:cNvPr id="468" name="Google Shape;468;g1c1d27ac724_0_138"/>
          <p:cNvSpPr txBox="1"/>
          <p:nvPr/>
        </p:nvSpPr>
        <p:spPr>
          <a:xfrm>
            <a:off x="1059450" y="3556750"/>
            <a:ext cx="1659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category job yang paling banyak dikerjakan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469" name="Google Shape;469;g1c1d27ac724_0_138"/>
          <p:cNvSpPr txBox="1"/>
          <p:nvPr/>
        </p:nvSpPr>
        <p:spPr>
          <a:xfrm>
            <a:off x="862725" y="671150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70" name="Google Shape;470;g1c1d27ac724_0_138"/>
          <p:cNvGraphicFramePr/>
          <p:nvPr/>
        </p:nvGraphicFramePr>
        <p:xfrm>
          <a:off x="3977025" y="183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{10BDF7D0-1B6A-44BD-9D27-809A0BE0E4D0}</a:tableStyleId>
              </a:tblPr>
              <a:tblGrid>
                <a:gridCol w="202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Client ID</a:t>
                      </a:r>
                      <a:endParaRPr sz="18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Freelancer ID</a:t>
                      </a:r>
                      <a:endParaRPr sz="18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b970be4ea493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faa14b070e83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3981977f77af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cef12173997c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c0ae73460222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caef7be559b4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b0a12f5a3486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f047b0c779d8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" name="Google Shape;471;g1c1d27ac724_0_138"/>
          <p:cNvSpPr txBox="1"/>
          <p:nvPr/>
        </p:nvSpPr>
        <p:spPr>
          <a:xfrm>
            <a:off x="1006175" y="939200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1c1d27ac724_0_138"/>
          <p:cNvSpPr txBox="1"/>
          <p:nvPr/>
        </p:nvSpPr>
        <p:spPr>
          <a:xfrm>
            <a:off x="1191025" y="570050"/>
            <a:ext cx="56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34F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c1d27ac724_0_188"/>
          <p:cNvSpPr txBox="1"/>
          <p:nvPr/>
        </p:nvSpPr>
        <p:spPr>
          <a:xfrm>
            <a:off x="1965613" y="319225"/>
            <a:ext cx="51033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1">
                <a:solidFill>
                  <a:srgbClr val="F3F2F2"/>
                </a:solidFill>
              </a:rPr>
              <a:t>KESIMPULAN</a:t>
            </a:r>
            <a:endParaRPr sz="1500" b="1">
              <a:solidFill>
                <a:srgbClr val="E72B5E"/>
              </a:solidFill>
            </a:endParaRPr>
          </a:p>
        </p:txBody>
      </p:sp>
      <p:sp>
        <p:nvSpPr>
          <p:cNvPr id="478" name="Google Shape;478;g1c1d27ac724_0_188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g1c1d27ac724_0_188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0" name="Google Shape;480;g1c1d27ac724_0_188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1c1d27ac724_0_188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c1d27ac724_0_188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c1d27ac724_0_188"/>
          <p:cNvSpPr/>
          <p:nvPr/>
        </p:nvSpPr>
        <p:spPr>
          <a:xfrm>
            <a:off x="8228039" y="4883639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g1c1d27ac724_0_188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g1c1d27ac724_0_188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6" name="Google Shape;486;g1c1d27ac724_0_188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7" name="Google Shape;487;g1c1d27ac724_0_188"/>
          <p:cNvSpPr txBox="1"/>
          <p:nvPr/>
        </p:nvSpPr>
        <p:spPr>
          <a:xfrm>
            <a:off x="862725" y="671150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1c1d27ac724_0_188"/>
          <p:cNvSpPr txBox="1"/>
          <p:nvPr/>
        </p:nvSpPr>
        <p:spPr>
          <a:xfrm>
            <a:off x="1006175" y="939200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1c1d27ac724_0_188"/>
          <p:cNvSpPr txBox="1"/>
          <p:nvPr/>
        </p:nvSpPr>
        <p:spPr>
          <a:xfrm>
            <a:off x="1191025" y="570050"/>
            <a:ext cx="562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1c1d27ac724_0_188"/>
          <p:cNvSpPr/>
          <p:nvPr/>
        </p:nvSpPr>
        <p:spPr>
          <a:xfrm>
            <a:off x="612200" y="1029950"/>
            <a:ext cx="3959700" cy="3681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Dari </a:t>
            </a:r>
            <a:r>
              <a:rPr lang="en" sz="1300" b="1">
                <a:solidFill>
                  <a:schemeClr val="lt1"/>
                </a:solidFill>
              </a:rPr>
              <a:t>1296</a:t>
            </a:r>
            <a:r>
              <a:rPr lang="en" sz="1300">
                <a:solidFill>
                  <a:schemeClr val="lt1"/>
                </a:solidFill>
              </a:rPr>
              <a:t> total </a:t>
            </a:r>
            <a:r>
              <a:rPr lang="en" sz="1300" b="1">
                <a:solidFill>
                  <a:schemeClr val="lt1"/>
                </a:solidFill>
              </a:rPr>
              <a:t>workspaces</a:t>
            </a:r>
            <a:r>
              <a:rPr lang="en" sz="1300">
                <a:solidFill>
                  <a:schemeClr val="lt1"/>
                </a:solidFill>
              </a:rPr>
              <a:t> dan </a:t>
            </a:r>
            <a:r>
              <a:rPr lang="en" sz="1300" b="1">
                <a:solidFill>
                  <a:schemeClr val="lt1"/>
                </a:solidFill>
              </a:rPr>
              <a:t>1172</a:t>
            </a:r>
            <a:r>
              <a:rPr lang="en" sz="1300">
                <a:solidFill>
                  <a:schemeClr val="lt1"/>
                </a:solidFill>
              </a:rPr>
              <a:t> total </a:t>
            </a:r>
            <a:r>
              <a:rPr lang="en" sz="1300" b="1">
                <a:solidFill>
                  <a:schemeClr val="lt1"/>
                </a:solidFill>
              </a:rPr>
              <a:t>jobs</a:t>
            </a:r>
            <a:r>
              <a:rPr lang="en" sz="1300">
                <a:solidFill>
                  <a:schemeClr val="lt1"/>
                </a:solidFill>
              </a:rPr>
              <a:t> pada workspace tersebut, </a:t>
            </a:r>
            <a:r>
              <a:rPr lang="en" sz="1300" b="1">
                <a:solidFill>
                  <a:schemeClr val="lt1"/>
                </a:solidFill>
              </a:rPr>
              <a:t>budget</a:t>
            </a:r>
            <a:r>
              <a:rPr lang="en" sz="1300">
                <a:solidFill>
                  <a:schemeClr val="lt1"/>
                </a:solidFill>
              </a:rPr>
              <a:t> rata-rata dan </a:t>
            </a:r>
            <a:r>
              <a:rPr lang="en" sz="1300" b="1">
                <a:solidFill>
                  <a:schemeClr val="lt1"/>
                </a:solidFill>
              </a:rPr>
              <a:t>job amount</a:t>
            </a:r>
            <a:r>
              <a:rPr lang="en" sz="1300">
                <a:solidFill>
                  <a:schemeClr val="lt1"/>
                </a:solidFill>
              </a:rPr>
              <a:t> di semua industri adalah sebesar </a:t>
            </a:r>
            <a:br>
              <a:rPr lang="en" sz="1300">
                <a:solidFill>
                  <a:schemeClr val="lt1"/>
                </a:solidFill>
              </a:rPr>
            </a:br>
            <a:r>
              <a:rPr lang="en" sz="1300" b="1">
                <a:solidFill>
                  <a:schemeClr val="lt1"/>
                </a:solidFill>
              </a:rPr>
              <a:t>Rp 242.181 dan Rp 723.463</a:t>
            </a:r>
            <a:endParaRPr sz="1300" b="1">
              <a:solidFill>
                <a:schemeClr val="lt1"/>
              </a:solidFill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</a:rPr>
              <a:t>Budget</a:t>
            </a:r>
            <a:r>
              <a:rPr lang="en" sz="1300">
                <a:solidFill>
                  <a:schemeClr val="lt1"/>
                </a:solidFill>
              </a:rPr>
              <a:t> rata-rata di </a:t>
            </a:r>
            <a:r>
              <a:rPr lang="en" sz="1300" b="1">
                <a:solidFill>
                  <a:schemeClr val="lt1"/>
                </a:solidFill>
              </a:rPr>
              <a:t>semua industri</a:t>
            </a:r>
            <a:r>
              <a:rPr lang="en" sz="1300">
                <a:solidFill>
                  <a:schemeClr val="lt1"/>
                </a:solidFill>
              </a:rPr>
              <a:t> dari Januari 2022 - November 2022 berkisar antara </a:t>
            </a:r>
            <a:r>
              <a:rPr lang="en" sz="1300" b="1">
                <a:solidFill>
                  <a:schemeClr val="lt1"/>
                </a:solidFill>
              </a:rPr>
              <a:t>Rp 224.000 - Rp 954.000</a:t>
            </a:r>
            <a:endParaRPr sz="1300" b="1">
              <a:solidFill>
                <a:schemeClr val="lt1"/>
              </a:solidFill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Rentang budget untuk industri tertentu: 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- Other: 148K - 4M</a:t>
            </a:r>
            <a:endParaRPr sz="1300" b="1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- Pendidikan: 70K - 2.6M</a:t>
            </a:r>
            <a:endParaRPr sz="1300" b="1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- Makanan &amp; Minuman: 208K - 552K</a:t>
            </a:r>
            <a:endParaRPr sz="1300" b="1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- Teknologi: 95K - 3.2M</a:t>
            </a:r>
            <a:endParaRPr sz="1300" b="1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- Media: 100K - 586K</a:t>
            </a:r>
            <a:endParaRPr sz="1300" b="1">
              <a:solidFill>
                <a:schemeClr val="lt1"/>
              </a:solidFill>
            </a:endParaRPr>
          </a:p>
        </p:txBody>
      </p:sp>
      <p:sp>
        <p:nvSpPr>
          <p:cNvPr id="491" name="Google Shape;491;g1c1d27ac724_0_188"/>
          <p:cNvSpPr/>
          <p:nvPr/>
        </p:nvSpPr>
        <p:spPr>
          <a:xfrm>
            <a:off x="4712425" y="1053125"/>
            <a:ext cx="3855300" cy="3681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Client Sribulancer dengan penawaran job terbanyak berasal dari industri </a:t>
            </a:r>
            <a:r>
              <a:rPr lang="en" sz="1300" b="1">
                <a:solidFill>
                  <a:schemeClr val="lt1"/>
                </a:solidFill>
              </a:rPr>
              <a:t>Makanan  dan Minuman </a:t>
            </a:r>
            <a:r>
              <a:rPr lang="en" sz="1300">
                <a:solidFill>
                  <a:schemeClr val="lt1"/>
                </a:solidFill>
              </a:rPr>
              <a:t>dengan kategori job berupa </a:t>
            </a:r>
            <a:r>
              <a:rPr lang="en" sz="1300" b="1">
                <a:solidFill>
                  <a:schemeClr val="lt1"/>
                </a:solidFill>
              </a:rPr>
              <a:t>desain logo</a:t>
            </a:r>
            <a:endParaRPr sz="1300" b="1">
              <a:solidFill>
                <a:schemeClr val="lt1"/>
              </a:solidFill>
            </a:endParaRP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Freelancer Sribulancer dengan job terbanyak yang diterima didominasi freelancer yang berasal dari </a:t>
            </a:r>
            <a:r>
              <a:rPr lang="en" sz="1300" b="1">
                <a:solidFill>
                  <a:schemeClr val="lt1"/>
                </a:solidFill>
              </a:rPr>
              <a:t>DKI Jakarta</a:t>
            </a:r>
            <a:r>
              <a:rPr lang="en" sz="1300">
                <a:solidFill>
                  <a:schemeClr val="lt1"/>
                </a:solidFill>
              </a:rPr>
              <a:t>. Job yang diterima didominasi dari industri </a:t>
            </a:r>
            <a:r>
              <a:rPr lang="en" sz="1300" b="1">
                <a:solidFill>
                  <a:schemeClr val="lt1"/>
                </a:solidFill>
              </a:rPr>
              <a:t>Makanan dan Minuman</a:t>
            </a:r>
            <a:r>
              <a:rPr lang="en" sz="1300">
                <a:solidFill>
                  <a:schemeClr val="lt1"/>
                </a:solidFill>
              </a:rPr>
              <a:t> dengan kategori job berupa </a:t>
            </a:r>
            <a:r>
              <a:rPr lang="en" sz="1300" b="1">
                <a:solidFill>
                  <a:schemeClr val="lt1"/>
                </a:solidFill>
              </a:rPr>
              <a:t>desain</a:t>
            </a:r>
            <a:r>
              <a:rPr lang="en" sz="1300">
                <a:solidFill>
                  <a:schemeClr val="lt1"/>
                </a:solidFill>
              </a:rPr>
              <a:t>. 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Terdapat beberapa klien-freelancer yang telah bekerja dalam beberapa workspace. Sebagian besar job yang ditawarkan termasuk pada tipe </a:t>
            </a:r>
            <a:r>
              <a:rPr lang="en" sz="1300" b="1" i="1">
                <a:solidFill>
                  <a:schemeClr val="lt1"/>
                </a:solidFill>
              </a:rPr>
              <a:t>private</a:t>
            </a:r>
            <a:r>
              <a:rPr lang="en" sz="1300" b="1">
                <a:solidFill>
                  <a:schemeClr val="lt1"/>
                </a:solidFill>
              </a:rPr>
              <a:t> </a:t>
            </a:r>
            <a:r>
              <a:rPr lang="en" sz="1300">
                <a:solidFill>
                  <a:schemeClr val="lt1"/>
                </a:solidFill>
              </a:rPr>
              <a:t>dengan sedikit diantaranya berupa </a:t>
            </a:r>
            <a:r>
              <a:rPr lang="en" sz="1300" b="1" i="1">
                <a:solidFill>
                  <a:schemeClr val="lt1"/>
                </a:solidFill>
              </a:rPr>
              <a:t>package.</a:t>
            </a:r>
            <a:endParaRPr sz="13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34F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c353879c29_0_22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g1c353879c29_0_22"/>
          <p:cNvCxnSpPr/>
          <p:nvPr/>
        </p:nvCxnSpPr>
        <p:spPr>
          <a:xfrm rot="10800000">
            <a:off x="8911774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8" name="Google Shape;498;g1c353879c29_0_22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F49F1B"/>
              </a:gs>
              <a:gs pos="100000">
                <a:srgbClr val="E72B5E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c353879c29_0_22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c353879c29_0_22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c353879c29_0_22"/>
          <p:cNvSpPr/>
          <p:nvPr/>
        </p:nvSpPr>
        <p:spPr>
          <a:xfrm>
            <a:off x="8228039" y="4883639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g1c353879c29_0_22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3" name="Google Shape;503;g1c353879c29_0_22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4" name="Google Shape;504;g1c353879c29_0_22"/>
          <p:cNvSpPr/>
          <p:nvPr/>
        </p:nvSpPr>
        <p:spPr>
          <a:xfrm>
            <a:off x="685825" y="1366612"/>
            <a:ext cx="229500" cy="2295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g1c353879c29_0_22"/>
          <p:cNvSpPr/>
          <p:nvPr/>
        </p:nvSpPr>
        <p:spPr>
          <a:xfrm>
            <a:off x="685827" y="2541177"/>
            <a:ext cx="229500" cy="2295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1c353879c29_0_22"/>
          <p:cNvSpPr/>
          <p:nvPr/>
        </p:nvSpPr>
        <p:spPr>
          <a:xfrm>
            <a:off x="685827" y="3610206"/>
            <a:ext cx="229500" cy="229500"/>
          </a:xfrm>
          <a:prstGeom prst="ellipse">
            <a:avLst/>
          </a:prstGeom>
          <a:solidFill>
            <a:srgbClr val="00A1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7" name="Google Shape;507;g1c353879c29_0_22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08" name="Google Shape;508;g1c353879c29_0_22"/>
          <p:cNvSpPr txBox="1">
            <a:spLocks noGrp="1"/>
          </p:cNvSpPr>
          <p:nvPr>
            <p:ph type="ctrTitle"/>
          </p:nvPr>
        </p:nvSpPr>
        <p:spPr>
          <a:xfrm>
            <a:off x="331775" y="372797"/>
            <a:ext cx="8520600" cy="509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E72B5E">
                <a:alpha val="4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900" b="1">
                <a:solidFill>
                  <a:srgbClr val="F3F2F2"/>
                </a:solidFill>
              </a:rPr>
              <a:t>REKOMENDASI</a:t>
            </a:r>
            <a:endParaRPr sz="2900">
              <a:solidFill>
                <a:srgbClr val="F3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c353879c29_0_22"/>
          <p:cNvSpPr txBox="1"/>
          <p:nvPr/>
        </p:nvSpPr>
        <p:spPr>
          <a:xfrm>
            <a:off x="1067650" y="1146800"/>
            <a:ext cx="721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Budget optimal yang bisa direkomendasikan kepada </a:t>
            </a:r>
            <a:r>
              <a:rPr lang="en" b="1">
                <a:solidFill>
                  <a:schemeClr val="lt1"/>
                </a:solidFill>
              </a:rPr>
              <a:t>clients</a:t>
            </a:r>
            <a:r>
              <a:rPr lang="en">
                <a:solidFill>
                  <a:schemeClr val="lt1"/>
                </a:solidFill>
              </a:rPr>
              <a:t> ataupun </a:t>
            </a:r>
            <a:r>
              <a:rPr lang="en" b="1">
                <a:solidFill>
                  <a:schemeClr val="lt1"/>
                </a:solidFill>
              </a:rPr>
              <a:t>freelancers</a:t>
            </a:r>
            <a:r>
              <a:rPr lang="en">
                <a:solidFill>
                  <a:schemeClr val="lt1"/>
                </a:solidFill>
              </a:rPr>
              <a:t> dapat ditentukan berdasarkan rentang budget dari masing-masing industri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0" name="Google Shape;510;g1c353879c29_0_22"/>
          <p:cNvSpPr txBox="1"/>
          <p:nvPr/>
        </p:nvSpPr>
        <p:spPr>
          <a:xfrm>
            <a:off x="4588913" y="2583388"/>
            <a:ext cx="36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11" name="Google Shape;511;g1c353879c29_0_22"/>
          <p:cNvSpPr txBox="1"/>
          <p:nvPr/>
        </p:nvSpPr>
        <p:spPr>
          <a:xfrm>
            <a:off x="1067650" y="2430900"/>
            <a:ext cx="274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12" name="Google Shape;512;g1c353879c29_0_22"/>
          <p:cNvSpPr txBox="1"/>
          <p:nvPr/>
        </p:nvSpPr>
        <p:spPr>
          <a:xfrm>
            <a:off x="1067575" y="3448700"/>
            <a:ext cx="357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13" name="Google Shape;513;g1c353879c29_0_22"/>
          <p:cNvSpPr txBox="1"/>
          <p:nvPr/>
        </p:nvSpPr>
        <p:spPr>
          <a:xfrm>
            <a:off x="1067650" y="2348125"/>
            <a:ext cx="721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Diperlukan </a:t>
            </a:r>
            <a:r>
              <a:rPr lang="en" b="1">
                <a:solidFill>
                  <a:schemeClr val="lt1"/>
                </a:solidFill>
              </a:rPr>
              <a:t>analisis kompetitor</a:t>
            </a:r>
            <a:r>
              <a:rPr lang="en">
                <a:solidFill>
                  <a:schemeClr val="lt1"/>
                </a:solidFill>
              </a:rPr>
              <a:t> dan </a:t>
            </a:r>
            <a:r>
              <a:rPr lang="en" b="1">
                <a:solidFill>
                  <a:schemeClr val="lt1"/>
                </a:solidFill>
              </a:rPr>
              <a:t>pemasaran</a:t>
            </a:r>
            <a:r>
              <a:rPr lang="en">
                <a:solidFill>
                  <a:schemeClr val="lt1"/>
                </a:solidFill>
              </a:rPr>
              <a:t> secara </a:t>
            </a:r>
            <a:r>
              <a:rPr lang="en" b="1">
                <a:solidFill>
                  <a:schemeClr val="lt1"/>
                </a:solidFill>
              </a:rPr>
              <a:t>B-to-B</a:t>
            </a:r>
            <a:r>
              <a:rPr lang="en">
                <a:solidFill>
                  <a:schemeClr val="lt1"/>
                </a:solidFill>
              </a:rPr>
              <a:t> untuk </a:t>
            </a:r>
            <a:r>
              <a:rPr lang="en" b="1">
                <a:solidFill>
                  <a:schemeClr val="lt1"/>
                </a:solidFill>
              </a:rPr>
              <a:t>meningkatkan jumlah client </a:t>
            </a:r>
            <a:r>
              <a:rPr lang="en">
                <a:solidFill>
                  <a:schemeClr val="lt1"/>
                </a:solidFill>
              </a:rPr>
              <a:t>dan penawaran job yang tersedia.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4" name="Google Shape;514;g1c353879c29_0_22"/>
          <p:cNvSpPr txBox="1"/>
          <p:nvPr/>
        </p:nvSpPr>
        <p:spPr>
          <a:xfrm>
            <a:off x="1067650" y="3181625"/>
            <a:ext cx="7218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Sebagian besar job di Sribulancer berasal dari industri Makanan dan Minuman dengan kategori job berupa </a:t>
            </a:r>
            <a:r>
              <a:rPr lang="en" b="1">
                <a:solidFill>
                  <a:schemeClr val="lt1"/>
                </a:solidFill>
              </a:rPr>
              <a:t>desain</a:t>
            </a:r>
            <a:r>
              <a:rPr lang="en">
                <a:solidFill>
                  <a:schemeClr val="lt1"/>
                </a:solidFill>
              </a:rPr>
              <a:t>. Berdasarkan hal tersebut, Sribulancer dapat menyediakan dan/atau meningkatkan </a:t>
            </a:r>
            <a:r>
              <a:rPr lang="en" b="1">
                <a:solidFill>
                  <a:schemeClr val="lt1"/>
                </a:solidFill>
              </a:rPr>
              <a:t>fitur-fitur</a:t>
            </a:r>
            <a:r>
              <a:rPr lang="en">
                <a:solidFill>
                  <a:schemeClr val="lt1"/>
                </a:solidFill>
              </a:rPr>
              <a:t> yang mendukung client dan freelancer untuk </a:t>
            </a:r>
            <a:r>
              <a:rPr lang="en" b="1">
                <a:solidFill>
                  <a:schemeClr val="lt1"/>
                </a:solidFill>
              </a:rPr>
              <a:t>mengobservasi</a:t>
            </a:r>
            <a:r>
              <a:rPr lang="en">
                <a:solidFill>
                  <a:schemeClr val="lt1"/>
                </a:solidFill>
              </a:rPr>
              <a:t> dan </a:t>
            </a:r>
            <a:r>
              <a:rPr lang="en" b="1">
                <a:solidFill>
                  <a:schemeClr val="lt1"/>
                </a:solidFill>
              </a:rPr>
              <a:t>mengunggah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b="1">
                <a:solidFill>
                  <a:schemeClr val="lt1"/>
                </a:solidFill>
              </a:rPr>
              <a:t>sample atau portofolio desain.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34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2542942" y="2078500"/>
            <a:ext cx="4058116" cy="781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 b="1" dirty="0">
                <a:solidFill>
                  <a:srgbClr val="F3F2F2"/>
                </a:solidFill>
              </a:rPr>
              <a:t>THANK YOU</a:t>
            </a:r>
            <a:endParaRPr sz="4000" dirty="0">
              <a:solidFill>
                <a:srgbClr val="F3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"/>
          <p:cNvCxnSpPr/>
          <p:nvPr/>
        </p:nvCxnSpPr>
        <p:spPr>
          <a:xfrm>
            <a:off x="2060359" y="2855797"/>
            <a:ext cx="5193788" cy="0"/>
          </a:xfrm>
          <a:prstGeom prst="straightConnector1">
            <a:avLst/>
          </a:prstGeom>
          <a:noFill/>
          <a:ln w="28575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6" name="Google Shape;56;p1"/>
          <p:cNvSpPr/>
          <p:nvPr/>
        </p:nvSpPr>
        <p:spPr>
          <a:xfrm>
            <a:off x="8418548" y="1218373"/>
            <a:ext cx="170762" cy="170762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0" y="5111464"/>
            <a:ext cx="9314507" cy="0"/>
          </a:xfrm>
          <a:prstGeom prst="straightConnector1">
            <a:avLst/>
          </a:prstGeom>
          <a:noFill/>
          <a:ln w="7620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"/>
          <p:cNvCxnSpPr/>
          <p:nvPr/>
        </p:nvCxnSpPr>
        <p:spPr>
          <a:xfrm rot="10800000">
            <a:off x="35930" y="0"/>
            <a:ext cx="0" cy="5158393"/>
          </a:xfrm>
          <a:prstGeom prst="straightConnector1">
            <a:avLst/>
          </a:prstGeom>
          <a:noFill/>
          <a:ln w="7620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 rot="7177557">
            <a:off x="8107196" y="-641450"/>
            <a:ext cx="1446028" cy="1446028"/>
          </a:xfrm>
          <a:prstGeom prst="ellipse">
            <a:avLst/>
          </a:prstGeom>
          <a:noFill/>
          <a:ln w="7620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-74238" y="7801"/>
            <a:ext cx="8204686" cy="0"/>
          </a:xfrm>
          <a:prstGeom prst="straightConnector1">
            <a:avLst/>
          </a:prstGeom>
          <a:noFill/>
          <a:ln w="7620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 rot="7177557">
            <a:off x="8309075" y="-461659"/>
            <a:ext cx="1064302" cy="1064302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"/>
          <p:cNvCxnSpPr/>
          <p:nvPr/>
        </p:nvCxnSpPr>
        <p:spPr>
          <a:xfrm>
            <a:off x="8557225" y="1313693"/>
            <a:ext cx="4224900" cy="3391800"/>
          </a:xfrm>
          <a:prstGeom prst="bentConnector3">
            <a:avLst>
              <a:gd name="adj1" fmla="val 6974"/>
            </a:avLst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6571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19f0281d03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" y="0"/>
            <a:ext cx="91292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19f0281d03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" y="0"/>
            <a:ext cx="91277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34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ctrTitle"/>
          </p:nvPr>
        </p:nvSpPr>
        <p:spPr>
          <a:xfrm>
            <a:off x="375003" y="273664"/>
            <a:ext cx="8520600" cy="792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E72B5E">
                <a:alpha val="4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900" b="1">
                <a:solidFill>
                  <a:srgbClr val="F3F2F2"/>
                </a:solidFill>
              </a:rPr>
              <a:t>Problem Statement</a:t>
            </a:r>
            <a:endParaRPr sz="2900">
              <a:solidFill>
                <a:srgbClr val="F3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 rot="4796599">
            <a:off x="8438218" y="-380040"/>
            <a:ext cx="1080979" cy="1080979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5"/>
          <p:cNvCxnSpPr/>
          <p:nvPr/>
        </p:nvCxnSpPr>
        <p:spPr>
          <a:xfrm rot="10800000">
            <a:off x="8899678" y="1090671"/>
            <a:ext cx="13564" cy="3181236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5"/>
          <p:cNvSpPr/>
          <p:nvPr/>
        </p:nvSpPr>
        <p:spPr>
          <a:xfrm>
            <a:off x="8567734" y="-247152"/>
            <a:ext cx="817076" cy="817076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8835218" y="1008074"/>
            <a:ext cx="149095" cy="149095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8852384" y="4164350"/>
            <a:ext cx="149095" cy="149095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8228039" y="4883639"/>
            <a:ext cx="149095" cy="149095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5"/>
          <p:cNvCxnSpPr/>
          <p:nvPr/>
        </p:nvCxnSpPr>
        <p:spPr>
          <a:xfrm>
            <a:off x="229877" y="4958815"/>
            <a:ext cx="8009313" cy="11404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5"/>
          <p:cNvCxnSpPr/>
          <p:nvPr/>
        </p:nvCxnSpPr>
        <p:spPr>
          <a:xfrm>
            <a:off x="256270" y="193190"/>
            <a:ext cx="8192731" cy="1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5"/>
          <p:cNvCxnSpPr/>
          <p:nvPr/>
        </p:nvCxnSpPr>
        <p:spPr>
          <a:xfrm rot="10800000" flipH="1">
            <a:off x="218726" y="161386"/>
            <a:ext cx="37544" cy="4827112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5"/>
          <p:cNvSpPr/>
          <p:nvPr/>
        </p:nvSpPr>
        <p:spPr>
          <a:xfrm>
            <a:off x="2252549" y="1844399"/>
            <a:ext cx="4765500" cy="2131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Budget optimal dari job yang akan di post yang bisa disarankan kepada client</a:t>
            </a:r>
            <a:endParaRPr sz="19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Analitik job matching antara freelancer dan job posting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34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f0281d032_0_20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g19f0281d032_0_20"/>
          <p:cNvCxnSpPr/>
          <p:nvPr/>
        </p:nvCxnSpPr>
        <p:spPr>
          <a:xfrm rot="10800000">
            <a:off x="8911774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g19f0281d032_0_20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F49F1B"/>
              </a:gs>
              <a:gs pos="100000">
                <a:srgbClr val="E72B5E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9f0281d032_0_20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9f0281d032_0_20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9f0281d032_0_20"/>
          <p:cNvSpPr/>
          <p:nvPr/>
        </p:nvSpPr>
        <p:spPr>
          <a:xfrm>
            <a:off x="8228039" y="4883639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g19f0281d032_0_20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19f0281d032_0_20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g19f0281d032_0_20"/>
          <p:cNvSpPr/>
          <p:nvPr/>
        </p:nvSpPr>
        <p:spPr>
          <a:xfrm>
            <a:off x="685825" y="1366612"/>
            <a:ext cx="229500" cy="2295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9f0281d032_0_20"/>
          <p:cNvSpPr/>
          <p:nvPr/>
        </p:nvSpPr>
        <p:spPr>
          <a:xfrm>
            <a:off x="685902" y="2206102"/>
            <a:ext cx="229500" cy="2295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9f0281d032_0_20"/>
          <p:cNvSpPr/>
          <p:nvPr/>
        </p:nvSpPr>
        <p:spPr>
          <a:xfrm>
            <a:off x="685827" y="3147281"/>
            <a:ext cx="229500" cy="229500"/>
          </a:xfrm>
          <a:prstGeom prst="ellipse">
            <a:avLst/>
          </a:prstGeom>
          <a:solidFill>
            <a:srgbClr val="00A1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Google Shape;108;g19f0281d032_0_20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9" name="Google Shape;109;g19f0281d032_0_20"/>
          <p:cNvSpPr txBox="1">
            <a:spLocks noGrp="1"/>
          </p:cNvSpPr>
          <p:nvPr>
            <p:ph type="ctrTitle"/>
          </p:nvPr>
        </p:nvSpPr>
        <p:spPr>
          <a:xfrm>
            <a:off x="375000" y="349872"/>
            <a:ext cx="8520600" cy="509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E72B5E">
                <a:alpha val="4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900" b="1">
                <a:solidFill>
                  <a:srgbClr val="F3F2F2"/>
                </a:solidFill>
              </a:rPr>
              <a:t>Problem Discovery</a:t>
            </a:r>
            <a:endParaRPr sz="2900">
              <a:solidFill>
                <a:srgbClr val="F3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9f0281d032_0_20"/>
          <p:cNvSpPr/>
          <p:nvPr/>
        </p:nvSpPr>
        <p:spPr>
          <a:xfrm>
            <a:off x="4099225" y="1708749"/>
            <a:ext cx="229500" cy="2295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9f0281d032_0_20"/>
          <p:cNvSpPr txBox="1"/>
          <p:nvPr/>
        </p:nvSpPr>
        <p:spPr>
          <a:xfrm>
            <a:off x="1067650" y="1146788"/>
            <a:ext cx="295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Berapa rata-rata budget dari semua industri?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g19f0281d032_0_20"/>
          <p:cNvSpPr txBox="1"/>
          <p:nvPr/>
        </p:nvSpPr>
        <p:spPr>
          <a:xfrm>
            <a:off x="4588913" y="2583388"/>
            <a:ext cx="36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g19f0281d032_0_20"/>
          <p:cNvSpPr txBox="1"/>
          <p:nvPr/>
        </p:nvSpPr>
        <p:spPr>
          <a:xfrm>
            <a:off x="1067650" y="2049900"/>
            <a:ext cx="274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Berapa rata-rata budget dari masing-masing industri?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g19f0281d032_0_20"/>
          <p:cNvSpPr txBox="1"/>
          <p:nvPr/>
        </p:nvSpPr>
        <p:spPr>
          <a:xfrm>
            <a:off x="1067575" y="3067700"/>
            <a:ext cx="357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Berapa rata-rata budget dari masing-masing sub industri?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g19f0281d032_0_20"/>
          <p:cNvSpPr txBox="1"/>
          <p:nvPr/>
        </p:nvSpPr>
        <p:spPr>
          <a:xfrm>
            <a:off x="4572000" y="1515700"/>
            <a:ext cx="36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Berapa rata-rata budget dari masing-masing job type (public, private, package)?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g19f0281d032_0_20"/>
          <p:cNvSpPr/>
          <p:nvPr/>
        </p:nvSpPr>
        <p:spPr>
          <a:xfrm>
            <a:off x="4099227" y="2776452"/>
            <a:ext cx="229500" cy="2295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9f0281d032_0_20"/>
          <p:cNvSpPr/>
          <p:nvPr/>
        </p:nvSpPr>
        <p:spPr>
          <a:xfrm>
            <a:off x="4099227" y="3861619"/>
            <a:ext cx="229500" cy="229500"/>
          </a:xfrm>
          <a:prstGeom prst="ellipse">
            <a:avLst/>
          </a:prstGeom>
          <a:solidFill>
            <a:srgbClr val="00A1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9f0281d032_0_20"/>
          <p:cNvSpPr txBox="1"/>
          <p:nvPr/>
        </p:nvSpPr>
        <p:spPr>
          <a:xfrm>
            <a:off x="4571988" y="2455813"/>
            <a:ext cx="3696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Bagaimana distribusi metrik yang menempel pada data freelancer: area, gender, usia, lamanya bekerja di Sribulancer?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g19f0281d032_0_20"/>
          <p:cNvSpPr txBox="1"/>
          <p:nvPr/>
        </p:nvSpPr>
        <p:spPr>
          <a:xfrm>
            <a:off x="4571988" y="3669738"/>
            <a:ext cx="3696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Industri dan job category apa yang paling banyak ditawarkan oleh client dan diminati oleh freelancer?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34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5054376" y="1152625"/>
            <a:ext cx="2752500" cy="2752500"/>
          </a:xfrm>
          <a:prstGeom prst="ellipse">
            <a:avLst/>
          </a:prstGeom>
          <a:solidFill>
            <a:srgbClr val="E72B5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00">
                <a:alpha val="67000"/>
              </a:srgbClr>
            </a:outerShdw>
            <a:reflection stA="48000" endPos="47000" dist="9525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5242173" y="2160325"/>
            <a:ext cx="2376900" cy="8895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>
                <a:solidFill>
                  <a:schemeClr val="accent1"/>
                </a:solidFill>
              </a:rPr>
              <a:t>RESULTS</a:t>
            </a:r>
            <a:endParaRPr sz="36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822358" y="2190916"/>
            <a:ext cx="3106200" cy="2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2F2"/>
                </a:solidFill>
              </a:rPr>
              <a:t>Clients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2F2"/>
              </a:solidFill>
            </a:endParaRPr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2F2"/>
                </a:solidFill>
              </a:rPr>
              <a:t>Freelancers</a:t>
            </a:r>
            <a:endParaRPr sz="1800"/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>
              <a:solidFill>
                <a:srgbClr val="F3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2F2"/>
                </a:solidFill>
              </a:rPr>
              <a:t>Jobs</a:t>
            </a:r>
            <a:endParaRPr sz="1800"/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>
              <a:solidFill>
                <a:srgbClr val="F3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2F2"/>
                </a:solidFill>
              </a:rPr>
              <a:t>Job Applicants</a:t>
            </a:r>
            <a:endParaRPr sz="1600" b="0" i="0" u="none" strike="noStrike" cap="none">
              <a:solidFill>
                <a:srgbClr val="F3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 rot="4796599">
            <a:off x="8438218" y="-380040"/>
            <a:ext cx="1080979" cy="1080979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4"/>
          <p:cNvCxnSpPr/>
          <p:nvPr/>
        </p:nvCxnSpPr>
        <p:spPr>
          <a:xfrm rot="10800000">
            <a:off x="8899678" y="1090671"/>
            <a:ext cx="13564" cy="3181236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14"/>
          <p:cNvSpPr/>
          <p:nvPr/>
        </p:nvSpPr>
        <p:spPr>
          <a:xfrm>
            <a:off x="8567734" y="-247152"/>
            <a:ext cx="817076" cy="817076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F49F1B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8835218" y="1008074"/>
            <a:ext cx="149095" cy="149095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8852384" y="4164350"/>
            <a:ext cx="149095" cy="149095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8228039" y="4883639"/>
            <a:ext cx="149095" cy="149095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4"/>
          <p:cNvCxnSpPr/>
          <p:nvPr/>
        </p:nvCxnSpPr>
        <p:spPr>
          <a:xfrm>
            <a:off x="217845" y="4946783"/>
            <a:ext cx="8009313" cy="11404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256270" y="193190"/>
            <a:ext cx="8192731" cy="1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14"/>
          <p:cNvCxnSpPr/>
          <p:nvPr/>
        </p:nvCxnSpPr>
        <p:spPr>
          <a:xfrm rot="10800000" flipH="1">
            <a:off x="218726" y="161386"/>
            <a:ext cx="37544" cy="4827112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14"/>
          <p:cNvSpPr/>
          <p:nvPr/>
        </p:nvSpPr>
        <p:spPr>
          <a:xfrm>
            <a:off x="1524548" y="1187386"/>
            <a:ext cx="564600" cy="564600"/>
          </a:xfrm>
          <a:prstGeom prst="ellipse">
            <a:avLst/>
          </a:prstGeom>
          <a:solidFill>
            <a:srgbClr val="E72B5E"/>
          </a:solidFill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749735" y="1225358"/>
            <a:ext cx="2878500" cy="5415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1">
                <a:solidFill>
                  <a:srgbClr val="F3F2F2"/>
                </a:solidFill>
              </a:rPr>
              <a:t>Exploratory Data Analysis</a:t>
            </a:r>
            <a:endParaRPr sz="2000" b="1" i="0" u="none" strike="noStrike" cap="none">
              <a:solidFill>
                <a:srgbClr val="F3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1775655" y="2369113"/>
            <a:ext cx="62400" cy="62400"/>
          </a:xfrm>
          <a:prstGeom prst="ellipse">
            <a:avLst/>
          </a:prstGeom>
          <a:solidFill>
            <a:srgbClr val="00A1E5"/>
          </a:solidFill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1775654" y="2868519"/>
            <a:ext cx="62400" cy="62400"/>
          </a:xfrm>
          <a:prstGeom prst="ellipse">
            <a:avLst/>
          </a:prstGeom>
          <a:solidFill>
            <a:srgbClr val="00A1E5"/>
          </a:solidFill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775655" y="3305650"/>
            <a:ext cx="62400" cy="62400"/>
          </a:xfrm>
          <a:prstGeom prst="ellipse">
            <a:avLst/>
          </a:prstGeom>
          <a:solidFill>
            <a:srgbClr val="00A1E5"/>
          </a:solidFill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775654" y="3777369"/>
            <a:ext cx="62400" cy="62400"/>
          </a:xfrm>
          <a:prstGeom prst="ellipse">
            <a:avLst/>
          </a:prstGeom>
          <a:solidFill>
            <a:srgbClr val="00A1E5"/>
          </a:solidFill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34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c22185a30_0_0"/>
          <p:cNvSpPr txBox="1"/>
          <p:nvPr/>
        </p:nvSpPr>
        <p:spPr>
          <a:xfrm>
            <a:off x="1009825" y="1567475"/>
            <a:ext cx="13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900" b="1">
                <a:solidFill>
                  <a:schemeClr val="accent1"/>
                </a:solidFill>
              </a:rPr>
              <a:t>1296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147" name="Google Shape;147;g1bc22185a30_0_0"/>
          <p:cNvSpPr txBox="1"/>
          <p:nvPr/>
        </p:nvSpPr>
        <p:spPr>
          <a:xfrm>
            <a:off x="1965613" y="319225"/>
            <a:ext cx="5103300" cy="58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1">
                <a:solidFill>
                  <a:srgbClr val="F3F2F2"/>
                </a:solidFill>
              </a:rPr>
              <a:t>Workspaces Report</a:t>
            </a:r>
            <a:endParaRPr sz="2700" b="1">
              <a:solidFill>
                <a:srgbClr val="F3F2F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600" b="1">
              <a:solidFill>
                <a:srgbClr val="E72B5E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500" b="1">
                <a:solidFill>
                  <a:srgbClr val="E72B5E"/>
                </a:solidFill>
              </a:rPr>
              <a:t>periode Januari 2022 - November 2022</a:t>
            </a:r>
            <a:endParaRPr sz="1500" b="1">
              <a:solidFill>
                <a:srgbClr val="E72B5E"/>
              </a:solidFill>
            </a:endParaRPr>
          </a:p>
        </p:txBody>
      </p:sp>
      <p:sp>
        <p:nvSpPr>
          <p:cNvPr id="148" name="Google Shape;148;g1bc22185a30_0_0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g1bc22185a30_0_0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g1bc22185a30_0_0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bc22185a30_0_0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bc22185a30_0_0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bc22185a30_0_0"/>
          <p:cNvSpPr/>
          <p:nvPr/>
        </p:nvSpPr>
        <p:spPr>
          <a:xfrm>
            <a:off x="8228039" y="4883639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g1bc22185a30_0_0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g1bc22185a30_0_0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g1bc22185a30_0_0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g1bc22185a30_0_0"/>
          <p:cNvSpPr txBox="1"/>
          <p:nvPr/>
        </p:nvSpPr>
        <p:spPr>
          <a:xfrm>
            <a:off x="1059450" y="2062850"/>
            <a:ext cx="165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total workspaces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158" name="Google Shape;158;g1bc22185a30_0_0"/>
          <p:cNvSpPr txBox="1"/>
          <p:nvPr/>
        </p:nvSpPr>
        <p:spPr>
          <a:xfrm>
            <a:off x="3528588" y="1567475"/>
            <a:ext cx="13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900" b="1">
                <a:solidFill>
                  <a:schemeClr val="accent1"/>
                </a:solidFill>
              </a:rPr>
              <a:t>1172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159" name="Google Shape;159;g1bc22185a30_0_0"/>
          <p:cNvSpPr txBox="1"/>
          <p:nvPr/>
        </p:nvSpPr>
        <p:spPr>
          <a:xfrm>
            <a:off x="3546225" y="2062850"/>
            <a:ext cx="165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total jobs pada workspaces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160" name="Google Shape;160;g1bc22185a30_0_0"/>
          <p:cNvSpPr txBox="1"/>
          <p:nvPr/>
        </p:nvSpPr>
        <p:spPr>
          <a:xfrm>
            <a:off x="6293563" y="1555063"/>
            <a:ext cx="13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900" b="1">
                <a:solidFill>
                  <a:schemeClr val="accent1"/>
                </a:solidFill>
              </a:rPr>
              <a:t>658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161" name="Google Shape;161;g1bc22185a30_0_0"/>
          <p:cNvSpPr txBox="1"/>
          <p:nvPr/>
        </p:nvSpPr>
        <p:spPr>
          <a:xfrm>
            <a:off x="6311200" y="2050438"/>
            <a:ext cx="165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total clients pada workspaces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162" name="Google Shape;162;g1bc22185a30_0_0"/>
          <p:cNvSpPr txBox="1"/>
          <p:nvPr/>
        </p:nvSpPr>
        <p:spPr>
          <a:xfrm>
            <a:off x="1086025" y="3167675"/>
            <a:ext cx="1336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900" b="1">
                <a:solidFill>
                  <a:schemeClr val="accent1"/>
                </a:solidFill>
              </a:rPr>
              <a:t>44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163" name="Google Shape;163;g1bc22185a30_0_0"/>
          <p:cNvSpPr txBox="1"/>
          <p:nvPr/>
        </p:nvSpPr>
        <p:spPr>
          <a:xfrm>
            <a:off x="1059450" y="3586850"/>
            <a:ext cx="165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total industries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164" name="Google Shape;164;g1bc22185a30_0_0"/>
          <p:cNvSpPr txBox="1"/>
          <p:nvPr/>
        </p:nvSpPr>
        <p:spPr>
          <a:xfrm>
            <a:off x="3452411" y="3091475"/>
            <a:ext cx="2489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900" b="1">
                <a:solidFill>
                  <a:schemeClr val="accent1"/>
                </a:solidFill>
              </a:rPr>
              <a:t>Rp 242.181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165" name="Google Shape;165;g1bc22185a30_0_0"/>
          <p:cNvSpPr txBox="1"/>
          <p:nvPr/>
        </p:nvSpPr>
        <p:spPr>
          <a:xfrm>
            <a:off x="3470025" y="3586850"/>
            <a:ext cx="165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budget rata-rata</a:t>
            </a:r>
            <a:endParaRPr>
              <a:solidFill>
                <a:srgbClr val="F3F2F2"/>
              </a:solidFill>
            </a:endParaRPr>
          </a:p>
        </p:txBody>
      </p:sp>
      <p:sp>
        <p:nvSpPr>
          <p:cNvPr id="166" name="Google Shape;166;g1bc22185a30_0_0"/>
          <p:cNvSpPr txBox="1"/>
          <p:nvPr/>
        </p:nvSpPr>
        <p:spPr>
          <a:xfrm>
            <a:off x="6271811" y="3091475"/>
            <a:ext cx="2489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900" b="1">
                <a:solidFill>
                  <a:schemeClr val="accent1"/>
                </a:solidFill>
              </a:rPr>
              <a:t>Rp 723.463</a:t>
            </a:r>
            <a:endParaRPr sz="2100" b="1">
              <a:solidFill>
                <a:schemeClr val="accent1"/>
              </a:solidFill>
            </a:endParaRPr>
          </a:p>
        </p:txBody>
      </p:sp>
      <p:sp>
        <p:nvSpPr>
          <p:cNvPr id="167" name="Google Shape;167;g1bc22185a30_0_0"/>
          <p:cNvSpPr txBox="1"/>
          <p:nvPr/>
        </p:nvSpPr>
        <p:spPr>
          <a:xfrm>
            <a:off x="6289425" y="3586850"/>
            <a:ext cx="20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2F2"/>
                </a:solidFill>
              </a:rPr>
              <a:t>job amount rata-rata</a:t>
            </a:r>
            <a:endParaRPr>
              <a:solidFill>
                <a:srgbClr val="F3F2F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741d38bcf_0_5"/>
          <p:cNvSpPr txBox="1"/>
          <p:nvPr/>
        </p:nvSpPr>
        <p:spPr>
          <a:xfrm>
            <a:off x="547175" y="161500"/>
            <a:ext cx="7820100" cy="581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1">
                <a:solidFill>
                  <a:schemeClr val="dk1"/>
                </a:solidFill>
              </a:rPr>
              <a:t>MONTHLY BUDGET x JOB AMOUNT</a:t>
            </a:r>
            <a:r>
              <a:rPr lang="en" sz="3200" b="1">
                <a:solidFill>
                  <a:schemeClr val="dk1"/>
                </a:solidFill>
              </a:rPr>
              <a:t>  </a:t>
            </a:r>
            <a:endParaRPr sz="32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300" b="1">
                <a:solidFill>
                  <a:srgbClr val="ED603F"/>
                </a:solidFill>
              </a:rPr>
              <a:t>periode Januari 2022 - November 2022</a:t>
            </a:r>
            <a:endParaRPr sz="1300" b="1" i="0" u="none" strike="noStrike" cap="none">
              <a:solidFill>
                <a:srgbClr val="ED60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g1a741d38bcf_0_5"/>
          <p:cNvCxnSpPr/>
          <p:nvPr/>
        </p:nvCxnSpPr>
        <p:spPr>
          <a:xfrm rot="10800000" flipH="1">
            <a:off x="218726" y="161498"/>
            <a:ext cx="37500" cy="48270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g1a741d38bcf_0_5"/>
          <p:cNvCxnSpPr/>
          <p:nvPr/>
        </p:nvCxnSpPr>
        <p:spPr>
          <a:xfrm>
            <a:off x="256270" y="193190"/>
            <a:ext cx="8192700" cy="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g1a741d38bcf_0_5"/>
          <p:cNvSpPr/>
          <p:nvPr/>
        </p:nvSpPr>
        <p:spPr>
          <a:xfrm rot="4796813">
            <a:off x="8438162" y="-380066"/>
            <a:ext cx="1080997" cy="1080997"/>
          </a:xfrm>
          <a:prstGeom prst="ellipse">
            <a:avLst/>
          </a:prstGeom>
          <a:noFill/>
          <a:ln w="57150" cap="flat" cmpd="sng">
            <a:solidFill>
              <a:srgbClr val="E7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a741d38bcf_0_5"/>
          <p:cNvSpPr/>
          <p:nvPr/>
        </p:nvSpPr>
        <p:spPr>
          <a:xfrm>
            <a:off x="8567734" y="-247152"/>
            <a:ext cx="817200" cy="817200"/>
          </a:xfrm>
          <a:prstGeom prst="ellipse">
            <a:avLst/>
          </a:prstGeom>
          <a:gradFill>
            <a:gsLst>
              <a:gs pos="0">
                <a:srgbClr val="00A1E5"/>
              </a:gs>
              <a:gs pos="100000">
                <a:srgbClr val="E72B5E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g1a741d38bcf_0_5"/>
          <p:cNvCxnSpPr/>
          <p:nvPr/>
        </p:nvCxnSpPr>
        <p:spPr>
          <a:xfrm rot="10800000">
            <a:off x="8899742" y="1090707"/>
            <a:ext cx="13500" cy="31812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g1a741d38bcf_0_5"/>
          <p:cNvSpPr/>
          <p:nvPr/>
        </p:nvSpPr>
        <p:spPr>
          <a:xfrm>
            <a:off x="8835218" y="1008074"/>
            <a:ext cx="149100" cy="149100"/>
          </a:xfrm>
          <a:prstGeom prst="ellipse">
            <a:avLst/>
          </a:prstGeom>
          <a:solidFill>
            <a:srgbClr val="F49F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a741d38bcf_0_5"/>
          <p:cNvSpPr/>
          <p:nvPr/>
        </p:nvSpPr>
        <p:spPr>
          <a:xfrm>
            <a:off x="8852384" y="4164350"/>
            <a:ext cx="149100" cy="149100"/>
          </a:xfrm>
          <a:prstGeom prst="ellipse">
            <a:avLst/>
          </a:prstGeom>
          <a:solidFill>
            <a:srgbClr val="E72B5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g1a741d38bcf_0_5"/>
          <p:cNvCxnSpPr/>
          <p:nvPr/>
        </p:nvCxnSpPr>
        <p:spPr>
          <a:xfrm>
            <a:off x="229877" y="4946783"/>
            <a:ext cx="8009400" cy="11400"/>
          </a:xfrm>
          <a:prstGeom prst="straightConnector1">
            <a:avLst/>
          </a:prstGeom>
          <a:noFill/>
          <a:ln w="57150" cap="flat" cmpd="sng">
            <a:solidFill>
              <a:srgbClr val="F49F1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1" name="Google Shape;181;g1a741d38bc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5" y="1157175"/>
            <a:ext cx="6790533" cy="16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a741d38bcf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25" y="2965225"/>
            <a:ext cx="6755773" cy="18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a741d38bcf_0_5"/>
          <p:cNvSpPr txBox="1"/>
          <p:nvPr/>
        </p:nvSpPr>
        <p:spPr>
          <a:xfrm>
            <a:off x="6687850" y="1699100"/>
            <a:ext cx="22119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Budget rata-rata di semua industri dari Januari 2022 - November 2022 berkisar antara </a:t>
            </a:r>
            <a:r>
              <a:rPr lang="en" sz="1100" b="1"/>
              <a:t>Rp 224.000 (Februari) - Rp 954.000 (November)</a:t>
            </a:r>
            <a:endParaRPr sz="11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6D9E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On-screen Show (16:9)</PresentationFormat>
  <Paragraphs>181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FINAL REPORT Sribulancer x Narasio</vt:lpstr>
      <vt:lpstr>PowerPoint Presentation</vt:lpstr>
      <vt:lpstr>PowerPoint Presentation</vt:lpstr>
      <vt:lpstr>PowerPoint Presentation</vt:lpstr>
      <vt:lpstr>Problem Statement</vt:lpstr>
      <vt:lpstr>Problem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REKOMENDASI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 Sribulancer x Narasio</dc:title>
  <dc:creator>ASUS</dc:creator>
  <cp:lastModifiedBy>Alexander Abdullah</cp:lastModifiedBy>
  <cp:revision>1</cp:revision>
  <dcterms:modified xsi:type="dcterms:W3CDTF">2022-12-31T14:11:41Z</dcterms:modified>
</cp:coreProperties>
</file>