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5944-430E-4F56-AB6A-3B9B040B3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AA7778-8391-4C6C-9B44-37C97DE56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9BEC50-08D7-4FDE-AF53-62AF7C8B5507}"/>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5" name="Footer Placeholder 4">
            <a:extLst>
              <a:ext uri="{FF2B5EF4-FFF2-40B4-BE49-F238E27FC236}">
                <a16:creationId xmlns:a16="http://schemas.microsoft.com/office/drawing/2014/main" id="{A77FC333-8B96-4F94-8219-07A351D91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2C8B4-3E86-457A-94AB-87D9B3440441}"/>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210372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A15F-A5BC-4811-AB27-8B8D6A1EE6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EBEF5A-4508-4ECA-97F2-01EF560F95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63A95-8FCC-4C95-BAD9-A902610114F7}"/>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5" name="Footer Placeholder 4">
            <a:extLst>
              <a:ext uri="{FF2B5EF4-FFF2-40B4-BE49-F238E27FC236}">
                <a16:creationId xmlns:a16="http://schemas.microsoft.com/office/drawing/2014/main" id="{3E7B9F02-89D4-4723-B625-0E6C4D721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6A321-493A-4949-B8B8-DADF2622A951}"/>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94204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6C4A5-827B-4D83-AEC1-9D53C2EC97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71E49-B1DC-4AC6-B241-636A3A503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7BBE1-BA22-4735-B889-7C71756828D9}"/>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5" name="Footer Placeholder 4">
            <a:extLst>
              <a:ext uri="{FF2B5EF4-FFF2-40B4-BE49-F238E27FC236}">
                <a16:creationId xmlns:a16="http://schemas.microsoft.com/office/drawing/2014/main" id="{E71CF11D-FF6B-45E9-84A4-54DBBF1AC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E2CBB-1A16-4AB4-ADE4-ADD69F1C4E87}"/>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162616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1CBA-3801-4623-95F5-F271E9D18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BC65A-50EF-49FE-A859-14BCFA529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DABDC-A3AC-46E4-8DB0-E836D7EA4B5E}"/>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5" name="Footer Placeholder 4">
            <a:extLst>
              <a:ext uri="{FF2B5EF4-FFF2-40B4-BE49-F238E27FC236}">
                <a16:creationId xmlns:a16="http://schemas.microsoft.com/office/drawing/2014/main" id="{980BE82C-3A54-4749-83D1-C601B1FEB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87BE8-9EB0-4377-80B2-550F1AAB27CC}"/>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134162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26C8-EA54-4862-9AF9-5251C95A0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BF609-8D59-43B0-A77B-750A43FEC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AC7FE-5C94-4B16-BC58-4C8E62182C51}"/>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5" name="Footer Placeholder 4">
            <a:extLst>
              <a:ext uri="{FF2B5EF4-FFF2-40B4-BE49-F238E27FC236}">
                <a16:creationId xmlns:a16="http://schemas.microsoft.com/office/drawing/2014/main" id="{0CBBB7F4-1645-486E-9AB8-221A0386B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333D9-5B1F-4AB9-8427-B63CB1BFC0A5}"/>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366621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53E0-1342-46A0-8754-09F5EC6D4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EA1F7-C738-45F9-87CF-0E5702B903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F4B353-2DCE-4B97-A400-3927C8493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19BDA-B868-4601-ADC5-31AAE9F7AE71}"/>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6" name="Footer Placeholder 5">
            <a:extLst>
              <a:ext uri="{FF2B5EF4-FFF2-40B4-BE49-F238E27FC236}">
                <a16:creationId xmlns:a16="http://schemas.microsoft.com/office/drawing/2014/main" id="{885EA4C3-71FE-492F-A49D-2515226CE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F0951-D17E-4775-B3BD-C21DAE150912}"/>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2937846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3667-2219-4D37-A645-FF5D41E4DF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630FA6-FEA9-4AE5-86CF-E52BADF3A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D5CD99-C032-4349-ABBD-DCB9C681D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979B9B-2A54-4FB1-B8AC-5AF0834C4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47CDF-A1CF-4BF8-B6CE-865211E201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90318-CF77-4EFF-BD19-9BAEB3F1390E}"/>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8" name="Footer Placeholder 7">
            <a:extLst>
              <a:ext uri="{FF2B5EF4-FFF2-40B4-BE49-F238E27FC236}">
                <a16:creationId xmlns:a16="http://schemas.microsoft.com/office/drawing/2014/main" id="{855604A9-B217-475F-ADBE-ECB6084C05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17DED9-EC0B-40B3-ACF0-C45DE48C2449}"/>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109963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D416-D8DD-4E2B-B132-ED9C3509D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BC9420-DAEC-478A-9DC1-11FA8C3571C7}"/>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4" name="Footer Placeholder 3">
            <a:extLst>
              <a:ext uri="{FF2B5EF4-FFF2-40B4-BE49-F238E27FC236}">
                <a16:creationId xmlns:a16="http://schemas.microsoft.com/office/drawing/2014/main" id="{D6856DA6-BDAD-49F0-839F-3E83C41AE4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EE10E6-465A-416F-8666-0F0B9A04BB3F}"/>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82691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94920-8335-452D-A6FB-2C989BE2C4EE}"/>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3" name="Footer Placeholder 2">
            <a:extLst>
              <a:ext uri="{FF2B5EF4-FFF2-40B4-BE49-F238E27FC236}">
                <a16:creationId xmlns:a16="http://schemas.microsoft.com/office/drawing/2014/main" id="{8EA5F406-3EC3-4740-8398-380D4D5F8E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3A0C7-8AF3-42B9-AD43-03B59864001E}"/>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395817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5B99-3E53-4B93-A94A-4BDF6CE75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9C77B-ED5A-4CA3-90AE-339BF6637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5F8B8D-757A-49E0-9329-5C5CAA8D5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87DFC-0526-43E6-9814-A22780EBD405}"/>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6" name="Footer Placeholder 5">
            <a:extLst>
              <a:ext uri="{FF2B5EF4-FFF2-40B4-BE49-F238E27FC236}">
                <a16:creationId xmlns:a16="http://schemas.microsoft.com/office/drawing/2014/main" id="{6EFDB389-FE4E-46F4-A991-FA53D30DC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37C8F5-9A77-4C8D-8308-0CF796FF0F3D}"/>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411114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A6C4-FE6B-49FC-BAC8-0626C14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C0AE7E-D4B2-4D40-9938-463DA18E2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46B86F-5C66-4515-A724-112F0C806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72CD8-11FF-47F7-A0A5-51CE540CCFD6}"/>
              </a:ext>
            </a:extLst>
          </p:cNvPr>
          <p:cNvSpPr>
            <a:spLocks noGrp="1"/>
          </p:cNvSpPr>
          <p:nvPr>
            <p:ph type="dt" sz="half" idx="10"/>
          </p:nvPr>
        </p:nvSpPr>
        <p:spPr/>
        <p:txBody>
          <a:bodyPr/>
          <a:lstStyle/>
          <a:p>
            <a:fld id="{B1A40A8B-34AC-4D00-933F-B2CAC33D2349}" type="datetimeFigureOut">
              <a:rPr lang="en-US" smtClean="0"/>
              <a:t>4/10/2020</a:t>
            </a:fld>
            <a:endParaRPr lang="en-US"/>
          </a:p>
        </p:txBody>
      </p:sp>
      <p:sp>
        <p:nvSpPr>
          <p:cNvPr id="6" name="Footer Placeholder 5">
            <a:extLst>
              <a:ext uri="{FF2B5EF4-FFF2-40B4-BE49-F238E27FC236}">
                <a16:creationId xmlns:a16="http://schemas.microsoft.com/office/drawing/2014/main" id="{89E1003F-4052-4952-8A85-B3819E71D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1969B-CC9F-4506-8D6E-9B94221C85CB}"/>
              </a:ext>
            </a:extLst>
          </p:cNvPr>
          <p:cNvSpPr>
            <a:spLocks noGrp="1"/>
          </p:cNvSpPr>
          <p:nvPr>
            <p:ph type="sldNum" sz="quarter" idx="12"/>
          </p:nvPr>
        </p:nvSpPr>
        <p:spPr/>
        <p:txBody>
          <a:bodyPr/>
          <a:lstStyle/>
          <a:p>
            <a:fld id="{3DE104C2-305B-4616-A6AB-35B55E63AAAE}" type="slidenum">
              <a:rPr lang="en-US" smtClean="0"/>
              <a:t>‹#›</a:t>
            </a:fld>
            <a:endParaRPr lang="en-US"/>
          </a:p>
        </p:txBody>
      </p:sp>
    </p:spTree>
    <p:extLst>
      <p:ext uri="{BB962C8B-B14F-4D97-AF65-F5344CB8AC3E}">
        <p14:creationId xmlns:p14="http://schemas.microsoft.com/office/powerpoint/2010/main" val="288140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22CC3-7DE3-4B95-9545-F53B9E4B7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4F4C15-9335-498E-8DD1-2814DE1FB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06147-5487-476A-B972-DB4A894EC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40A8B-34AC-4D00-933F-B2CAC33D2349}" type="datetimeFigureOut">
              <a:rPr lang="en-US" smtClean="0"/>
              <a:t>4/10/2020</a:t>
            </a:fld>
            <a:endParaRPr lang="en-US"/>
          </a:p>
        </p:txBody>
      </p:sp>
      <p:sp>
        <p:nvSpPr>
          <p:cNvPr id="5" name="Footer Placeholder 4">
            <a:extLst>
              <a:ext uri="{FF2B5EF4-FFF2-40B4-BE49-F238E27FC236}">
                <a16:creationId xmlns:a16="http://schemas.microsoft.com/office/drawing/2014/main" id="{D4CDCC81-6A57-4E42-8981-C208A47B7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E95CA-DF08-474F-8EFD-27AE0E02F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104C2-305B-4616-A6AB-35B55E63AAAE}" type="slidenum">
              <a:rPr lang="en-US" smtClean="0"/>
              <a:t>‹#›</a:t>
            </a:fld>
            <a:endParaRPr lang="en-US"/>
          </a:p>
        </p:txBody>
      </p:sp>
    </p:spTree>
    <p:extLst>
      <p:ext uri="{BB962C8B-B14F-4D97-AF65-F5344CB8AC3E}">
        <p14:creationId xmlns:p14="http://schemas.microsoft.com/office/powerpoint/2010/main" val="142982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2E14BE-B957-4843-9C38-CB3D263E2472}"/>
              </a:ext>
            </a:extLst>
          </p:cNvPr>
          <p:cNvSpPr txBox="1"/>
          <p:nvPr/>
        </p:nvSpPr>
        <p:spPr>
          <a:xfrm>
            <a:off x="486309" y="903114"/>
            <a:ext cx="1121938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used histogram for analyzing all attributes of patients. We will provide the visual impression of the shape of each attribute, distribution of the measurements, information about the central tendency and scatter in the data.</a:t>
            </a:r>
          </a:p>
        </p:txBody>
      </p:sp>
      <p:sp>
        <p:nvSpPr>
          <p:cNvPr id="5" name="TextBox 4">
            <a:extLst>
              <a:ext uri="{FF2B5EF4-FFF2-40B4-BE49-F238E27FC236}">
                <a16:creationId xmlns:a16="http://schemas.microsoft.com/office/drawing/2014/main" id="{A165B39A-CB6D-4B42-A5B1-BE9DAA78211A}"/>
              </a:ext>
            </a:extLst>
          </p:cNvPr>
          <p:cNvSpPr txBox="1"/>
          <p:nvPr/>
        </p:nvSpPr>
        <p:spPr>
          <a:xfrm>
            <a:off x="4899060" y="217488"/>
            <a:ext cx="2393879" cy="584775"/>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Histogram</a:t>
            </a:r>
            <a:endParaRPr lang="en-US" sz="3200" dirty="0">
              <a:latin typeface="Times New Roman" panose="02020603050405020304" pitchFamily="18" charset="0"/>
              <a:cs typeface="Times New Roman" panose="02020603050405020304" pitchFamily="18" charset="0"/>
            </a:endParaRPr>
          </a:p>
        </p:txBody>
      </p:sp>
      <p:pic>
        <p:nvPicPr>
          <p:cNvPr id="3" name="Picture 2" descr="A screenshot of a cell phone&#10;&#10;Description automatically generated">
            <a:extLst>
              <a:ext uri="{FF2B5EF4-FFF2-40B4-BE49-F238E27FC236}">
                <a16:creationId xmlns:a16="http://schemas.microsoft.com/office/drawing/2014/main" id="{E0BAF18B-5BE5-40CB-991C-208858302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96" y="1610976"/>
            <a:ext cx="4637336" cy="2681891"/>
          </a:xfrm>
          <a:prstGeom prst="rect">
            <a:avLst/>
          </a:prstGeom>
        </p:spPr>
      </p:pic>
      <p:sp>
        <p:nvSpPr>
          <p:cNvPr id="7" name="TextBox 6">
            <a:extLst>
              <a:ext uri="{FF2B5EF4-FFF2-40B4-BE49-F238E27FC236}">
                <a16:creationId xmlns:a16="http://schemas.microsoft.com/office/drawing/2014/main" id="{FBCD0C0D-047A-4467-98C7-59166A41DA37}"/>
              </a:ext>
            </a:extLst>
          </p:cNvPr>
          <p:cNvSpPr txBox="1"/>
          <p:nvPr/>
        </p:nvSpPr>
        <p:spPr>
          <a:xfrm>
            <a:off x="486309" y="4301410"/>
            <a:ext cx="1121938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Shape:</a:t>
            </a:r>
            <a:r>
              <a:rPr lang="en-US" dirty="0">
                <a:latin typeface="Times New Roman" panose="02020603050405020304" pitchFamily="18" charset="0"/>
                <a:cs typeface="Times New Roman" panose="02020603050405020304" pitchFamily="18" charset="0"/>
              </a:rPr>
              <a:t> The distribution of MDVP: </a:t>
            </a:r>
            <a:r>
              <a:rPr lang="en-US" dirty="0" err="1">
                <a:latin typeface="Times New Roman" panose="02020603050405020304" pitchFamily="18" charset="0"/>
                <a:cs typeface="Times New Roman" panose="02020603050405020304" pitchFamily="18" charset="0"/>
              </a:rPr>
              <a:t>Fo</a:t>
            </a:r>
            <a:r>
              <a:rPr lang="en-US" dirty="0">
                <a:latin typeface="Times New Roman" panose="02020603050405020304" pitchFamily="18" charset="0"/>
                <a:cs typeface="Times New Roman" panose="02020603050405020304" pitchFamily="18" charset="0"/>
              </a:rPr>
              <a:t>(Hz) is unimodal it has one mode at a value of 120 about which the observations are concentrated. It is right-skewed, larger values at the right tail are greater than the left tail.</a:t>
            </a:r>
          </a:p>
          <a:p>
            <a:r>
              <a:rPr lang="en-US" b="1" dirty="0">
                <a:latin typeface="Times New Roman" panose="02020603050405020304" pitchFamily="18" charset="0"/>
                <a:cs typeface="Times New Roman" panose="02020603050405020304" pitchFamily="18" charset="0"/>
              </a:rPr>
              <a:t>Outliers:</a:t>
            </a:r>
            <a:r>
              <a:rPr lang="en-US" dirty="0">
                <a:latin typeface="Times New Roman" panose="02020603050405020304" pitchFamily="18" charset="0"/>
                <a:cs typeface="Times New Roman" panose="02020603050405020304" pitchFamily="18" charset="0"/>
              </a:rPr>
              <a:t> No outliers exist.</a:t>
            </a:r>
          </a:p>
          <a:p>
            <a:r>
              <a:rPr lang="en-US" b="1" dirty="0">
                <a:latin typeface="Times New Roman" panose="02020603050405020304" pitchFamily="18" charset="0"/>
                <a:cs typeface="Times New Roman" panose="02020603050405020304" pitchFamily="18" charset="0"/>
              </a:rPr>
              <a:t>Centre: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of distribution approximately 165.</a:t>
            </a:r>
          </a:p>
          <a:p>
            <a:r>
              <a:rPr lang="en-US" b="1" dirty="0">
                <a:latin typeface="Times New Roman" panose="02020603050405020304" pitchFamily="18" charset="0"/>
                <a:cs typeface="Times New Roman" panose="02020603050405020304" pitchFamily="18" charset="0"/>
              </a:rPr>
              <a:t>Spread:</a:t>
            </a:r>
            <a:r>
              <a:rPr lang="en-US" dirty="0">
                <a:latin typeface="Times New Roman" panose="02020603050405020304" pitchFamily="18" charset="0"/>
                <a:cs typeface="Times New Roman" panose="02020603050405020304" pitchFamily="18" charset="0"/>
              </a:rPr>
              <a:t> The data of this attribute range from 85 to 255.</a:t>
            </a:r>
          </a:p>
          <a:p>
            <a:r>
              <a:rPr lang="en-US" dirty="0">
                <a:latin typeface="Times New Roman" panose="02020603050405020304" pitchFamily="18" charset="0"/>
                <a:cs typeface="Times New Roman" panose="02020603050405020304" pitchFamily="18" charset="0"/>
              </a:rPr>
              <a:t>The test of MDVP </a:t>
            </a:r>
            <a:r>
              <a:rPr lang="en-US" dirty="0" err="1">
                <a:latin typeface="Times New Roman" panose="02020603050405020304" pitchFamily="18" charset="0"/>
                <a:cs typeface="Times New Roman" panose="02020603050405020304" pitchFamily="18" charset="0"/>
              </a:rPr>
              <a:t>Fo</a:t>
            </a:r>
            <a:r>
              <a:rPr lang="en-US" dirty="0">
                <a:latin typeface="Times New Roman" panose="02020603050405020304" pitchFamily="18" charset="0"/>
                <a:cs typeface="Times New Roman" panose="02020603050405020304" pitchFamily="18" charset="0"/>
              </a:rPr>
              <a:t> data is mostly distributed at 120 with a frequency of 49, the 2nd is about 150 with a</a:t>
            </a:r>
          </a:p>
          <a:p>
            <a:r>
              <a:rPr lang="en-US" dirty="0">
                <a:latin typeface="Times New Roman" panose="02020603050405020304" pitchFamily="18" charset="0"/>
                <a:cs typeface="Times New Roman" panose="02020603050405020304" pitchFamily="18" charset="0"/>
              </a:rPr>
              <a:t>frequency of 30 and the smallest frequency is at 255. The values at 135 and 165 have almost the same</a:t>
            </a:r>
          </a:p>
          <a:p>
            <a:r>
              <a:rPr lang="en-US" dirty="0">
                <a:latin typeface="Times New Roman" panose="02020603050405020304" pitchFamily="18" charset="0"/>
                <a:cs typeface="Times New Roman" panose="02020603050405020304" pitchFamily="18" charset="0"/>
              </a:rPr>
              <a:t>frequency.</a:t>
            </a:r>
          </a:p>
        </p:txBody>
      </p:sp>
    </p:spTree>
    <p:extLst>
      <p:ext uri="{BB962C8B-B14F-4D97-AF65-F5344CB8AC3E}">
        <p14:creationId xmlns:p14="http://schemas.microsoft.com/office/powerpoint/2010/main" val="276316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A86D-E655-4238-AA0F-98590403B87E}"/>
              </a:ext>
            </a:extLst>
          </p:cNvPr>
          <p:cNvSpPr>
            <a:spLocks noGrp="1"/>
          </p:cNvSpPr>
          <p:nvPr>
            <p:ph type="title"/>
          </p:nvPr>
        </p:nvSpPr>
        <p:spPr>
          <a:xfrm>
            <a:off x="2546278" y="213955"/>
            <a:ext cx="7099443" cy="467082"/>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Descriptive Statistical </a:t>
            </a:r>
            <a:r>
              <a:rPr lang="en-US" altLang="zh-CN" sz="3200"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nalysis</a:t>
            </a:r>
          </a:p>
        </p:txBody>
      </p:sp>
      <p:sp>
        <p:nvSpPr>
          <p:cNvPr id="3" name="Content Placeholder 2">
            <a:extLst>
              <a:ext uri="{FF2B5EF4-FFF2-40B4-BE49-F238E27FC236}">
                <a16:creationId xmlns:a16="http://schemas.microsoft.com/office/drawing/2014/main" id="{965EA449-3A54-44C7-8CB6-524274A91084}"/>
              </a:ext>
            </a:extLst>
          </p:cNvPr>
          <p:cNvSpPr>
            <a:spLocks noGrp="1"/>
          </p:cNvSpPr>
          <p:nvPr>
            <p:ph idx="1"/>
          </p:nvPr>
        </p:nvSpPr>
        <p:spPr>
          <a:xfrm>
            <a:off x="702066" y="647272"/>
            <a:ext cx="10787865" cy="467083"/>
          </a:xfrm>
        </p:spPr>
        <p:txBody>
          <a:bodyPr>
            <a:normAutofit/>
          </a:bodyPr>
          <a:lstStyle/>
          <a:p>
            <a:pPr marL="0" indent="0" algn="ctr">
              <a:buNone/>
            </a:pPr>
            <a:r>
              <a:rPr lang="en-US" altLang="zh-CN"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 goal for this section is to take a glimpse on the data as well as any irregularities so that we can correct.</a:t>
            </a:r>
          </a:p>
        </p:txBody>
      </p:sp>
      <p:pic>
        <p:nvPicPr>
          <p:cNvPr id="5" name="Picture 4" descr="A close up of a screen&#10;&#10;Description automatically generated">
            <a:extLst>
              <a:ext uri="{FF2B5EF4-FFF2-40B4-BE49-F238E27FC236}">
                <a16:creationId xmlns:a16="http://schemas.microsoft.com/office/drawing/2014/main" id="{9FDB0C57-E288-4231-AE4A-00BAEDAE5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614" y="1052905"/>
            <a:ext cx="5556768" cy="2366569"/>
          </a:xfrm>
          <a:prstGeom prst="rect">
            <a:avLst/>
          </a:prstGeom>
        </p:spPr>
      </p:pic>
      <p:sp>
        <p:nvSpPr>
          <p:cNvPr id="6" name="TextBox 5">
            <a:extLst>
              <a:ext uri="{FF2B5EF4-FFF2-40B4-BE49-F238E27FC236}">
                <a16:creationId xmlns:a16="http://schemas.microsoft.com/office/drawing/2014/main" id="{CB9B11C0-6607-4029-BD87-680119308B91}"/>
              </a:ext>
            </a:extLst>
          </p:cNvPr>
          <p:cNvSpPr txBox="1"/>
          <p:nvPr/>
        </p:nvSpPr>
        <p:spPr>
          <a:xfrm>
            <a:off x="1179814" y="3419474"/>
            <a:ext cx="9832368"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Standard Deviation and Variance</a:t>
            </a:r>
            <a:r>
              <a:rPr lang="en-US" dirty="0">
                <a:latin typeface="Times New Roman" panose="02020603050405020304" pitchFamily="18" charset="0"/>
                <a:cs typeface="Times New Roman" panose="02020603050405020304" pitchFamily="18" charset="0"/>
              </a:rPr>
              <a:t> represent the degree of dispersion between sample values. The standard deviation and variance of MDVP: Shimmer, RPDE, Spread 2, DFA and D2 are very small which means the data are concentrated and close to the mean.</a:t>
            </a:r>
          </a:p>
          <a:p>
            <a:r>
              <a:rPr lang="en-US" b="1" dirty="0">
                <a:latin typeface="Times New Roman" panose="02020603050405020304" pitchFamily="18" charset="0"/>
                <a:cs typeface="Times New Roman" panose="02020603050405020304" pitchFamily="18" charset="0"/>
              </a:rPr>
              <a:t>Standard Error </a:t>
            </a:r>
            <a:r>
              <a:rPr lang="en-US" dirty="0">
                <a:latin typeface="Times New Roman" panose="02020603050405020304" pitchFamily="18" charset="0"/>
                <a:cs typeface="Times New Roman" panose="02020603050405020304" pitchFamily="18" charset="0"/>
              </a:rPr>
              <a:t>is a measure to describe the dispersion of sampling distribution of the corresponding</a:t>
            </a:r>
          </a:p>
          <a:p>
            <a:r>
              <a:rPr lang="en-US" dirty="0">
                <a:latin typeface="Times New Roman" panose="02020603050405020304" pitchFamily="18" charset="0"/>
                <a:cs typeface="Times New Roman" panose="02020603050405020304" pitchFamily="18" charset="0"/>
              </a:rPr>
              <a:t>sample mean and the sampling error of the corresponding sample mean. The smaller the standard error is, the more accurate the estimation of the population mean is, and the more representative the sample data is. Such as MDVP: Shimmer, RPDE, Spread 1-2, DFA and D2.</a:t>
            </a:r>
          </a:p>
          <a:p>
            <a:r>
              <a:rPr lang="en-US" b="1" dirty="0">
                <a:latin typeface="Times New Roman" panose="02020603050405020304" pitchFamily="18" charset="0"/>
                <a:cs typeface="Times New Roman" panose="02020603050405020304" pitchFamily="18" charset="0"/>
              </a:rPr>
              <a:t>95% Confidence interval</a:t>
            </a:r>
            <a:r>
              <a:rPr lang="en-US" dirty="0">
                <a:latin typeface="Times New Roman" panose="02020603050405020304" pitchFamily="18" charset="0"/>
                <a:cs typeface="Times New Roman" panose="02020603050405020304" pitchFamily="18" charset="0"/>
              </a:rPr>
              <a:t> is an estimate given in interval form for an unknown parameter value in the</a:t>
            </a:r>
          </a:p>
          <a:p>
            <a:r>
              <a:rPr lang="en-US" dirty="0">
                <a:latin typeface="Times New Roman" panose="02020603050405020304" pitchFamily="18" charset="0"/>
                <a:cs typeface="Times New Roman" panose="02020603050405020304" pitchFamily="18" charset="0"/>
              </a:rPr>
              <a:t>parameter distribution of the population generating this sample. The MDVP: Shimmer, RPDE, Spread</a:t>
            </a:r>
          </a:p>
          <a:p>
            <a:r>
              <a:rPr lang="en-US" dirty="0">
                <a:latin typeface="Times New Roman" panose="02020603050405020304" pitchFamily="18" charset="0"/>
                <a:cs typeface="Times New Roman" panose="02020603050405020304" pitchFamily="18" charset="0"/>
              </a:rPr>
              <a:t>2, DFA and D2 demonstrate their allowable error of average value are small.</a:t>
            </a:r>
          </a:p>
          <a:p>
            <a:r>
              <a:rPr lang="en-US" b="1" dirty="0">
                <a:latin typeface="Times New Roman" panose="02020603050405020304" pitchFamily="18" charset="0"/>
                <a:cs typeface="Times New Roman" panose="02020603050405020304" pitchFamily="18" charset="0"/>
              </a:rPr>
              <a:t>The mode</a:t>
            </a:r>
            <a:r>
              <a:rPr lang="en-US" dirty="0">
                <a:latin typeface="Times New Roman" panose="02020603050405020304" pitchFamily="18" charset="0"/>
                <a:cs typeface="Times New Roman" panose="02020603050405020304" pitchFamily="18" charset="0"/>
              </a:rPr>
              <a:t> of a set of data values is the value that appears most often. </a:t>
            </a:r>
            <a:r>
              <a:rPr lang="en-US" b="1" dirty="0">
                <a:latin typeface="Times New Roman" panose="02020603050405020304" pitchFamily="18" charset="0"/>
                <a:cs typeface="Times New Roman" panose="02020603050405020304" pitchFamily="18" charset="0"/>
              </a:rPr>
              <a:t>The mean and median </a:t>
            </a:r>
            <a:r>
              <a:rPr lang="en-US" dirty="0">
                <a:latin typeface="Times New Roman" panose="02020603050405020304" pitchFamily="18" charset="0"/>
                <a:cs typeface="Times New Roman" panose="02020603050405020304" pitchFamily="18" charset="0"/>
              </a:rPr>
              <a:t>are the</a:t>
            </a:r>
          </a:p>
          <a:p>
            <a:r>
              <a:rPr lang="en-US" dirty="0">
                <a:latin typeface="Times New Roman" panose="02020603050405020304" pitchFamily="18" charset="0"/>
                <a:cs typeface="Times New Roman" panose="02020603050405020304" pitchFamily="18" charset="0"/>
              </a:rPr>
              <a:t>statistic describing the degree of data concentration to determine the equilibrium point of a set of data.</a:t>
            </a:r>
          </a:p>
        </p:txBody>
      </p:sp>
    </p:spTree>
    <p:extLst>
      <p:ext uri="{BB962C8B-B14F-4D97-AF65-F5344CB8AC3E}">
        <p14:creationId xmlns:p14="http://schemas.microsoft.com/office/powerpoint/2010/main" val="383270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393</Words>
  <Application>Microsoft Office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Descriptive Statistical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7</cp:revision>
  <dcterms:created xsi:type="dcterms:W3CDTF">2020-04-09T18:51:01Z</dcterms:created>
  <dcterms:modified xsi:type="dcterms:W3CDTF">2020-04-10T14:12:41Z</dcterms:modified>
</cp:coreProperties>
</file>