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E35C-88D7-403F-9C6C-4A41940D1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6A0117-7140-4A5C-B81C-431C8C240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AB0E53B-F8E9-4C21-972A-4FA45F162119}"/>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ADA4A881-E6EE-45C0-B0D1-B5EF8AADF4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089BB0-B557-460C-B0ED-5547ADD0C112}"/>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46223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A328-A7C7-4E87-B268-BE5B3CA42E8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FCBB579-63CD-4D0C-AC0D-1BF4A78C01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1854EE-0779-4557-B6B5-D0FBC2FFBF28}"/>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FAA49649-ED5C-4106-81C0-1C77C29F69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96866B-40AF-4F97-8ED3-48572EB7AD95}"/>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344291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D76B6-C54C-4CB2-A997-76DCBE928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2ADB48-6740-4DD9-B241-A736907BEB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3FE643-997F-465F-B6CE-B6616BC09A5D}"/>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25298108-6C47-4B3A-BFC8-525467692C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947B72-A149-48B4-ADDE-C13D9353D557}"/>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192627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3F35-61FE-41DD-9530-8DE8B6B8DD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3F21CAE-9FAC-4B31-BA86-3A8AF57929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617CA-B798-4920-BF33-3F2E94854BCD}"/>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4332A046-91B7-4DC4-BFC6-6E74CED6A7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A3A605-908B-4841-9FC8-B94CAB696131}"/>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49253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EFCF-71D6-445F-A5F9-4B35F6DD12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FEE1DD-037D-4696-AF0C-D9D10AAC7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4DD131-E991-4D71-BADA-C79428132D52}"/>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4DB917F3-84E8-4D85-9211-91E6F71951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10A386-396B-4DD9-9DCF-61EF91A5CB46}"/>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304670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84FC-500C-4372-BFD1-A39D463844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17209E1-C189-4A0D-8557-AAC3B4CB22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D8C6A4-CEBB-45DD-885B-90DE9F15AB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50F6A2C-E1DA-44FB-AC46-A2052E670523}"/>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6" name="Footer Placeholder 5">
            <a:extLst>
              <a:ext uri="{FF2B5EF4-FFF2-40B4-BE49-F238E27FC236}">
                <a16:creationId xmlns:a16="http://schemas.microsoft.com/office/drawing/2014/main" id="{57F8DC41-ABC5-4EE2-8FC6-9ACD12B23A3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26E8B1-624B-4335-8B78-D9CB1CD0994F}"/>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83325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D3EC-CB34-48D2-8C9C-CC35C7CA48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FD3BBC-024F-4DAD-90B0-1D08ADACF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8107E9-3B16-41A1-B0F1-256B0E49C8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1AEBC97-410D-4CBF-A9CC-257D1D054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A29A8A-AE06-447E-A3E3-0249041553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EB4EFA-F79D-49CE-8C39-C1ABCE4AC5B9}"/>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8" name="Footer Placeholder 7">
            <a:extLst>
              <a:ext uri="{FF2B5EF4-FFF2-40B4-BE49-F238E27FC236}">
                <a16:creationId xmlns:a16="http://schemas.microsoft.com/office/drawing/2014/main" id="{C1FB61C5-F822-4C03-86A1-2BF4F487B9B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C156945-0EB4-4B10-882E-042312C5CD35}"/>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38985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64FF-5753-4994-BBDA-415C004BB41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0221030-25B9-4DA5-B315-A05794ECFCA9}"/>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4" name="Footer Placeholder 3">
            <a:extLst>
              <a:ext uri="{FF2B5EF4-FFF2-40B4-BE49-F238E27FC236}">
                <a16:creationId xmlns:a16="http://schemas.microsoft.com/office/drawing/2014/main" id="{88D464BD-FB9E-44E6-8291-B3ED1BD3787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5759645-6941-490D-B6F5-6F5778020C65}"/>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212239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F6D12-4CAC-4C65-8829-FA85A0388B2B}"/>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3" name="Footer Placeholder 2">
            <a:extLst>
              <a:ext uri="{FF2B5EF4-FFF2-40B4-BE49-F238E27FC236}">
                <a16:creationId xmlns:a16="http://schemas.microsoft.com/office/drawing/2014/main" id="{12DF4559-7C5B-4BF0-AC4C-92173D43991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80A4DAA-41C1-473B-B4E5-DEC0E8905C95}"/>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145829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1518-1547-489C-A9BE-FA9DCBCCA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A8669D3-03BB-4EC3-9750-79A4CAF08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1C49B5-F224-4602-9C9F-F869AAAEF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33C7C1-0242-48C5-B7A6-951E9E9194C7}"/>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6" name="Footer Placeholder 5">
            <a:extLst>
              <a:ext uri="{FF2B5EF4-FFF2-40B4-BE49-F238E27FC236}">
                <a16:creationId xmlns:a16="http://schemas.microsoft.com/office/drawing/2014/main" id="{3EA9CFA8-277E-4E3C-AFEF-B406EE51F2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5A6A9E-8194-4E9B-B8C4-55F6A4A41FA7}"/>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183424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DABB-FFA8-440A-B674-E45F9974F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3BD3199-D861-4EDC-B5DB-9539BD837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274F0F3-1F3D-4860-955C-D59551802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F48857-F109-447C-8F94-D7AFF3A9B9E9}"/>
              </a:ext>
            </a:extLst>
          </p:cNvPr>
          <p:cNvSpPr>
            <a:spLocks noGrp="1"/>
          </p:cNvSpPr>
          <p:nvPr>
            <p:ph type="dt" sz="half" idx="10"/>
          </p:nvPr>
        </p:nvSpPr>
        <p:spPr/>
        <p:txBody>
          <a:bodyPr/>
          <a:lstStyle/>
          <a:p>
            <a:fld id="{8AC09D90-F95B-4F87-8AA3-8F36983F8DBD}" type="datetimeFigureOut">
              <a:rPr lang="en-CA" smtClean="0"/>
              <a:t>08/04/2020</a:t>
            </a:fld>
            <a:endParaRPr lang="en-CA"/>
          </a:p>
        </p:txBody>
      </p:sp>
      <p:sp>
        <p:nvSpPr>
          <p:cNvPr id="6" name="Footer Placeholder 5">
            <a:extLst>
              <a:ext uri="{FF2B5EF4-FFF2-40B4-BE49-F238E27FC236}">
                <a16:creationId xmlns:a16="http://schemas.microsoft.com/office/drawing/2014/main" id="{2728CC4E-882C-416E-B1DB-A91C0EB771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9D439E-B428-4470-8F71-C51BA02BFDD1}"/>
              </a:ext>
            </a:extLst>
          </p:cNvPr>
          <p:cNvSpPr>
            <a:spLocks noGrp="1"/>
          </p:cNvSpPr>
          <p:nvPr>
            <p:ph type="sldNum" sz="quarter" idx="12"/>
          </p:nvPr>
        </p:nvSpPr>
        <p:spPr/>
        <p:txBody>
          <a:bodyPr/>
          <a:lstStyle/>
          <a:p>
            <a:fld id="{14D917D8-FFEC-4FE5-BA6A-9625B27C3E45}" type="slidenum">
              <a:rPr lang="en-CA" smtClean="0"/>
              <a:t>‹#›</a:t>
            </a:fld>
            <a:endParaRPr lang="en-CA"/>
          </a:p>
        </p:txBody>
      </p:sp>
    </p:spTree>
    <p:extLst>
      <p:ext uri="{BB962C8B-B14F-4D97-AF65-F5344CB8AC3E}">
        <p14:creationId xmlns:p14="http://schemas.microsoft.com/office/powerpoint/2010/main" val="425272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866FE-954C-410F-A55A-952CF566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FFDE18-7094-4FEE-8C7D-61C46927F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7C9835-ED6A-41CC-8C28-4B10B77C0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09D90-F95B-4F87-8AA3-8F36983F8DBD}" type="datetimeFigureOut">
              <a:rPr lang="en-CA" smtClean="0"/>
              <a:t>08/04/2020</a:t>
            </a:fld>
            <a:endParaRPr lang="en-CA"/>
          </a:p>
        </p:txBody>
      </p:sp>
      <p:sp>
        <p:nvSpPr>
          <p:cNvPr id="5" name="Footer Placeholder 4">
            <a:extLst>
              <a:ext uri="{FF2B5EF4-FFF2-40B4-BE49-F238E27FC236}">
                <a16:creationId xmlns:a16="http://schemas.microsoft.com/office/drawing/2014/main" id="{5AFBEF45-30E5-4C02-95A4-7B6FC1E4B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C779A8-810D-4F67-BECB-98E013173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17D8-FFEC-4FE5-BA6A-9625B27C3E45}" type="slidenum">
              <a:rPr lang="en-CA" smtClean="0"/>
              <a:t>‹#›</a:t>
            </a:fld>
            <a:endParaRPr lang="en-CA"/>
          </a:p>
        </p:txBody>
      </p:sp>
    </p:spTree>
    <p:extLst>
      <p:ext uri="{BB962C8B-B14F-4D97-AF65-F5344CB8AC3E}">
        <p14:creationId xmlns:p14="http://schemas.microsoft.com/office/powerpoint/2010/main" val="757811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arkinsonmn.org/get-support/patient-resources/parkinsons-disease-10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A671639-01B0-489A-9EB7-0A34B872BBBF}"/>
              </a:ext>
            </a:extLst>
          </p:cNvPr>
          <p:cNvPicPr>
            <a:picLocks noGrp="1" noChangeAspect="1"/>
          </p:cNvPicPr>
          <p:nvPr>
            <p:ph idx="1"/>
          </p:nvPr>
        </p:nvPicPr>
        <p:blipFill>
          <a:blip r:embed="rId2"/>
          <a:stretch>
            <a:fillRect/>
          </a:stretch>
        </p:blipFill>
        <p:spPr>
          <a:xfrm>
            <a:off x="9813303" y="1109801"/>
            <a:ext cx="2285113" cy="1407156"/>
          </a:xfrm>
          <a:prstGeom prst="rect">
            <a:avLst/>
          </a:prstGeom>
        </p:spPr>
      </p:pic>
      <p:sp>
        <p:nvSpPr>
          <p:cNvPr id="10" name="Rectangle 9">
            <a:extLst>
              <a:ext uri="{FF2B5EF4-FFF2-40B4-BE49-F238E27FC236}">
                <a16:creationId xmlns:a16="http://schemas.microsoft.com/office/drawing/2014/main" id="{80E55852-5660-4DB6-A863-E264D1F29A91}"/>
              </a:ext>
            </a:extLst>
          </p:cNvPr>
          <p:cNvSpPr/>
          <p:nvPr/>
        </p:nvSpPr>
        <p:spPr>
          <a:xfrm>
            <a:off x="509047" y="6249971"/>
            <a:ext cx="11180190" cy="348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hlinkClick r:id="rId3"/>
              </a:rPr>
              <a:t>https://www.parkinsonmn.org/get-support/patient-resources/parkinsons-disease-101/</a:t>
            </a:r>
            <a:endParaRPr lang="en-CA" dirty="0"/>
          </a:p>
        </p:txBody>
      </p:sp>
      <p:sp>
        <p:nvSpPr>
          <p:cNvPr id="13" name="TextBox 12">
            <a:extLst>
              <a:ext uri="{FF2B5EF4-FFF2-40B4-BE49-F238E27FC236}">
                <a16:creationId xmlns:a16="http://schemas.microsoft.com/office/drawing/2014/main" id="{61F24FDB-5172-45C5-8256-DF52BF4D375A}"/>
              </a:ext>
            </a:extLst>
          </p:cNvPr>
          <p:cNvSpPr txBox="1"/>
          <p:nvPr/>
        </p:nvSpPr>
        <p:spPr>
          <a:xfrm>
            <a:off x="254524" y="204828"/>
            <a:ext cx="9916998" cy="5447645"/>
          </a:xfrm>
          <a:prstGeom prst="rect">
            <a:avLst/>
          </a:prstGeom>
          <a:noFill/>
        </p:spPr>
        <p:txBody>
          <a:bodyPr wrap="square" rtlCol="0">
            <a:spAutoFit/>
          </a:bodyPr>
          <a:lstStyle/>
          <a:p>
            <a:pPr algn="just"/>
            <a:r>
              <a:rPr lang="en-US" dirty="0"/>
              <a:t>                                                                 </a:t>
            </a:r>
            <a:r>
              <a:rPr lang="en-US" sz="2000" b="1" dirty="0"/>
              <a:t>Introduction of the project group 1</a:t>
            </a:r>
          </a:p>
          <a:p>
            <a:pPr marL="342900" indent="-342900">
              <a:buFont typeface="Wingdings" panose="05000000000000000000" pitchFamily="2" charset="2"/>
              <a:buChar char="Ø"/>
            </a:pPr>
            <a:r>
              <a:rPr lang="en-CA" dirty="0"/>
              <a:t>Parkinson’s disease is a neurodegenerative, progressive disorder of the central nervous system that affects movement and causes tremors and stiffness</a:t>
            </a:r>
          </a:p>
          <a:p>
            <a:pPr marL="285750" indent="-285750">
              <a:buFont typeface="Wingdings" panose="05000000000000000000" pitchFamily="2" charset="2"/>
              <a:buChar char="Ø"/>
            </a:pPr>
            <a:r>
              <a:rPr lang="en-CA" dirty="0"/>
              <a:t> Detecting Parkinson’s disease using Vocal Data from Patients.</a:t>
            </a:r>
            <a:endParaRPr lang="en-US" dirty="0"/>
          </a:p>
          <a:p>
            <a:pPr marL="285750" indent="-285750">
              <a:buFont typeface="Wingdings" panose="05000000000000000000" pitchFamily="2" charset="2"/>
              <a:buChar char="Ø"/>
            </a:pPr>
            <a:r>
              <a:rPr lang="en-CA" dirty="0"/>
              <a:t>By using dysphonia data were taken from both healthy and patients with Parkinson's disease</a:t>
            </a:r>
          </a:p>
          <a:p>
            <a:pPr marL="285750" indent="-285750">
              <a:buFont typeface="Wingdings" panose="05000000000000000000" pitchFamily="2" charset="2"/>
              <a:buChar char="Ø"/>
            </a:pPr>
            <a:r>
              <a:rPr lang="en-CA" dirty="0"/>
              <a:t>Using calibrated and verified measurement procedures to detect speech signals </a:t>
            </a:r>
          </a:p>
          <a:p>
            <a:pPr marL="285750" indent="-285750">
              <a:buFont typeface="Wingdings" panose="05000000000000000000" pitchFamily="2" charset="2"/>
              <a:buChar char="Ø"/>
            </a:pPr>
            <a:r>
              <a:rPr lang="en-CA" dirty="0"/>
              <a:t>Using a Multi-Dimensional Voice Program (MDVP) as the primary of recording the </a:t>
            </a:r>
            <a:r>
              <a:rPr lang="en-CA" dirty="0" err="1"/>
              <a:t>phonations</a:t>
            </a:r>
            <a:endParaRPr lang="en-CA" dirty="0"/>
          </a:p>
          <a:p>
            <a:endParaRPr lang="en-US" dirty="0"/>
          </a:p>
          <a:p>
            <a:endParaRPr lang="en-US" dirty="0"/>
          </a:p>
          <a:p>
            <a:endParaRPr lang="en-US" dirty="0"/>
          </a:p>
          <a:p>
            <a:pPr algn="ctr"/>
            <a:r>
              <a:rPr lang="en-CA" sz="2000" b="1" dirty="0"/>
              <a:t>Problem description</a:t>
            </a:r>
          </a:p>
          <a:p>
            <a:pPr marL="342900" indent="-342900">
              <a:buFont typeface="Wingdings" panose="05000000000000000000" pitchFamily="2" charset="2"/>
              <a:buChar char="q"/>
            </a:pPr>
            <a:r>
              <a:rPr lang="en-CA" dirty="0"/>
              <a:t>Recently, researchers have begun to utilize data science to improve healthcare and services – predicting diseases early will have countless advantages on the prognosis.</a:t>
            </a:r>
          </a:p>
          <a:p>
            <a:pPr marL="342900" indent="-342900">
              <a:buFont typeface="Wingdings" panose="05000000000000000000" pitchFamily="2" charset="2"/>
              <a:buChar char="q"/>
            </a:pPr>
            <a:r>
              <a:rPr lang="en-CA" dirty="0"/>
              <a:t>In our study, we are using Vocal test results, we use 24 different vocal Phonation such as Jitter, Shimmer, Harmonics to noise ratio etc.</a:t>
            </a:r>
          </a:p>
          <a:p>
            <a:pPr marL="342900" indent="-342900">
              <a:buFont typeface="Wingdings" panose="05000000000000000000" pitchFamily="2" charset="2"/>
              <a:buChar char="q"/>
            </a:pPr>
            <a:r>
              <a:rPr lang="en-CA" dirty="0"/>
              <a:t>We minimize these attributes using different statistical techniques to find out which of the attributes are most likely dependent on the final status of the patient, these techniques are going to be discussed in the next slides.</a:t>
            </a:r>
            <a:endParaRPr lang="en-CA" sz="2000" b="1" dirty="0"/>
          </a:p>
          <a:p>
            <a:pPr marL="342900" indent="-342900">
              <a:buFont typeface="Wingdings" panose="05000000000000000000" pitchFamily="2" charset="2"/>
              <a:buChar char="q"/>
            </a:pPr>
            <a:endParaRPr lang="en-CA" sz="2000" dirty="0"/>
          </a:p>
        </p:txBody>
      </p:sp>
    </p:spTree>
    <p:extLst>
      <p:ext uri="{BB962C8B-B14F-4D97-AF65-F5344CB8AC3E}">
        <p14:creationId xmlns:p14="http://schemas.microsoft.com/office/powerpoint/2010/main" val="350823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2F52BF-6CE3-4A52-BB00-107890068F91}"/>
              </a:ext>
            </a:extLst>
          </p:cNvPr>
          <p:cNvSpPr txBox="1"/>
          <p:nvPr/>
        </p:nvSpPr>
        <p:spPr>
          <a:xfrm>
            <a:off x="358219" y="245097"/>
            <a:ext cx="11689237" cy="4801314"/>
          </a:xfrm>
          <a:prstGeom prst="rect">
            <a:avLst/>
          </a:prstGeom>
          <a:noFill/>
        </p:spPr>
        <p:txBody>
          <a:bodyPr wrap="square" rtlCol="0">
            <a:spAutoFit/>
          </a:bodyPr>
          <a:lstStyle/>
          <a:p>
            <a:pPr algn="ctr"/>
            <a:r>
              <a:rPr lang="en-CA" b="1" dirty="0"/>
              <a:t>Assumptions for the Project Data</a:t>
            </a:r>
          </a:p>
          <a:p>
            <a:endParaRPr lang="en-CA" dirty="0"/>
          </a:p>
          <a:p>
            <a:pPr marL="285750" indent="-285750">
              <a:buFont typeface="Wingdings" panose="05000000000000000000" pitchFamily="2" charset="2"/>
              <a:buChar char="Ø"/>
            </a:pPr>
            <a:r>
              <a:rPr lang="en-CA" dirty="0"/>
              <a:t> The measurements detected by the equipment are properly measured. </a:t>
            </a:r>
          </a:p>
          <a:p>
            <a:pPr marL="285750" indent="-285750">
              <a:buFont typeface="Wingdings" panose="05000000000000000000" pitchFamily="2" charset="2"/>
              <a:buChar char="Ø"/>
            </a:pPr>
            <a:r>
              <a:rPr lang="en-CA" dirty="0"/>
              <a:t> The doctor’s diagnosis is assumed to be correct. </a:t>
            </a:r>
          </a:p>
          <a:p>
            <a:pPr marL="285750" indent="-285750">
              <a:buFont typeface="Wingdings" panose="05000000000000000000" pitchFamily="2" charset="2"/>
              <a:buChar char="Ø"/>
            </a:pPr>
            <a:r>
              <a:rPr lang="en-CA" dirty="0"/>
              <a:t> All the testing equipment are in the best working conditions. </a:t>
            </a:r>
          </a:p>
          <a:p>
            <a:pPr marL="285750" indent="-285750">
              <a:buFont typeface="Wingdings" panose="05000000000000000000" pitchFamily="2" charset="2"/>
              <a:buChar char="Ø"/>
            </a:pPr>
            <a:r>
              <a:rPr lang="en-CA" dirty="0"/>
              <a:t>Testing machines are properly calibrated as per prescribed guidelines. </a:t>
            </a:r>
          </a:p>
          <a:p>
            <a:pPr marL="285750" indent="-285750">
              <a:buFont typeface="Wingdings" panose="05000000000000000000" pitchFamily="2" charset="2"/>
              <a:buChar char="Ø"/>
            </a:pPr>
            <a:r>
              <a:rPr lang="en-CA" dirty="0"/>
              <a:t> All the standards and SOP’s are followed during the testing of patients. </a:t>
            </a:r>
          </a:p>
          <a:p>
            <a:pPr marL="285750" indent="-285750">
              <a:buFont typeface="Wingdings" panose="05000000000000000000" pitchFamily="2" charset="2"/>
              <a:buChar char="Ø"/>
            </a:pPr>
            <a:r>
              <a:rPr lang="en-CA" dirty="0"/>
              <a:t> All the designated staff are properly trained for utilizing the testing equipment at its best working condition.</a:t>
            </a:r>
          </a:p>
          <a:p>
            <a:endParaRPr lang="en-CA" dirty="0"/>
          </a:p>
          <a:p>
            <a:pPr algn="ctr"/>
            <a:r>
              <a:rPr lang="en-CA" b="1" dirty="0"/>
              <a:t>Limitations</a:t>
            </a:r>
          </a:p>
          <a:p>
            <a:r>
              <a:rPr lang="en-CA" b="1" dirty="0"/>
              <a:t> </a:t>
            </a:r>
            <a:endParaRPr lang="en-CA" dirty="0"/>
          </a:p>
          <a:p>
            <a:pPr marL="285750" indent="-285750">
              <a:buFont typeface="Wingdings" panose="05000000000000000000" pitchFamily="2" charset="2"/>
              <a:buChar char="q"/>
            </a:pPr>
            <a:r>
              <a:rPr lang="en-CA" dirty="0"/>
              <a:t>The data used for analysis is limited i.e. limited patients under observation. </a:t>
            </a:r>
          </a:p>
          <a:p>
            <a:pPr marL="285750" indent="-285750">
              <a:buFont typeface="Wingdings" panose="05000000000000000000" pitchFamily="2" charset="2"/>
              <a:buChar char="q"/>
            </a:pPr>
            <a:r>
              <a:rPr lang="en-CA" dirty="0"/>
              <a:t>The measuring equipment has limitations on measuring the values. </a:t>
            </a:r>
          </a:p>
          <a:p>
            <a:pPr marL="285750" indent="-285750">
              <a:buFont typeface="Wingdings" panose="05000000000000000000" pitchFamily="2" charset="2"/>
              <a:buChar char="q"/>
            </a:pPr>
            <a:r>
              <a:rPr lang="en-CA" dirty="0"/>
              <a:t> Limited access to the patient's medical history, therefore we can’t use any other information. </a:t>
            </a:r>
          </a:p>
          <a:p>
            <a:pPr marL="285750" indent="-285750">
              <a:buFont typeface="Wingdings" panose="05000000000000000000" pitchFamily="2" charset="2"/>
              <a:buChar char="q"/>
            </a:pPr>
            <a:r>
              <a:rPr lang="en-CA" dirty="0"/>
              <a:t> Project team members are limited to work on the data as available in the file. </a:t>
            </a:r>
          </a:p>
          <a:p>
            <a:endParaRPr lang="en-CA" b="1" dirty="0"/>
          </a:p>
          <a:p>
            <a:endParaRPr lang="en-CA" dirty="0"/>
          </a:p>
        </p:txBody>
      </p:sp>
    </p:spTree>
    <p:extLst>
      <p:ext uri="{BB962C8B-B14F-4D97-AF65-F5344CB8AC3E}">
        <p14:creationId xmlns:p14="http://schemas.microsoft.com/office/powerpoint/2010/main" val="2189999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330</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dc:creator>
  <cp:lastModifiedBy>Lib</cp:lastModifiedBy>
  <cp:revision>4</cp:revision>
  <dcterms:created xsi:type="dcterms:W3CDTF">2020-04-08T19:28:22Z</dcterms:created>
  <dcterms:modified xsi:type="dcterms:W3CDTF">2020-04-08T19:50:02Z</dcterms:modified>
</cp:coreProperties>
</file>