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8" r:id="rId4"/>
    <p:sldId id="259" r:id="rId5"/>
    <p:sldId id="260" r:id="rId6"/>
    <p:sldId id="264" r:id="rId7"/>
    <p:sldId id="261" r:id="rId8"/>
    <p:sldId id="265" r:id="rId9"/>
    <p:sldId id="266" r:id="rId10"/>
    <p:sldId id="257" r:id="rId11"/>
    <p:sldId id="267"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F3DE7A-2627-4499-A31B-0B6C579B91E9}"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E4C1B7-4C94-4D1F-8C44-E1E445CB7012}" type="slidenum">
              <a:rPr lang="en-US" smtClean="0"/>
              <a:t>‹#›</a:t>
            </a:fld>
            <a:endParaRPr lang="en-US"/>
          </a:p>
        </p:txBody>
      </p:sp>
    </p:spTree>
    <p:extLst>
      <p:ext uri="{BB962C8B-B14F-4D97-AF65-F5344CB8AC3E}">
        <p14:creationId xmlns:p14="http://schemas.microsoft.com/office/powerpoint/2010/main" val="166873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3DE7A-2627-4499-A31B-0B6C579B91E9}"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E4C1B7-4C94-4D1F-8C44-E1E445CB7012}" type="slidenum">
              <a:rPr lang="en-US" smtClean="0"/>
              <a:t>‹#›</a:t>
            </a:fld>
            <a:endParaRPr lang="en-US"/>
          </a:p>
        </p:txBody>
      </p:sp>
    </p:spTree>
    <p:extLst>
      <p:ext uri="{BB962C8B-B14F-4D97-AF65-F5344CB8AC3E}">
        <p14:creationId xmlns:p14="http://schemas.microsoft.com/office/powerpoint/2010/main" val="3978694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3DE7A-2627-4499-A31B-0B6C579B91E9}"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E4C1B7-4C94-4D1F-8C44-E1E445CB7012}" type="slidenum">
              <a:rPr lang="en-US" smtClean="0"/>
              <a:t>‹#›</a:t>
            </a:fld>
            <a:endParaRPr lang="en-US"/>
          </a:p>
        </p:txBody>
      </p:sp>
    </p:spTree>
    <p:extLst>
      <p:ext uri="{BB962C8B-B14F-4D97-AF65-F5344CB8AC3E}">
        <p14:creationId xmlns:p14="http://schemas.microsoft.com/office/powerpoint/2010/main" val="420735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3DE7A-2627-4499-A31B-0B6C579B91E9}"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E4C1B7-4C94-4D1F-8C44-E1E445CB7012}" type="slidenum">
              <a:rPr lang="en-US" smtClean="0"/>
              <a:t>‹#›</a:t>
            </a:fld>
            <a:endParaRPr lang="en-US"/>
          </a:p>
        </p:txBody>
      </p:sp>
    </p:spTree>
    <p:extLst>
      <p:ext uri="{BB962C8B-B14F-4D97-AF65-F5344CB8AC3E}">
        <p14:creationId xmlns:p14="http://schemas.microsoft.com/office/powerpoint/2010/main" val="543509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F3DE7A-2627-4499-A31B-0B6C579B91E9}"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E4C1B7-4C94-4D1F-8C44-E1E445CB7012}" type="slidenum">
              <a:rPr lang="en-US" smtClean="0"/>
              <a:t>‹#›</a:t>
            </a:fld>
            <a:endParaRPr lang="en-US"/>
          </a:p>
        </p:txBody>
      </p:sp>
    </p:spTree>
    <p:extLst>
      <p:ext uri="{BB962C8B-B14F-4D97-AF65-F5344CB8AC3E}">
        <p14:creationId xmlns:p14="http://schemas.microsoft.com/office/powerpoint/2010/main" val="3969165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F3DE7A-2627-4499-A31B-0B6C579B91E9}" type="datetimeFigureOut">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E4C1B7-4C94-4D1F-8C44-E1E445CB7012}" type="slidenum">
              <a:rPr lang="en-US" smtClean="0"/>
              <a:t>‹#›</a:t>
            </a:fld>
            <a:endParaRPr lang="en-US"/>
          </a:p>
        </p:txBody>
      </p:sp>
    </p:spTree>
    <p:extLst>
      <p:ext uri="{BB962C8B-B14F-4D97-AF65-F5344CB8AC3E}">
        <p14:creationId xmlns:p14="http://schemas.microsoft.com/office/powerpoint/2010/main" val="1440967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F3DE7A-2627-4499-A31B-0B6C579B91E9}" type="datetimeFigureOut">
              <a:rPr lang="en-US" smtClean="0"/>
              <a:t>4/10/2020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E4C1B7-4C94-4D1F-8C44-E1E445CB7012}" type="slidenum">
              <a:rPr lang="en-US" smtClean="0"/>
              <a:t>‹#›</a:t>
            </a:fld>
            <a:endParaRPr lang="en-US"/>
          </a:p>
        </p:txBody>
      </p:sp>
    </p:spTree>
    <p:extLst>
      <p:ext uri="{BB962C8B-B14F-4D97-AF65-F5344CB8AC3E}">
        <p14:creationId xmlns:p14="http://schemas.microsoft.com/office/powerpoint/2010/main" val="4057036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F3DE7A-2627-4499-A31B-0B6C579B91E9}" type="datetimeFigureOut">
              <a:rPr lang="en-US" smtClean="0"/>
              <a:t>4/10/2020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E4C1B7-4C94-4D1F-8C44-E1E445CB7012}" type="slidenum">
              <a:rPr lang="en-US" smtClean="0"/>
              <a:t>‹#›</a:t>
            </a:fld>
            <a:endParaRPr lang="en-US"/>
          </a:p>
        </p:txBody>
      </p:sp>
    </p:spTree>
    <p:extLst>
      <p:ext uri="{BB962C8B-B14F-4D97-AF65-F5344CB8AC3E}">
        <p14:creationId xmlns:p14="http://schemas.microsoft.com/office/powerpoint/2010/main" val="49783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3DE7A-2627-4499-A31B-0B6C579B91E9}" type="datetimeFigureOut">
              <a:rPr lang="en-US" smtClean="0"/>
              <a:t>4/10/2020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E4C1B7-4C94-4D1F-8C44-E1E445CB7012}" type="slidenum">
              <a:rPr lang="en-US" smtClean="0"/>
              <a:t>‹#›</a:t>
            </a:fld>
            <a:endParaRPr lang="en-US"/>
          </a:p>
        </p:txBody>
      </p:sp>
    </p:spTree>
    <p:extLst>
      <p:ext uri="{BB962C8B-B14F-4D97-AF65-F5344CB8AC3E}">
        <p14:creationId xmlns:p14="http://schemas.microsoft.com/office/powerpoint/2010/main" val="945194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F3DE7A-2627-4499-A31B-0B6C579B91E9}" type="datetimeFigureOut">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E4C1B7-4C94-4D1F-8C44-E1E445CB7012}" type="slidenum">
              <a:rPr lang="en-US" smtClean="0"/>
              <a:t>‹#›</a:t>
            </a:fld>
            <a:endParaRPr lang="en-US"/>
          </a:p>
        </p:txBody>
      </p:sp>
    </p:spTree>
    <p:extLst>
      <p:ext uri="{BB962C8B-B14F-4D97-AF65-F5344CB8AC3E}">
        <p14:creationId xmlns:p14="http://schemas.microsoft.com/office/powerpoint/2010/main" val="2839090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F3DE7A-2627-4499-A31B-0B6C579B91E9}" type="datetimeFigureOut">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E4C1B7-4C94-4D1F-8C44-E1E445CB7012}" type="slidenum">
              <a:rPr lang="en-US" smtClean="0"/>
              <a:t>‹#›</a:t>
            </a:fld>
            <a:endParaRPr lang="en-US"/>
          </a:p>
        </p:txBody>
      </p:sp>
    </p:spTree>
    <p:extLst>
      <p:ext uri="{BB962C8B-B14F-4D97-AF65-F5344CB8AC3E}">
        <p14:creationId xmlns:p14="http://schemas.microsoft.com/office/powerpoint/2010/main" val="55794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F3DE7A-2627-4499-A31B-0B6C579B91E9}" type="datetimeFigureOut">
              <a:rPr lang="en-US" smtClean="0"/>
              <a:t>4/10/2020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E4C1B7-4C94-4D1F-8C44-E1E445CB7012}" type="slidenum">
              <a:rPr lang="en-US" smtClean="0"/>
              <a:t>‹#›</a:t>
            </a:fld>
            <a:endParaRPr lang="en-US"/>
          </a:p>
        </p:txBody>
      </p:sp>
    </p:spTree>
    <p:extLst>
      <p:ext uri="{BB962C8B-B14F-4D97-AF65-F5344CB8AC3E}">
        <p14:creationId xmlns:p14="http://schemas.microsoft.com/office/powerpoint/2010/main" val="3387616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38722" y="2148959"/>
            <a:ext cx="6867008" cy="400110"/>
          </a:xfrm>
          <a:prstGeom prst="rect">
            <a:avLst/>
          </a:prstGeom>
        </p:spPr>
        <p:txBody>
          <a:bodyPr wrap="none">
            <a:spAutoFit/>
          </a:bodyPr>
          <a:lstStyle/>
          <a:p>
            <a:pPr algn="ctr"/>
            <a:r>
              <a:rPr lang="en-US" sz="2000" b="1" dirty="0" smtClean="0">
                <a:latin typeface="Times New Roman" panose="02020603050405020304" pitchFamily="18" charset="0"/>
                <a:cs typeface="Times New Roman" panose="02020603050405020304" pitchFamily="18" charset="0"/>
              </a:rPr>
              <a:t>Detecting Parkinson’s disease using Vocal Data from Patients</a:t>
            </a:r>
            <a:endParaRPr lang="en-US" sz="2000" b="1" dirty="0">
              <a:latin typeface="Times New Roman" panose="02020603050405020304" pitchFamily="18" charset="0"/>
              <a:cs typeface="Times New Roman" panose="02020603050405020304" pitchFamily="18" charset="0"/>
            </a:endParaRPr>
          </a:p>
        </p:txBody>
      </p:sp>
      <p:sp>
        <p:nvSpPr>
          <p:cNvPr id="5" name="Rectangle 4"/>
          <p:cNvSpPr/>
          <p:nvPr/>
        </p:nvSpPr>
        <p:spPr>
          <a:xfrm>
            <a:off x="3171825" y="3270588"/>
            <a:ext cx="6096000" cy="369332"/>
          </a:xfrm>
          <a:prstGeom prst="rect">
            <a:avLst/>
          </a:prstGeom>
        </p:spPr>
        <p:txBody>
          <a:bodyPr>
            <a:spAutoFit/>
          </a:bodyPr>
          <a:lstStyle/>
          <a:p>
            <a:pPr algn="ctr"/>
            <a:r>
              <a:rPr lang="en-US" b="1" dirty="0" smtClean="0">
                <a:latin typeface="Times New Roman" panose="02020603050405020304" pitchFamily="18" charset="0"/>
                <a:cs typeface="Times New Roman" panose="02020603050405020304" pitchFamily="18" charset="0"/>
              </a:rPr>
              <a:t>Submitted to:</a:t>
            </a:r>
            <a:r>
              <a:rPr lang="en-US" dirty="0" smtClean="0">
                <a:latin typeface="Times New Roman" panose="02020603050405020304" pitchFamily="18" charset="0"/>
                <a:cs typeface="Times New Roman" panose="02020603050405020304" pitchFamily="18" charset="0"/>
              </a:rPr>
              <a:t> Dr. Amar </a:t>
            </a:r>
            <a:r>
              <a:rPr lang="en-US" dirty="0" err="1" smtClean="0">
                <a:latin typeface="Times New Roman" panose="02020603050405020304" pitchFamily="18" charset="0"/>
                <a:cs typeface="Times New Roman" panose="02020603050405020304" pitchFamily="18" charset="0"/>
              </a:rPr>
              <a:t>Sabih</a:t>
            </a:r>
            <a:endParaRPr lang="en-US"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4772026" y="4052411"/>
            <a:ext cx="3200400" cy="1477328"/>
          </a:xfrm>
          <a:prstGeom prst="rect">
            <a:avLst/>
          </a:prstGeom>
        </p:spPr>
        <p:txBody>
          <a:bodyPr wrap="square">
            <a:spAutoFit/>
          </a:bodyPr>
          <a:lstStyle/>
          <a:p>
            <a:r>
              <a:rPr lang="en-US" dirty="0" err="1" smtClean="0"/>
              <a:t>Abdulah</a:t>
            </a:r>
            <a:r>
              <a:rPr lang="en-US" dirty="0" smtClean="0"/>
              <a:t> </a:t>
            </a:r>
            <a:r>
              <a:rPr lang="en-US" dirty="0" err="1" smtClean="0"/>
              <a:t>Alhoothy</a:t>
            </a:r>
            <a:r>
              <a:rPr lang="en-US" dirty="0" smtClean="0"/>
              <a:t>: 40075668</a:t>
            </a:r>
          </a:p>
          <a:p>
            <a:r>
              <a:rPr lang="en-US" dirty="0" smtClean="0"/>
              <a:t>Muhammad </a:t>
            </a:r>
            <a:r>
              <a:rPr lang="en-US" dirty="0" err="1" smtClean="0"/>
              <a:t>Haris</a:t>
            </a:r>
            <a:r>
              <a:rPr lang="en-US" dirty="0" smtClean="0"/>
              <a:t>: 40150933</a:t>
            </a:r>
          </a:p>
          <a:p>
            <a:r>
              <a:rPr lang="en-US" dirty="0" smtClean="0"/>
              <a:t>Qamar Bani-Melhem: 40109566</a:t>
            </a:r>
          </a:p>
          <a:p>
            <a:r>
              <a:rPr lang="en-US" dirty="0" err="1" smtClean="0"/>
              <a:t>Sourav</a:t>
            </a:r>
            <a:r>
              <a:rPr lang="en-US" dirty="0" smtClean="0"/>
              <a:t> </a:t>
            </a:r>
            <a:r>
              <a:rPr lang="en-US" dirty="0" err="1" smtClean="0"/>
              <a:t>Patne</a:t>
            </a:r>
            <a:r>
              <a:rPr lang="en-US" dirty="0" smtClean="0"/>
              <a:t>: 40137125</a:t>
            </a:r>
          </a:p>
          <a:p>
            <a:r>
              <a:rPr lang="en-US" dirty="0" err="1" smtClean="0"/>
              <a:t>Yaoxin</a:t>
            </a:r>
            <a:r>
              <a:rPr lang="en-US" dirty="0" smtClean="0"/>
              <a:t> Li: 40092820</a:t>
            </a:r>
            <a:endParaRPr lang="en-US" dirty="0"/>
          </a:p>
        </p:txBody>
      </p:sp>
      <p:sp>
        <p:nvSpPr>
          <p:cNvPr id="7" name="Rectangle 6"/>
          <p:cNvSpPr/>
          <p:nvPr/>
        </p:nvSpPr>
        <p:spPr>
          <a:xfrm>
            <a:off x="5575700" y="1058108"/>
            <a:ext cx="1059650" cy="430887"/>
          </a:xfrm>
          <a:prstGeom prst="rect">
            <a:avLst/>
          </a:prstGeom>
        </p:spPr>
        <p:txBody>
          <a:bodyPr wrap="none">
            <a:spAutoFit/>
          </a:bodyPr>
          <a:lstStyle/>
          <a:p>
            <a:pPr algn="ctr"/>
            <a:r>
              <a:rPr lang="en-US" sz="2200" b="1" dirty="0" smtClean="0">
                <a:latin typeface="Times New Roman" panose="02020603050405020304" pitchFamily="18" charset="0"/>
                <a:cs typeface="Times New Roman" panose="02020603050405020304" pitchFamily="18" charset="0"/>
              </a:rPr>
              <a:t>Team 1</a:t>
            </a:r>
          </a:p>
        </p:txBody>
      </p:sp>
    </p:spTree>
    <p:extLst>
      <p:ext uri="{BB962C8B-B14F-4D97-AF65-F5344CB8AC3E}">
        <p14:creationId xmlns:p14="http://schemas.microsoft.com/office/powerpoint/2010/main" val="16152124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41629" y="407611"/>
            <a:ext cx="2172711" cy="561949"/>
          </a:xfrm>
          <a:prstGeom prst="rect">
            <a:avLst/>
          </a:prstGeom>
        </p:spPr>
        <p:txBody>
          <a:bodyPr wrap="none">
            <a:spAutoFit/>
          </a:bodyPr>
          <a:lstStyle/>
          <a:p>
            <a:pPr marL="457200" marR="0">
              <a:lnSpc>
                <a:spcPct val="200000"/>
              </a:lnSpc>
              <a:spcBef>
                <a:spcPts val="200"/>
              </a:spcBef>
              <a:spcAft>
                <a:spcPts val="0"/>
              </a:spcAft>
            </a:pPr>
            <a:r>
              <a:rPr lang="en-US" b="1" dirty="0" smtClean="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Normality Test </a:t>
            </a:r>
            <a:endParaRPr lang="en-US" b="1"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Rectangle 1"/>
          <p:cNvSpPr/>
          <p:nvPr/>
        </p:nvSpPr>
        <p:spPr>
          <a:xfrm>
            <a:off x="1061544" y="1440791"/>
            <a:ext cx="10457793" cy="1754326"/>
          </a:xfrm>
          <a:prstGeom prst="rect">
            <a:avLst/>
          </a:prstGeom>
        </p:spPr>
        <p:txBody>
          <a:bodyPr wrap="square">
            <a:spAutoFit/>
          </a:bodyPr>
          <a:lstStyle/>
          <a:p>
            <a:pPr algn="just">
              <a:lnSpc>
                <a:spcPct val="20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We test the normality using Minitab. To decide which attribute follow the normality we check the P-value</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 We have 6 attributes are not normally distributed (</a:t>
            </a:r>
            <a:r>
              <a:rPr lang="en-US" dirty="0" err="1" smtClean="0">
                <a:latin typeface="Times New Roman" panose="02020603050405020304" pitchFamily="18" charset="0"/>
                <a:cs typeface="Times New Roman" panose="02020603050405020304" pitchFamily="18" charset="0"/>
              </a:rPr>
              <a:t>MDVP:Fo</a:t>
            </a:r>
            <a:r>
              <a:rPr lang="en-US" dirty="0" smtClean="0">
                <a:latin typeface="Times New Roman" panose="02020603050405020304" pitchFamily="18" charset="0"/>
                <a:cs typeface="Times New Roman" panose="02020603050405020304" pitchFamily="18" charset="0"/>
              </a:rPr>
              <a:t>(Hz) - HNR- </a:t>
            </a:r>
            <a:r>
              <a:rPr lang="en-US" dirty="0" err="1">
                <a:latin typeface="Times New Roman" panose="02020603050405020304" pitchFamily="18" charset="0"/>
                <a:cs typeface="Times New Roman" panose="02020603050405020304" pitchFamily="18" charset="0"/>
              </a:rPr>
              <a:t>MDVP:Flo</a:t>
            </a:r>
            <a:r>
              <a:rPr lang="en-US" dirty="0">
                <a:latin typeface="Times New Roman" panose="02020603050405020304" pitchFamily="18" charset="0"/>
                <a:cs typeface="Times New Roman" panose="02020603050405020304" pitchFamily="18" charset="0"/>
              </a:rPr>
              <a:t>(Hz</a:t>
            </a:r>
            <a:r>
              <a:rPr lang="en-US" dirty="0" smtClean="0">
                <a:latin typeface="Times New Roman" panose="02020603050405020304" pitchFamily="18" charset="0"/>
                <a:cs typeface="Times New Roman" panose="02020603050405020304" pitchFamily="18" charset="0"/>
              </a:rPr>
              <a:t>) - RPDE- </a:t>
            </a:r>
            <a:r>
              <a:rPr lang="en-US" dirty="0" err="1">
                <a:latin typeface="Times New Roman" panose="02020603050405020304" pitchFamily="18" charset="0"/>
                <a:cs typeface="Times New Roman" panose="02020603050405020304" pitchFamily="18" charset="0"/>
              </a:rPr>
              <a:t>MDVP:Fhi</a:t>
            </a:r>
            <a:r>
              <a:rPr lang="en-US" dirty="0">
                <a:latin typeface="Times New Roman" panose="02020603050405020304" pitchFamily="18" charset="0"/>
                <a:cs typeface="Times New Roman" panose="02020603050405020304" pitchFamily="18" charset="0"/>
              </a:rPr>
              <a:t>(Hz</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MDVP:Shimmer</a:t>
            </a:r>
            <a:r>
              <a:rPr 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 and 4 attributes are normally distributed (</a:t>
            </a:r>
            <a:r>
              <a:rPr lang="en-US" dirty="0" smtClean="0">
                <a:latin typeface="Times New Roman" panose="02020603050405020304" pitchFamily="18" charset="0"/>
                <a:cs typeface="Times New Roman" panose="02020603050405020304" pitchFamily="18" charset="0"/>
              </a:rPr>
              <a:t>Spread1 - Spread2 - D2 - DFA)</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 </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331659" y="3574042"/>
            <a:ext cx="4572000" cy="2837267"/>
          </a:xfrm>
          <a:prstGeom prst="rect">
            <a:avLst/>
          </a:prstGeom>
        </p:spPr>
      </p:pic>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6290440" y="3575630"/>
            <a:ext cx="4572000" cy="2835680"/>
          </a:xfrm>
          <a:prstGeom prst="rect">
            <a:avLst/>
          </a:prstGeom>
        </p:spPr>
      </p:pic>
    </p:spTree>
    <p:extLst>
      <p:ext uri="{BB962C8B-B14F-4D97-AF65-F5344CB8AC3E}">
        <p14:creationId xmlns:p14="http://schemas.microsoft.com/office/powerpoint/2010/main" val="2858241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15753" y="618295"/>
            <a:ext cx="3243517" cy="646331"/>
          </a:xfrm>
          <a:prstGeom prst="rect">
            <a:avLst/>
          </a:prstGeom>
        </p:spPr>
        <p:txBody>
          <a:bodyPr wrap="none">
            <a:spAutoFit/>
          </a:bodyPr>
          <a:lstStyle/>
          <a:p>
            <a:pPr marL="457200" marR="0">
              <a:lnSpc>
                <a:spcPct val="200000"/>
              </a:lnSpc>
              <a:spcBef>
                <a:spcPts val="200"/>
              </a:spcBef>
              <a:spcAft>
                <a:spcPts val="0"/>
              </a:spcAft>
            </a:pPr>
            <a:r>
              <a:rPr lang="en-US" b="1" dirty="0" smtClean="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smtClean="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Multiple </a:t>
            </a:r>
            <a:r>
              <a:rPr lang="en-US" b="1" dirty="0" smtClean="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linear regression</a:t>
            </a:r>
            <a:endParaRPr lang="en-US" b="1"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TextBox 4"/>
          <p:cNvSpPr txBox="1"/>
          <p:nvPr/>
        </p:nvSpPr>
        <p:spPr>
          <a:xfrm>
            <a:off x="1124606" y="1664745"/>
            <a:ext cx="5433219"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We used python to find the coefficient of the attributes.</a:t>
            </a:r>
          </a:p>
        </p:txBody>
      </p:sp>
      <mc:AlternateContent xmlns:mc="http://schemas.openxmlformats.org/markup-compatibility/2006">
        <mc:Choice xmlns:a14="http://schemas.microsoft.com/office/drawing/2010/main" Requires="a14">
          <p:sp>
            <p:nvSpPr>
              <p:cNvPr id="6" name="Rectangle 5"/>
              <p:cNvSpPr/>
              <p:nvPr/>
            </p:nvSpPr>
            <p:spPr>
              <a:xfrm>
                <a:off x="998482" y="4458319"/>
                <a:ext cx="10794125" cy="910634"/>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r>
                        <a:rPr lang="en-US" i="1"/>
                        <m:t>= </m:t>
                      </m:r>
                      <m:sSub>
                        <m:sSubPr>
                          <m:ctrlPr>
                            <a:rPr lang="en-US" i="1"/>
                          </m:ctrlPr>
                        </m:sSubPr>
                        <m:e>
                          <m:r>
                            <a:rPr lang="en-US" i="1"/>
                            <m:t>−0.00157734</m:t>
                          </m:r>
                          <m:r>
                            <a:rPr lang="en-US" i="1"/>
                            <m:t>𝑥</m:t>
                          </m:r>
                        </m:e>
                        <m:sub>
                          <m:r>
                            <a:rPr lang="en-US" i="1"/>
                            <m:t>1</m:t>
                          </m:r>
                        </m:sub>
                      </m:sSub>
                      <m:r>
                        <a:rPr lang="en-US" i="1"/>
                        <m:t>−</m:t>
                      </m:r>
                      <m:sSub>
                        <m:sSubPr>
                          <m:ctrlPr>
                            <a:rPr lang="en-US" i="1"/>
                          </m:ctrlPr>
                        </m:sSubPr>
                        <m:e>
                          <m:r>
                            <a:rPr lang="en-US" i="1"/>
                            <m:t>0.0197791</m:t>
                          </m:r>
                          <m:r>
                            <a:rPr lang="en-US" i="1"/>
                            <m:t>𝑥</m:t>
                          </m:r>
                        </m:e>
                        <m:sub>
                          <m:r>
                            <a:rPr lang="en-US" i="1"/>
                            <m:t>2</m:t>
                          </m:r>
                        </m:sub>
                      </m:sSub>
                      <m:r>
                        <a:rPr lang="en-US" i="1"/>
                        <m:t>−</m:t>
                      </m:r>
                      <m:sSub>
                        <m:sSubPr>
                          <m:ctrlPr>
                            <a:rPr lang="en-US" i="1"/>
                          </m:ctrlPr>
                        </m:sSubPr>
                        <m:e>
                          <m:r>
                            <a:rPr lang="en-US" i="1"/>
                            <m:t>0.02834955</m:t>
                          </m:r>
                          <m:r>
                            <a:rPr lang="en-US" i="1"/>
                            <m:t>𝑥</m:t>
                          </m:r>
                        </m:e>
                        <m:sub>
                          <m:r>
                            <a:rPr lang="en-US" i="1"/>
                            <m:t>3</m:t>
                          </m:r>
                        </m:sub>
                      </m:sSub>
                      <m:r>
                        <a:rPr lang="en-US" i="1"/>
                        <m:t>+</m:t>
                      </m:r>
                      <m:sSub>
                        <m:sSubPr>
                          <m:ctrlPr>
                            <a:rPr lang="en-US" i="1"/>
                          </m:ctrlPr>
                        </m:sSubPr>
                        <m:e>
                          <m:r>
                            <a:rPr lang="en-US" i="1"/>
                            <m:t>0.00183221</m:t>
                          </m:r>
                          <m:r>
                            <a:rPr lang="en-US" i="1"/>
                            <m:t>𝑥</m:t>
                          </m:r>
                        </m:e>
                        <m:sub>
                          <m:r>
                            <a:rPr lang="en-US" i="1"/>
                            <m:t>4</m:t>
                          </m:r>
                        </m:sub>
                      </m:sSub>
                      <m:r>
                        <a:rPr lang="en-US" i="1"/>
                        <m:t>−</m:t>
                      </m:r>
                      <m:sSub>
                        <m:sSubPr>
                          <m:ctrlPr>
                            <a:rPr lang="en-US" i="1"/>
                          </m:ctrlPr>
                        </m:sSubPr>
                        <m:e>
                          <m:r>
                            <a:rPr lang="en-US" i="1"/>
                            <m:t>0.00973751</m:t>
                          </m:r>
                          <m:r>
                            <a:rPr lang="en-US" i="1"/>
                            <m:t>𝑥</m:t>
                          </m:r>
                        </m:e>
                        <m:sub>
                          <m:r>
                            <a:rPr lang="en-US" i="1"/>
                            <m:t>5</m:t>
                          </m:r>
                        </m:sub>
                      </m:sSub>
                      <m:r>
                        <a:rPr lang="en-US" i="1"/>
                        <m:t>−</m:t>
                      </m:r>
                      <m:sSub>
                        <m:sSubPr>
                          <m:ctrlPr>
                            <a:rPr lang="en-US" i="1"/>
                          </m:ctrlPr>
                        </m:sSubPr>
                        <m:e>
                          <m:r>
                            <a:rPr lang="en-US" i="1"/>
                            <m:t>0.01420971</m:t>
                          </m:r>
                          <m:r>
                            <a:rPr lang="en-US" i="1"/>
                            <m:t>𝑥</m:t>
                          </m:r>
                        </m:e>
                        <m:sub>
                          <m:r>
                            <a:rPr lang="en-US" i="1"/>
                            <m:t>6</m:t>
                          </m:r>
                        </m:sub>
                      </m:sSub>
                      <m:r>
                        <a:rPr lang="en-US" i="1"/>
                        <m:t>+</m:t>
                      </m:r>
                      <m:sSub>
                        <m:sSubPr>
                          <m:ctrlPr>
                            <a:rPr lang="en-US" i="1"/>
                          </m:ctrlPr>
                        </m:sSubPr>
                        <m:e>
                          <m:r>
                            <a:rPr lang="en-US" i="1"/>
                            <m:t>0.00981635</m:t>
                          </m:r>
                          <m:r>
                            <a:rPr lang="en-US" i="1"/>
                            <m:t>𝑥</m:t>
                          </m:r>
                        </m:e>
                        <m:sub>
                          <m:r>
                            <a:rPr lang="en-US" i="1"/>
                            <m:t>7</m:t>
                          </m:r>
                        </m:sub>
                      </m:sSub>
                      <m:r>
                        <a:rPr lang="en-US" i="1"/>
                        <m:t>+</m:t>
                      </m:r>
                      <m:sSub>
                        <m:sSubPr>
                          <m:ctrlPr>
                            <a:rPr lang="en-US" i="1"/>
                          </m:ctrlPr>
                        </m:sSubPr>
                        <m:e>
                          <m:r>
                            <a:rPr lang="en-US" i="1"/>
                            <m:t>0.01692955</m:t>
                          </m:r>
                          <m:r>
                            <a:rPr lang="en-US" i="1"/>
                            <m:t>𝑥</m:t>
                          </m:r>
                        </m:e>
                        <m:sub>
                          <m:r>
                            <a:rPr lang="en-US" i="1"/>
                            <m:t>8</m:t>
                          </m:r>
                        </m:sub>
                      </m:sSub>
                      <m:r>
                        <a:rPr lang="en-US" i="1"/>
                        <m:t>+</m:t>
                      </m:r>
                      <m:sSub>
                        <m:sSubPr>
                          <m:ctrlPr>
                            <a:rPr lang="en-US" i="1"/>
                          </m:ctrlPr>
                        </m:sSubPr>
                        <m:e>
                          <m:r>
                            <a:rPr lang="en-US" i="1"/>
                            <m:t>0.01816465</m:t>
                          </m:r>
                          <m:r>
                            <a:rPr lang="en-US" i="1"/>
                            <m:t>𝑥</m:t>
                          </m:r>
                        </m:e>
                        <m:sub>
                          <m:r>
                            <a:rPr lang="en-US" i="1"/>
                            <m:t>9</m:t>
                          </m:r>
                        </m:sub>
                      </m:sSub>
                      <m:r>
                        <a:rPr lang="en-US" i="1"/>
                        <m:t>+</m:t>
                      </m:r>
                      <m:sSub>
                        <m:sSubPr>
                          <m:ctrlPr>
                            <a:rPr lang="en-US" i="1"/>
                          </m:ctrlPr>
                        </m:sSubPr>
                        <m:e>
                          <m:r>
                            <a:rPr lang="en-US" i="1"/>
                            <m:t>0.04656127</m:t>
                          </m:r>
                          <m:r>
                            <a:rPr lang="en-US" i="1"/>
                            <m:t>𝑥</m:t>
                          </m:r>
                        </m:e>
                        <m:sub>
                          <m:r>
                            <a:rPr lang="en-US" i="1"/>
                            <m:t>10</m:t>
                          </m:r>
                        </m:sub>
                      </m:sSub>
                    </m:oMath>
                  </m:oMathPara>
                </a14:m>
                <a:endParaRPr lang="en-US" dirty="0">
                  <a:latin typeface="Times New Roman" panose="02020603050405020304" pitchFamily="18" charset="0"/>
                  <a:cs typeface="Times New Roman" panose="02020603050405020304" pitchFamily="18" charset="0"/>
                </a:endParaRPr>
              </a:p>
            </p:txBody>
          </p:sp>
        </mc:Choice>
        <mc:Fallback>
          <p:sp>
            <p:nvSpPr>
              <p:cNvPr id="6" name="Rectangle 5"/>
              <p:cNvSpPr>
                <a:spLocks noRot="1" noChangeAspect="1" noMove="1" noResize="1" noEditPoints="1" noAdjustHandles="1" noChangeArrowheads="1" noChangeShapeType="1" noTextEdit="1"/>
              </p:cNvSpPr>
              <p:nvPr/>
            </p:nvSpPr>
            <p:spPr>
              <a:xfrm>
                <a:off x="998482" y="4458319"/>
                <a:ext cx="10794125" cy="910634"/>
              </a:xfrm>
              <a:prstGeom prst="rect">
                <a:avLst/>
              </a:prstGeom>
              <a:blipFill rotWithShape="0">
                <a:blip r:embed="rId2"/>
                <a:stretch>
                  <a:fillRect/>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7297955" y="1270273"/>
            <a:ext cx="3931920" cy="2939637"/>
          </a:xfrm>
          <a:prstGeom prst="rect">
            <a:avLst/>
          </a:prstGeom>
          <a:solidFill>
            <a:schemeClr val="tx1">
              <a:alpha val="54000"/>
            </a:schemeClr>
          </a:solidFill>
          <a:ln>
            <a:solidFill>
              <a:schemeClr val="tx1"/>
            </a:solidFill>
          </a:ln>
        </p:spPr>
      </p:pic>
      <p:sp>
        <p:nvSpPr>
          <p:cNvPr id="8" name="Rectangle 7"/>
          <p:cNvSpPr/>
          <p:nvPr/>
        </p:nvSpPr>
        <p:spPr>
          <a:xfrm>
            <a:off x="1124606" y="2110403"/>
            <a:ext cx="6096000" cy="1754326"/>
          </a:xfrm>
          <a:prstGeom prst="rect">
            <a:avLst/>
          </a:prstGeom>
        </p:spPr>
        <p:txBody>
          <a:bodyPr>
            <a:spAutoFit/>
          </a:bodyPr>
          <a:lstStyle/>
          <a:p>
            <a:pPr>
              <a:lnSpc>
                <a:spcPct val="20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As seen from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the graph, </a:t>
            </a:r>
            <a:r>
              <a:rPr lang="en-US" dirty="0">
                <a:latin typeface="Times New Roman" panose="02020603050405020304" pitchFamily="18" charset="0"/>
                <a:ea typeface="Times New Roman" panose="02020603050405020304" pitchFamily="18" charset="0"/>
                <a:cs typeface="Times New Roman" panose="02020603050405020304" pitchFamily="18" charset="0"/>
              </a:rPr>
              <a:t>it seems that spread1 is the most important for predicting the status followed by MDVP: Flo(Hz) and so on, as shown in the below equation:</a:t>
            </a:r>
            <a:endParaRPr lang="en-US" sz="28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0" name="Rectangle 9"/>
          <p:cNvSpPr/>
          <p:nvPr/>
        </p:nvSpPr>
        <p:spPr>
          <a:xfrm>
            <a:off x="1208158" y="6263693"/>
            <a:ext cx="5230919" cy="369332"/>
          </a:xfrm>
          <a:prstGeom prst="rect">
            <a:avLst/>
          </a:prstGeom>
        </p:spPr>
        <p:txBody>
          <a:bodyPr wrap="none">
            <a:spAutoFit/>
          </a:bodyPr>
          <a:lstStyle/>
          <a:p>
            <a:r>
              <a:rPr lang="en-US" b="1" dirty="0" smtClean="0">
                <a:latin typeface="Times New Roman" panose="02020603050405020304" pitchFamily="18" charset="0"/>
                <a:ea typeface="Times New Roman" panose="02020603050405020304" pitchFamily="18" charset="0"/>
              </a:rPr>
              <a:t>X</a:t>
            </a:r>
            <a:r>
              <a:rPr lang="en-US" dirty="0" smtClean="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represents the values gotten from the voice records</a:t>
            </a:r>
            <a:endParaRPr lang="en-US" dirty="0"/>
          </a:p>
        </p:txBody>
      </p:sp>
      <p:sp>
        <p:nvSpPr>
          <p:cNvPr id="11" name="Rectangle 10"/>
          <p:cNvSpPr/>
          <p:nvPr/>
        </p:nvSpPr>
        <p:spPr>
          <a:xfrm>
            <a:off x="754311" y="5617362"/>
            <a:ext cx="8509604" cy="561629"/>
          </a:xfrm>
          <a:prstGeom prst="rect">
            <a:avLst/>
          </a:prstGeom>
        </p:spPr>
        <p:txBody>
          <a:bodyPr wrap="square">
            <a:spAutoFit/>
          </a:bodyPr>
          <a:lstStyle/>
          <a:p>
            <a:pPr indent="457200">
              <a:lnSpc>
                <a:spcPct val="200000"/>
              </a:lnSpc>
            </a:pPr>
            <a:r>
              <a:rPr lang="en-US" b="1" dirty="0" smtClean="0">
                <a:latin typeface="Times New Roman" panose="02020603050405020304" pitchFamily="18" charset="0"/>
                <a:ea typeface="Times New Roman" panose="02020603050405020304" pitchFamily="18" charset="0"/>
                <a:cs typeface="Times New Roman" panose="02020603050405020304" pitchFamily="18" charset="0"/>
              </a:rPr>
              <a:t>Y</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 represents </a:t>
            </a:r>
            <a:r>
              <a:rPr lang="en-US" dirty="0">
                <a:latin typeface="Times New Roman" panose="02020603050405020304" pitchFamily="18" charset="0"/>
                <a:ea typeface="Times New Roman" panose="02020603050405020304" pitchFamily="18" charset="0"/>
                <a:cs typeface="Times New Roman" panose="02020603050405020304" pitchFamily="18" charset="0"/>
              </a:rPr>
              <a:t>a range between (0,1) which indicates if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the person </a:t>
            </a:r>
            <a:r>
              <a:rPr lang="en-US" dirty="0">
                <a:latin typeface="Times New Roman" panose="02020603050405020304" pitchFamily="18" charset="0"/>
                <a:ea typeface="Times New Roman" panose="02020603050405020304" pitchFamily="18" charset="0"/>
                <a:cs typeface="Times New Roman" panose="02020603050405020304" pitchFamily="18" charset="0"/>
              </a:rPr>
              <a:t>has PD or not.</a:t>
            </a:r>
            <a:endParaRPr lang="en-US" sz="28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72116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17240" y="803713"/>
            <a:ext cx="1287532" cy="369332"/>
          </a:xfrm>
          <a:prstGeom prst="rect">
            <a:avLst/>
          </a:prstGeom>
          <a:noFill/>
        </p:spPr>
        <p:txBody>
          <a:bodyPr wrap="none" rtlCol="0">
            <a:spAutoFit/>
          </a:bodyPr>
          <a:lstStyle/>
          <a:p>
            <a:r>
              <a:rPr lang="en-US" b="1" dirty="0" smtClean="0">
                <a:solidFill>
                  <a:schemeClr val="accent1">
                    <a:lumMod val="75000"/>
                  </a:schemeClr>
                </a:solidFill>
                <a:latin typeface="Times New Roman" panose="02020603050405020304" pitchFamily="18" charset="0"/>
                <a:cs typeface="Times New Roman" panose="02020603050405020304" pitchFamily="18" charset="0"/>
              </a:rPr>
              <a:t>Conclusion</a:t>
            </a:r>
            <a:endParaRPr lang="en-US"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886152" y="1877186"/>
            <a:ext cx="10149709" cy="2970044"/>
          </a:xfrm>
          <a:prstGeom prst="rect">
            <a:avLst/>
          </a:prstGeom>
        </p:spPr>
        <p:txBody>
          <a:bodyPr wrap="square">
            <a:spAutoFit/>
          </a:bodyPr>
          <a:lstStyle/>
          <a:p>
            <a:pPr algn="just" fontAlgn="base"/>
            <a:endParaRPr lang="en-US" dirty="0" smtClean="0">
              <a:solidFill>
                <a:srgbClr val="000000"/>
              </a:solidFill>
              <a:latin typeface="Times New Roman" panose="02020603050405020304" pitchFamily="18" charset="0"/>
              <a:cs typeface="Times New Roman" panose="02020603050405020304" pitchFamily="18" charset="0"/>
            </a:endParaRPr>
          </a:p>
          <a:p>
            <a:pPr algn="just" fontAlgn="base"/>
            <a:r>
              <a:rPr lang="en-US" dirty="0">
                <a:latin typeface="Times New Roman" panose="02020603050405020304" pitchFamily="18" charset="0"/>
                <a:cs typeface="Times New Roman" panose="02020603050405020304" pitchFamily="18" charset="0"/>
              </a:rPr>
              <a:t>In Conclusion, Through the use of dysphonia (voice) we present a method for distinguishing between individuals who are healthy and those that have Parkinson’s disease (PD). </a:t>
            </a:r>
            <a:endParaRPr lang="en-US" dirty="0" smtClean="0">
              <a:latin typeface="Times New Roman" panose="02020603050405020304" pitchFamily="18" charset="0"/>
              <a:cs typeface="Times New Roman" panose="02020603050405020304" pitchFamily="18" charset="0"/>
            </a:endParaRPr>
          </a:p>
          <a:p>
            <a:pPr algn="just" fontAlgn="base"/>
            <a:endParaRPr lang="en-US" dirty="0">
              <a:solidFill>
                <a:srgbClr val="000000"/>
              </a:solidFill>
              <a:latin typeface="Times New Roman" panose="02020603050405020304" pitchFamily="18" charset="0"/>
              <a:cs typeface="Times New Roman" panose="02020603050405020304" pitchFamily="18" charset="0"/>
            </a:endParaRPr>
          </a:p>
          <a:p>
            <a:pPr algn="just" fontAlgn="base">
              <a:spcBef>
                <a:spcPts val="1000"/>
              </a:spcBef>
            </a:pPr>
            <a:r>
              <a:rPr lang="en-US" dirty="0">
                <a:solidFill>
                  <a:srgbClr val="000000"/>
                </a:solidFill>
                <a:latin typeface="Times New Roman" panose="02020603050405020304" pitchFamily="18" charset="0"/>
                <a:cs typeface="Times New Roman" panose="02020603050405020304" pitchFamily="18" charset="0"/>
              </a:rPr>
              <a:t>1</a:t>
            </a:r>
            <a:r>
              <a:rPr lang="en-US" dirty="0" smtClean="0">
                <a:solidFill>
                  <a:srgbClr val="000000"/>
                </a:solidFill>
                <a:latin typeface="Times New Roman" panose="02020603050405020304" pitchFamily="18" charset="0"/>
                <a:cs typeface="Times New Roman" panose="02020603050405020304" pitchFamily="18" charset="0"/>
              </a:rPr>
              <a:t>.  Relationship </a:t>
            </a:r>
            <a:r>
              <a:rPr lang="en-US" dirty="0">
                <a:solidFill>
                  <a:srgbClr val="000000"/>
                </a:solidFill>
                <a:latin typeface="Times New Roman" panose="02020603050405020304" pitchFamily="18" charset="0"/>
                <a:cs typeface="Times New Roman" panose="02020603050405020304" pitchFamily="18" charset="0"/>
              </a:rPr>
              <a:t>between these reduced attributes is found out using linear Regression which can predict the status of the patient with 94.8% Accuracy</a:t>
            </a:r>
            <a:r>
              <a:rPr lang="en-US" dirty="0" smtClean="0">
                <a:solidFill>
                  <a:srgbClr val="000000"/>
                </a:solidFill>
                <a:latin typeface="Times New Roman" panose="02020603050405020304" pitchFamily="18" charset="0"/>
                <a:cs typeface="Times New Roman" panose="02020603050405020304" pitchFamily="18" charset="0"/>
              </a:rPr>
              <a:t>.</a:t>
            </a:r>
          </a:p>
          <a:p>
            <a:pPr algn="just" fontAlgn="base">
              <a:spcBef>
                <a:spcPts val="1000"/>
              </a:spcBef>
            </a:pPr>
            <a:endParaRPr lang="en-US" dirty="0">
              <a:solidFill>
                <a:srgbClr val="000000"/>
              </a:solidFill>
              <a:latin typeface="Times New Roman" panose="02020603050405020304" pitchFamily="18" charset="0"/>
              <a:cs typeface="Times New Roman" panose="02020603050405020304" pitchFamily="18" charset="0"/>
            </a:endParaRPr>
          </a:p>
          <a:p>
            <a:pPr algn="just" fontAlgn="base">
              <a:spcBef>
                <a:spcPts val="1000"/>
              </a:spcBef>
            </a:pPr>
            <a:r>
              <a:rPr lang="en-US" dirty="0">
                <a:solidFill>
                  <a:srgbClr val="000000"/>
                </a:solidFill>
                <a:latin typeface="Times New Roman" panose="02020603050405020304" pitchFamily="18" charset="0"/>
                <a:cs typeface="Times New Roman" panose="02020603050405020304" pitchFamily="18" charset="0"/>
              </a:rPr>
              <a:t>2</a:t>
            </a:r>
            <a:r>
              <a:rPr lang="en-US" dirty="0" smtClean="0">
                <a:solidFill>
                  <a:srgbClr val="000000"/>
                </a:solidFill>
                <a:latin typeface="Times New Roman" panose="02020603050405020304" pitchFamily="18" charset="0"/>
                <a:cs typeface="Times New Roman" panose="02020603050405020304" pitchFamily="18" charset="0"/>
              </a:rPr>
              <a:t>.  Non-standard </a:t>
            </a:r>
            <a:r>
              <a:rPr lang="en-US" dirty="0">
                <a:solidFill>
                  <a:srgbClr val="000000"/>
                </a:solidFill>
                <a:latin typeface="Times New Roman" panose="02020603050405020304" pitchFamily="18" charset="0"/>
                <a:cs typeface="Times New Roman" panose="02020603050405020304" pitchFamily="18" charset="0"/>
              </a:rPr>
              <a:t>methods in combination with voice discriminators could be 94.8% capable of separating individuals with PD from healthy ones.</a:t>
            </a:r>
            <a:endParaRPr lang="en-US" i="0" u="none" strike="noStrike"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38571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1"/>
            <a:ext cx="12182544" cy="6858001"/>
          </a:xfrm>
          <a:prstGeom prst="rect">
            <a:avLst/>
          </a:prstGeom>
        </p:spPr>
      </p:pic>
    </p:spTree>
    <p:extLst>
      <p:ext uri="{BB962C8B-B14F-4D97-AF65-F5344CB8AC3E}">
        <p14:creationId xmlns:p14="http://schemas.microsoft.com/office/powerpoint/2010/main" val="33722248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17015" y="557687"/>
            <a:ext cx="2245166" cy="369332"/>
          </a:xfrm>
          <a:prstGeom prst="rect">
            <a:avLst/>
          </a:prstGeom>
        </p:spPr>
        <p:txBody>
          <a:bodyPr wrap="none">
            <a:spAutoFit/>
          </a:bodyPr>
          <a:lstStyle/>
          <a:p>
            <a:r>
              <a:rPr lang="en-US" b="1" i="0" u="none" strike="noStrike" baseline="0" dirty="0" smtClean="0">
                <a:solidFill>
                  <a:schemeClr val="accent1">
                    <a:lumMod val="75000"/>
                  </a:schemeClr>
                </a:solidFill>
                <a:latin typeface="Times New Roman" panose="02020603050405020304" pitchFamily="18" charset="0"/>
              </a:rPr>
              <a:t>Problem description </a:t>
            </a:r>
            <a:endParaRPr lang="en-US" dirty="0">
              <a:solidFill>
                <a:schemeClr val="accent1">
                  <a:lumMod val="75000"/>
                </a:schemeClr>
              </a:solidFill>
            </a:endParaRPr>
          </a:p>
        </p:txBody>
      </p:sp>
      <p:sp>
        <p:nvSpPr>
          <p:cNvPr id="5" name="Rectangle 4"/>
          <p:cNvSpPr/>
          <p:nvPr/>
        </p:nvSpPr>
        <p:spPr>
          <a:xfrm>
            <a:off x="4717015" y="3570326"/>
            <a:ext cx="3050835" cy="369332"/>
          </a:xfrm>
          <a:prstGeom prst="rect">
            <a:avLst/>
          </a:prstGeom>
        </p:spPr>
        <p:txBody>
          <a:bodyPr wrap="none">
            <a:spAutoFit/>
          </a:bodyPr>
          <a:lstStyle/>
          <a:p>
            <a:r>
              <a:rPr lang="en-US" b="1" i="0" u="none" strike="noStrike" baseline="0" dirty="0" smtClean="0">
                <a:solidFill>
                  <a:schemeClr val="accent1">
                    <a:lumMod val="75000"/>
                  </a:schemeClr>
                </a:solidFill>
                <a:latin typeface="Times New Roman" panose="02020603050405020304" pitchFamily="18" charset="0"/>
              </a:rPr>
              <a:t>Assumptions and limitations </a:t>
            </a:r>
            <a:endParaRPr lang="en-US" dirty="0">
              <a:solidFill>
                <a:schemeClr val="accent1">
                  <a:lumMod val="75000"/>
                </a:schemeClr>
              </a:solidFill>
            </a:endParaRPr>
          </a:p>
        </p:txBody>
      </p:sp>
      <p:sp>
        <p:nvSpPr>
          <p:cNvPr id="11" name="TextBox 10"/>
          <p:cNvSpPr txBox="1"/>
          <p:nvPr/>
        </p:nvSpPr>
        <p:spPr>
          <a:xfrm>
            <a:off x="922117" y="1537037"/>
            <a:ext cx="10640633" cy="2031325"/>
          </a:xfrm>
          <a:prstGeom prst="rect">
            <a:avLst/>
          </a:prstGeom>
          <a:noFill/>
        </p:spPr>
        <p:txBody>
          <a:bodyPr wrap="square" rtlCol="0">
            <a:spAutoFit/>
          </a:bodyPr>
          <a:lstStyle/>
          <a:p>
            <a:pPr fontAlgn="base"/>
            <a:r>
              <a:rPr lang="en-US" dirty="0"/>
              <a:t>W</a:t>
            </a:r>
            <a:r>
              <a:rPr lang="en-US" dirty="0" smtClean="0"/>
              <a:t>e </a:t>
            </a:r>
            <a:r>
              <a:rPr lang="en-US" dirty="0"/>
              <a:t>are using Vocal test </a:t>
            </a:r>
            <a:r>
              <a:rPr lang="en-US" dirty="0" smtClean="0"/>
              <a:t>results in our study, </a:t>
            </a:r>
            <a:r>
              <a:rPr lang="en-US" dirty="0"/>
              <a:t>we use </a:t>
            </a:r>
            <a:r>
              <a:rPr lang="en-US" dirty="0" smtClean="0"/>
              <a:t>10 out of 24 </a:t>
            </a:r>
            <a:r>
              <a:rPr lang="en-US" dirty="0"/>
              <a:t>different vocal Phonation such as Jitter, Shimmer, Harmonics to noise ratio etc</a:t>
            </a:r>
            <a:r>
              <a:rPr lang="en-US" dirty="0" smtClean="0"/>
              <a:t>.</a:t>
            </a:r>
          </a:p>
          <a:p>
            <a:pPr fontAlgn="base"/>
            <a:endParaRPr lang="en-US" dirty="0"/>
          </a:p>
          <a:p>
            <a:pPr fontAlgn="base"/>
            <a:r>
              <a:rPr lang="en-US" dirty="0"/>
              <a:t>We minimize </a:t>
            </a:r>
            <a:r>
              <a:rPr lang="en-US" dirty="0" smtClean="0"/>
              <a:t>these 24 </a:t>
            </a:r>
            <a:r>
              <a:rPr lang="en-US" dirty="0"/>
              <a:t>attributes using different statistical techniques to find out which of the attributes are most likely dependent on the final status of the patient, these techniques are going to be discussed in the next slides.</a:t>
            </a:r>
          </a:p>
          <a:p>
            <a:endParaRPr lang="en-US" dirty="0"/>
          </a:p>
        </p:txBody>
      </p:sp>
      <p:sp>
        <p:nvSpPr>
          <p:cNvPr id="12" name="TextBox 11"/>
          <p:cNvSpPr txBox="1"/>
          <p:nvPr/>
        </p:nvSpPr>
        <p:spPr>
          <a:xfrm>
            <a:off x="922117" y="4549676"/>
            <a:ext cx="9110507" cy="2308324"/>
          </a:xfrm>
          <a:prstGeom prst="rect">
            <a:avLst/>
          </a:prstGeom>
          <a:noFill/>
        </p:spPr>
        <p:txBody>
          <a:bodyPr wrap="none" rtlCol="0">
            <a:spAutoFit/>
          </a:bodyPr>
          <a:lstStyle/>
          <a:p>
            <a:pPr lvl="0"/>
            <a:r>
              <a:rPr lang="en-US" dirty="0" smtClean="0"/>
              <a:t>1. doctor’s </a:t>
            </a:r>
            <a:r>
              <a:rPr lang="en-US" dirty="0"/>
              <a:t>diagnosis is assumed to be </a:t>
            </a:r>
            <a:r>
              <a:rPr lang="en-US" dirty="0" smtClean="0"/>
              <a:t>correct.</a:t>
            </a:r>
          </a:p>
          <a:p>
            <a:pPr lvl="0"/>
            <a:r>
              <a:rPr lang="en-US" dirty="0" smtClean="0"/>
              <a:t>2. All </a:t>
            </a:r>
            <a:r>
              <a:rPr lang="en-US" dirty="0"/>
              <a:t>the testing equipment are in the best working </a:t>
            </a:r>
            <a:r>
              <a:rPr lang="en-US" dirty="0" smtClean="0"/>
              <a:t>conditions and </a:t>
            </a:r>
          </a:p>
          <a:p>
            <a:pPr lvl="0"/>
            <a:r>
              <a:rPr lang="en-US" dirty="0" smtClean="0"/>
              <a:t>3. Testing </a:t>
            </a:r>
            <a:r>
              <a:rPr lang="en-US" dirty="0"/>
              <a:t>machines are properly calibrated as per prescribed </a:t>
            </a:r>
            <a:r>
              <a:rPr lang="en-US" dirty="0" smtClean="0"/>
              <a:t>guidelines.</a:t>
            </a:r>
          </a:p>
          <a:p>
            <a:endParaRPr lang="en-US" dirty="0"/>
          </a:p>
          <a:p>
            <a:pPr lvl="0"/>
            <a:r>
              <a:rPr lang="en-US" dirty="0" smtClean="0"/>
              <a:t>1. The </a:t>
            </a:r>
            <a:r>
              <a:rPr lang="en-US" dirty="0"/>
              <a:t>data used for analysis is </a:t>
            </a:r>
            <a:r>
              <a:rPr lang="en-US" dirty="0" smtClean="0"/>
              <a:t>limited.</a:t>
            </a:r>
          </a:p>
          <a:p>
            <a:pPr lvl="0"/>
            <a:r>
              <a:rPr lang="en-US" dirty="0" smtClean="0"/>
              <a:t>2. The </a:t>
            </a:r>
            <a:r>
              <a:rPr lang="en-US" dirty="0"/>
              <a:t>measuring equipment has limitations on measuring the values.</a:t>
            </a:r>
          </a:p>
          <a:p>
            <a:pPr lvl="0"/>
            <a:r>
              <a:rPr lang="en-US" dirty="0" smtClean="0"/>
              <a:t>3. Limited </a:t>
            </a:r>
            <a:r>
              <a:rPr lang="en-US" dirty="0"/>
              <a:t>access to the patient's medical history, therefore we can’t use any other information.</a:t>
            </a:r>
          </a:p>
          <a:p>
            <a:endParaRPr lang="en-US" dirty="0"/>
          </a:p>
        </p:txBody>
      </p:sp>
    </p:spTree>
    <p:extLst>
      <p:ext uri="{BB962C8B-B14F-4D97-AF65-F5344CB8AC3E}">
        <p14:creationId xmlns:p14="http://schemas.microsoft.com/office/powerpoint/2010/main" val="3779284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51" y="1264648"/>
            <a:ext cx="9620250" cy="584775"/>
          </a:xfrm>
          <a:prstGeom prst="rect">
            <a:avLst/>
          </a:prstGeom>
          <a:noFill/>
        </p:spPr>
        <p:txBody>
          <a:bodyPr wrap="square" rtlCol="0">
            <a:spAutoFit/>
          </a:bodyPr>
          <a:lstStyle/>
          <a:p>
            <a:pPr algn="just"/>
            <a:r>
              <a:rPr lang="en-US" sz="1600" dirty="0" smtClean="0">
                <a:latin typeface="Times New Roman" panose="02020603050405020304" pitchFamily="18" charset="0"/>
                <a:cs typeface="Times New Roman" panose="02020603050405020304" pitchFamily="18" charset="0"/>
              </a:rPr>
              <a:t>In our study, we have a Dataset of 195 records - we deal with each record as a patient- 147 of these records shows an indication of having a Parkinson disease; which they show 1 in their status. </a:t>
            </a:r>
            <a:endParaRPr lang="en-US" sz="1600" dirty="0">
              <a:latin typeface="Times New Roman" panose="02020603050405020304" pitchFamily="18" charset="0"/>
              <a:cs typeface="Times New Roman" panose="02020603050405020304" pitchFamily="18" charset="0"/>
            </a:endParaRPr>
          </a:p>
        </p:txBody>
      </p:sp>
      <p:sp>
        <p:nvSpPr>
          <p:cNvPr id="3" name="Rectangle 2"/>
          <p:cNvSpPr/>
          <p:nvPr/>
        </p:nvSpPr>
        <p:spPr>
          <a:xfrm>
            <a:off x="4888958" y="553080"/>
            <a:ext cx="1556836" cy="369332"/>
          </a:xfrm>
          <a:prstGeom prst="rect">
            <a:avLst/>
          </a:prstGeom>
        </p:spPr>
        <p:txBody>
          <a:bodyPr wrap="none">
            <a:spAutoFit/>
          </a:bodyPr>
          <a:lstStyle/>
          <a:p>
            <a:r>
              <a:rPr lang="en-US" b="1" i="0" u="none" strike="noStrike" baseline="0" dirty="0" smtClean="0">
                <a:solidFill>
                  <a:schemeClr val="accent1">
                    <a:lumMod val="75000"/>
                  </a:schemeClr>
                </a:solidFill>
                <a:latin typeface="Times New Roman" panose="02020603050405020304" pitchFamily="18" charset="0"/>
              </a:rPr>
              <a:t>Data analysis </a:t>
            </a:r>
            <a:endParaRPr lang="en-US" dirty="0">
              <a:solidFill>
                <a:schemeClr val="accent1">
                  <a:lumMod val="75000"/>
                </a:schemeClr>
              </a:solidFill>
            </a:endParaRPr>
          </a:p>
        </p:txBody>
      </p:sp>
      <p:sp>
        <p:nvSpPr>
          <p:cNvPr id="11" name="Rectangle 10"/>
          <p:cNvSpPr/>
          <p:nvPr/>
        </p:nvSpPr>
        <p:spPr>
          <a:xfrm>
            <a:off x="857251" y="2069673"/>
            <a:ext cx="10725149" cy="584775"/>
          </a:xfrm>
          <a:prstGeom prst="rect">
            <a:avLst/>
          </a:prstGeom>
        </p:spPr>
        <p:txBody>
          <a:bodyPr wrap="square">
            <a:spAutoFit/>
          </a:bodyPr>
          <a:lstStyle/>
          <a:p>
            <a:pPr algn="just"/>
            <a:r>
              <a:rPr lang="en-US" sz="1600"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There were 24 </a:t>
            </a:r>
            <a:r>
              <a:rPr lang="en-US" sz="16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attributes,</a:t>
            </a:r>
            <a:r>
              <a:rPr lang="en-US" sz="1600"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a:t>
            </a:r>
            <a:r>
              <a:rPr lang="en-US" sz="16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fter using cross correlation</a:t>
            </a:r>
            <a:r>
              <a:rPr lang="en-US" sz="1600"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we decided to study 10 out of 24 attributes. These are the attributes we studied: MDVP (FO), </a:t>
            </a:r>
            <a:r>
              <a:rPr lang="en-US" sz="1600" dirty="0" smtClean="0">
                <a:effectLst/>
                <a:latin typeface="Times New Roman" panose="02020603050405020304" pitchFamily="18" charset="0"/>
                <a:ea typeface="Times New Roman" panose="02020603050405020304" pitchFamily="18" charset="0"/>
                <a:cs typeface="Times New Roman" panose="02020603050405020304" pitchFamily="18" charset="0"/>
              </a:rPr>
              <a:t>MDVP(FHI), </a:t>
            </a:r>
            <a:r>
              <a:rPr lang="en-US" sz="16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MDVP(FLO), </a:t>
            </a:r>
            <a:r>
              <a:rPr lang="en-US" sz="16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MDVP: shimmer, HNR, </a:t>
            </a:r>
            <a:r>
              <a:rPr lang="en-US" sz="1600" dirty="0" smtClean="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D2, </a:t>
            </a: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Spread 1-2, RPDE and DFA.</a:t>
            </a:r>
          </a:p>
        </p:txBody>
      </p:sp>
      <p:sp>
        <p:nvSpPr>
          <p:cNvPr id="12" name="Rectangle 11"/>
          <p:cNvSpPr/>
          <p:nvPr/>
        </p:nvSpPr>
        <p:spPr>
          <a:xfrm>
            <a:off x="4888958" y="3072884"/>
            <a:ext cx="1471878" cy="369332"/>
          </a:xfrm>
          <a:prstGeom prst="rect">
            <a:avLst/>
          </a:prstGeom>
        </p:spPr>
        <p:txBody>
          <a:bodyPr wrap="none">
            <a:spAutoFit/>
          </a:bodyPr>
          <a:lstStyle/>
          <a:p>
            <a:r>
              <a:rPr lang="en-US" b="1" dirty="0" smtClean="0">
                <a:solidFill>
                  <a:schemeClr val="accent1">
                    <a:lumMod val="75000"/>
                  </a:schemeClr>
                </a:solidFill>
                <a:latin typeface="Times New Roman" panose="02020603050405020304" pitchFamily="18" charset="0"/>
                <a:cs typeface="Times New Roman" panose="02020603050405020304" pitchFamily="18" charset="0"/>
              </a:rPr>
              <a:t>Methodology</a:t>
            </a:r>
            <a:endParaRPr lang="en-US"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858212" y="3708252"/>
            <a:ext cx="3111749" cy="2062103"/>
          </a:xfrm>
          <a:prstGeom prst="rect">
            <a:avLst/>
          </a:prstGeom>
          <a:noFill/>
        </p:spPr>
        <p:txBody>
          <a:bodyPr wrap="none" rtlCol="0">
            <a:spAutoFit/>
          </a:bodyPr>
          <a:lstStyle/>
          <a:p>
            <a:pPr marL="342900" indent="-342900">
              <a:buAutoNum type="arabicPeriod"/>
            </a:pPr>
            <a:r>
              <a:rPr lang="en-US" sz="1600" dirty="0" smtClean="0">
                <a:latin typeface="Times New Roman" panose="02020603050405020304" pitchFamily="18" charset="0"/>
                <a:cs typeface="Times New Roman" panose="02020603050405020304" pitchFamily="18" charset="0"/>
              </a:rPr>
              <a:t>Cross correlation.</a:t>
            </a:r>
          </a:p>
          <a:p>
            <a:pPr marL="342900" indent="-342900">
              <a:buAutoNum type="arabicPeriod"/>
            </a:pPr>
            <a:r>
              <a:rPr lang="en-US" sz="1600" dirty="0" smtClean="0">
                <a:latin typeface="Times New Roman" panose="02020603050405020304" pitchFamily="18" charset="0"/>
                <a:cs typeface="Times New Roman" panose="02020603050405020304" pitchFamily="18" charset="0"/>
              </a:rPr>
              <a:t>Reducing attributes.</a:t>
            </a:r>
          </a:p>
          <a:p>
            <a:pPr marL="342900" indent="-342900">
              <a:buAutoNum type="arabicPeriod"/>
            </a:pPr>
            <a:r>
              <a:rPr lang="en-US" sz="1600" dirty="0" smtClean="0">
                <a:latin typeface="Times New Roman" panose="02020603050405020304" pitchFamily="18" charset="0"/>
                <a:cs typeface="Times New Roman" panose="02020603050405020304" pitchFamily="18" charset="0"/>
              </a:rPr>
              <a:t>Histogram.</a:t>
            </a:r>
          </a:p>
          <a:p>
            <a:pPr marL="342900" indent="-342900">
              <a:buAutoNum type="arabicPeriod"/>
            </a:pPr>
            <a:r>
              <a:rPr lang="en-US" sz="1600" dirty="0" smtClean="0">
                <a:latin typeface="Times New Roman" panose="02020603050405020304" pitchFamily="18" charset="0"/>
                <a:cs typeface="Times New Roman" panose="02020603050405020304" pitchFamily="18" charset="0"/>
              </a:rPr>
              <a:t>Descriptive Statistical analysis </a:t>
            </a:r>
          </a:p>
          <a:p>
            <a:pPr marL="342900" indent="-342900">
              <a:buAutoNum type="arabicPeriod"/>
            </a:pPr>
            <a:r>
              <a:rPr lang="en-US" sz="1600" dirty="0" smtClean="0">
                <a:latin typeface="Times New Roman" panose="02020603050405020304" pitchFamily="18" charset="0"/>
                <a:cs typeface="Times New Roman" panose="02020603050405020304" pitchFamily="18" charset="0"/>
              </a:rPr>
              <a:t>Stages.</a:t>
            </a:r>
          </a:p>
          <a:p>
            <a:pPr marL="342900" indent="-342900">
              <a:buAutoNum type="arabicPeriod"/>
            </a:pPr>
            <a:r>
              <a:rPr lang="en-US" sz="1600" dirty="0" smtClean="0">
                <a:latin typeface="Times New Roman" panose="02020603050405020304" pitchFamily="18" charset="0"/>
                <a:cs typeface="Times New Roman" panose="02020603050405020304" pitchFamily="18" charset="0"/>
              </a:rPr>
              <a:t>Proportion hypothesis test.</a:t>
            </a:r>
          </a:p>
          <a:p>
            <a:pPr marL="342900" indent="-342900">
              <a:buAutoNum type="arabicPeriod"/>
            </a:pPr>
            <a:r>
              <a:rPr lang="en-US" sz="1600" dirty="0" smtClean="0">
                <a:latin typeface="Times New Roman" panose="02020603050405020304" pitchFamily="18" charset="0"/>
                <a:cs typeface="Times New Roman" panose="02020603050405020304" pitchFamily="18" charset="0"/>
              </a:rPr>
              <a:t>Test normality.</a:t>
            </a:r>
          </a:p>
          <a:p>
            <a:pPr marL="342900" indent="-342900">
              <a:buAutoNum type="arabicPeriod"/>
            </a:pPr>
            <a:r>
              <a:rPr lang="en-US" sz="1600" dirty="0" smtClean="0">
                <a:latin typeface="Times New Roman" panose="02020603050405020304" pitchFamily="18" charset="0"/>
                <a:cs typeface="Times New Roman" panose="02020603050405020304" pitchFamily="18" charset="0"/>
              </a:rPr>
              <a:t>Multiple linear regression.</a:t>
            </a:r>
          </a:p>
        </p:txBody>
      </p:sp>
    </p:spTree>
    <p:extLst>
      <p:ext uri="{BB962C8B-B14F-4D97-AF65-F5344CB8AC3E}">
        <p14:creationId xmlns:p14="http://schemas.microsoft.com/office/powerpoint/2010/main" val="708212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13933" y="696308"/>
            <a:ext cx="2114681" cy="369332"/>
          </a:xfrm>
          <a:prstGeom prst="rect">
            <a:avLst/>
          </a:prstGeom>
        </p:spPr>
        <p:txBody>
          <a:bodyPr wrap="none">
            <a:spAutoFit/>
          </a:bodyPr>
          <a:lstStyle/>
          <a:p>
            <a:r>
              <a:rPr lang="en-US" b="1" dirty="0" smtClean="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Statistical analysis </a:t>
            </a:r>
            <a:endParaRPr lang="en-US"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5194913" y="1254920"/>
            <a:ext cx="1236236" cy="369332"/>
          </a:xfrm>
          <a:prstGeom prst="rect">
            <a:avLst/>
          </a:prstGeom>
        </p:spPr>
        <p:txBody>
          <a:bodyPr wrap="none">
            <a:spAutoFit/>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H</a:t>
            </a:r>
            <a:r>
              <a:rPr lang="en-US" b="1" dirty="0" smtClean="0">
                <a:solidFill>
                  <a:schemeClr val="accent1">
                    <a:lumMod val="75000"/>
                  </a:schemeClr>
                </a:solidFill>
                <a:latin typeface="Times New Roman" panose="02020603050405020304" pitchFamily="18" charset="0"/>
                <a:cs typeface="Times New Roman" panose="02020603050405020304" pitchFamily="18" charset="0"/>
              </a:rPr>
              <a:t>istogram</a:t>
            </a:r>
            <a:endParaRPr lang="en-US"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6744136" y="1429435"/>
            <a:ext cx="646331" cy="1805623"/>
          </a:xfrm>
          <a:prstGeom prst="rect">
            <a:avLst/>
          </a:prstGeom>
        </p:spPr>
        <p:txBody>
          <a:bodyPr wrap="none">
            <a:spAutoFit/>
          </a:bodyPr>
          <a:lstStyle/>
          <a:p>
            <a:pPr marL="457200">
              <a:lnSpc>
                <a:spcPct val="200000"/>
              </a:lnSpc>
              <a:spcBef>
                <a:spcPts val="200"/>
              </a:spcBef>
            </a:pPr>
            <a:endParaRPr lang="en-US" b="1" dirty="0" smtClean="0">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nSpc>
                <a:spcPct val="200000"/>
              </a:lnSpc>
              <a:spcBef>
                <a:spcPts val="200"/>
              </a:spcBef>
            </a:pPr>
            <a:endParaRPr lang="en-US" b="1" dirty="0" smtClean="0"/>
          </a:p>
          <a:p>
            <a:pPr marL="457200">
              <a:lnSpc>
                <a:spcPct val="200000"/>
              </a:lnSpc>
              <a:spcBef>
                <a:spcPts val="200"/>
              </a:spcBef>
            </a:pPr>
            <a:endParaRPr lang="en-US" b="1" dirty="0">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Rectangle 6"/>
          <p:cNvSpPr/>
          <p:nvPr/>
        </p:nvSpPr>
        <p:spPr>
          <a:xfrm>
            <a:off x="1126616" y="5687110"/>
            <a:ext cx="646331" cy="1141595"/>
          </a:xfrm>
          <a:prstGeom prst="rect">
            <a:avLst/>
          </a:prstGeom>
        </p:spPr>
        <p:txBody>
          <a:bodyPr wrap="none">
            <a:spAutoFit/>
          </a:bodyPr>
          <a:lstStyle/>
          <a:p>
            <a:pPr marL="457200" marR="0">
              <a:lnSpc>
                <a:spcPct val="200000"/>
              </a:lnSpc>
              <a:spcBef>
                <a:spcPts val="200"/>
              </a:spcBef>
              <a:spcAft>
                <a:spcPts val="0"/>
              </a:spcAft>
            </a:pPr>
            <a:endParaRPr lang="en-US" b="1" dirty="0" smtClean="0">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a:lnSpc>
                <a:spcPct val="200000"/>
              </a:lnSpc>
              <a:spcBef>
                <a:spcPts val="200"/>
              </a:spcBef>
              <a:spcAft>
                <a:spcPts val="0"/>
              </a:spcAft>
            </a:pPr>
            <a:endParaRPr lang="en-US" b="1" dirty="0">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Rectangle 1"/>
          <p:cNvSpPr/>
          <p:nvPr/>
        </p:nvSpPr>
        <p:spPr>
          <a:xfrm>
            <a:off x="1281615" y="1988047"/>
            <a:ext cx="8979318" cy="369332"/>
          </a:xfrm>
          <a:prstGeom prst="rect">
            <a:avLst/>
          </a:prstGeom>
        </p:spPr>
        <p:txBody>
          <a:bodyPr wrap="none">
            <a:spAutoFit/>
          </a:bodyPr>
          <a:lstStyle/>
          <a:p>
            <a:r>
              <a:rPr lang="en-US" dirty="0">
                <a:solidFill>
                  <a:srgbClr val="000000"/>
                </a:solidFill>
                <a:latin typeface="Times New Roman" panose="02020603050405020304" pitchFamily="18" charset="0"/>
              </a:rPr>
              <a:t>We used histogram for analyzing all attributes of </a:t>
            </a:r>
            <a:r>
              <a:rPr lang="en-US" dirty="0" smtClean="0">
                <a:solidFill>
                  <a:srgbClr val="000000"/>
                </a:solidFill>
                <a:latin typeface="Times New Roman" panose="02020603050405020304" pitchFamily="18" charset="0"/>
              </a:rPr>
              <a:t>patients. We are going to discuss one attribute.</a:t>
            </a:r>
            <a:endParaRPr lang="en-US" dirty="0"/>
          </a:p>
        </p:txBody>
      </p:sp>
      <p:pic>
        <p:nvPicPr>
          <p:cNvPr id="9" name="Picture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1193" y="2715638"/>
            <a:ext cx="4796969" cy="3046987"/>
          </a:xfrm>
          <a:prstGeom prst="rect">
            <a:avLst/>
          </a:prstGeom>
          <a:noFill/>
        </p:spPr>
      </p:pic>
      <p:sp>
        <p:nvSpPr>
          <p:cNvPr id="6" name="Rectangle 5"/>
          <p:cNvSpPr/>
          <p:nvPr/>
        </p:nvSpPr>
        <p:spPr>
          <a:xfrm>
            <a:off x="5847474" y="2461619"/>
            <a:ext cx="6096000" cy="3970318"/>
          </a:xfrm>
          <a:prstGeom prst="rect">
            <a:avLst/>
          </a:prstGeom>
        </p:spPr>
        <p:txBody>
          <a:bodyPr>
            <a:spAutoFit/>
          </a:bodyPr>
          <a:lstStyle/>
          <a:p>
            <a:pPr marL="457200" marR="0" algn="just">
              <a:lnSpc>
                <a:spcPct val="200000"/>
              </a:lnSpc>
              <a:spcBef>
                <a:spcPts val="0"/>
              </a:spcBef>
              <a:spcAft>
                <a:spcPts val="0"/>
              </a:spcAft>
            </a:pPr>
            <a:r>
              <a:rPr lang="en-GB" b="1" dirty="0" smtClean="0">
                <a:latin typeface="Times New Roman" panose="02020603050405020304" pitchFamily="18" charset="0"/>
                <a:ea typeface="Times New Roman" panose="02020603050405020304" pitchFamily="18" charset="0"/>
                <a:cs typeface="Times New Roman" panose="02020603050405020304" pitchFamily="18" charset="0"/>
              </a:rPr>
              <a:t>Shape:</a:t>
            </a:r>
            <a:r>
              <a:rPr lang="en-GB" dirty="0" smtClean="0">
                <a:latin typeface="Times New Roman" panose="02020603050405020304" pitchFamily="18" charset="0"/>
                <a:ea typeface="Times New Roman" panose="02020603050405020304" pitchFamily="18" charset="0"/>
                <a:cs typeface="Times New Roman" panose="02020603050405020304" pitchFamily="18" charset="0"/>
              </a:rPr>
              <a:t> The distribution of MDVP: </a:t>
            </a:r>
            <a:r>
              <a:rPr lang="en-GB" dirty="0" err="1" smtClean="0">
                <a:latin typeface="Times New Roman" panose="02020603050405020304" pitchFamily="18" charset="0"/>
                <a:ea typeface="Times New Roman" panose="02020603050405020304" pitchFamily="18" charset="0"/>
                <a:cs typeface="Times New Roman" panose="02020603050405020304" pitchFamily="18" charset="0"/>
              </a:rPr>
              <a:t>Fo</a:t>
            </a:r>
            <a:r>
              <a:rPr lang="en-GB" dirty="0" smtClean="0">
                <a:latin typeface="Times New Roman" panose="02020603050405020304" pitchFamily="18" charset="0"/>
                <a:ea typeface="Times New Roman" panose="02020603050405020304" pitchFamily="18" charset="0"/>
                <a:cs typeface="Times New Roman" panose="02020603050405020304" pitchFamily="18" charset="0"/>
              </a:rPr>
              <a:t> (Hz) is unimodal it has one mode at a value of 120 about which the observations are concentrated. It is right-skewed, larger values at the right tail are greater than the left tail.</a:t>
            </a:r>
            <a:endParaRPr lang="en-US" dirty="0" smtClean="0">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200000"/>
              </a:lnSpc>
            </a:pPr>
            <a:r>
              <a:rPr lang="en-GB" b="1" dirty="0" smtClean="0">
                <a:latin typeface="Times New Roman" panose="02020603050405020304" pitchFamily="18" charset="0"/>
                <a:ea typeface="Times New Roman" panose="02020603050405020304" pitchFamily="18" charset="0"/>
                <a:cs typeface="Times New Roman" panose="02020603050405020304" pitchFamily="18" charset="0"/>
              </a:rPr>
              <a:t>Outliers:</a:t>
            </a:r>
            <a:r>
              <a:rPr lang="en-GB" dirty="0" smtClean="0">
                <a:latin typeface="Times New Roman" panose="02020603050405020304" pitchFamily="18" charset="0"/>
                <a:ea typeface="Times New Roman" panose="02020603050405020304" pitchFamily="18" charset="0"/>
                <a:cs typeface="Times New Roman" panose="02020603050405020304" pitchFamily="18" charset="0"/>
              </a:rPr>
              <a:t> No outliers exist.</a:t>
            </a:r>
            <a:endParaRPr lang="en-US" dirty="0" smtClean="0">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200000"/>
              </a:lnSpc>
            </a:pPr>
            <a:r>
              <a:rPr lang="en-GB" b="1" dirty="0" smtClean="0">
                <a:latin typeface="Times New Roman" panose="02020603050405020304" pitchFamily="18" charset="0"/>
                <a:ea typeface="Times New Roman" panose="02020603050405020304" pitchFamily="18" charset="0"/>
                <a:cs typeface="Times New Roman" panose="02020603050405020304" pitchFamily="18" charset="0"/>
              </a:rPr>
              <a:t>Centre:</a:t>
            </a:r>
            <a:r>
              <a:rPr lang="en-GB" dirty="0" smtClean="0">
                <a:latin typeface="Times New Roman" panose="02020603050405020304" pitchFamily="18" charset="0"/>
                <a:ea typeface="Times New Roman" panose="02020603050405020304" pitchFamily="18" charset="0"/>
                <a:cs typeface="Times New Roman" panose="02020603050405020304" pitchFamily="18" charset="0"/>
              </a:rPr>
              <a:t> The centre of distribution approximately 165.</a:t>
            </a:r>
            <a:endParaRPr lang="en-US" dirty="0" smtClean="0">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200000"/>
              </a:lnSpc>
            </a:pPr>
            <a:r>
              <a:rPr lang="en-GB" b="1" dirty="0" smtClean="0">
                <a:latin typeface="Times New Roman" panose="02020603050405020304" pitchFamily="18" charset="0"/>
                <a:ea typeface="Times New Roman" panose="02020603050405020304" pitchFamily="18" charset="0"/>
                <a:cs typeface="Times New Roman" panose="02020603050405020304" pitchFamily="18" charset="0"/>
              </a:rPr>
              <a:t>Spread:</a:t>
            </a:r>
            <a:r>
              <a:rPr lang="en-GB" dirty="0" smtClean="0">
                <a:latin typeface="Times New Roman" panose="02020603050405020304" pitchFamily="18" charset="0"/>
                <a:ea typeface="Times New Roman" panose="02020603050405020304" pitchFamily="18" charset="0"/>
                <a:cs typeface="Times New Roman" panose="02020603050405020304" pitchFamily="18" charset="0"/>
              </a:rPr>
              <a:t> The data of this attribute range from 85 to 255.</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7192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24336" y="629172"/>
            <a:ext cx="3733801" cy="561949"/>
          </a:xfrm>
          <a:prstGeom prst="rect">
            <a:avLst/>
          </a:prstGeom>
        </p:spPr>
        <p:txBody>
          <a:bodyPr wrap="square">
            <a:spAutoFit/>
          </a:bodyPr>
          <a:lstStyle/>
          <a:p>
            <a:pPr marL="457200">
              <a:lnSpc>
                <a:spcPct val="200000"/>
              </a:lnSpc>
              <a:spcBef>
                <a:spcPts val="200"/>
              </a:spcBef>
            </a:pPr>
            <a:r>
              <a:rPr lang="en-US" b="1" dirty="0" smtClean="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Descriptive Statistical analysis</a:t>
            </a:r>
          </a:p>
        </p:txBody>
      </p:sp>
      <p:graphicFrame>
        <p:nvGraphicFramePr>
          <p:cNvPr id="5" name="Table 4"/>
          <p:cNvGraphicFramePr>
            <a:graphicFrameLocks noGrp="1"/>
          </p:cNvGraphicFramePr>
          <p:nvPr>
            <p:extLst>
              <p:ext uri="{D42A27DB-BD31-4B8C-83A1-F6EECF244321}">
                <p14:modId xmlns:p14="http://schemas.microsoft.com/office/powerpoint/2010/main" val="446474612"/>
              </p:ext>
            </p:extLst>
          </p:nvPr>
        </p:nvGraphicFramePr>
        <p:xfrm>
          <a:off x="1695449" y="1790700"/>
          <a:ext cx="8791576" cy="4267202"/>
        </p:xfrm>
        <a:graphic>
          <a:graphicData uri="http://schemas.openxmlformats.org/drawingml/2006/table">
            <a:tbl>
              <a:tblPr firstRow="1" firstCol="1" bandRow="1">
                <a:tableStyleId>{5C22544A-7EE6-4342-B048-85BDC9FD1C3A}</a:tableStyleId>
              </a:tblPr>
              <a:tblGrid>
                <a:gridCol w="1577948"/>
                <a:gridCol w="975282"/>
                <a:gridCol w="985002"/>
                <a:gridCol w="1098406"/>
                <a:gridCol w="999042"/>
                <a:gridCol w="1122168"/>
                <a:gridCol w="1073567"/>
                <a:gridCol w="960161"/>
              </a:tblGrid>
              <a:tr h="654604">
                <a:tc>
                  <a:txBody>
                    <a:bodyPr/>
                    <a:lstStyle/>
                    <a:p>
                      <a:pPr marL="0" marR="0" algn="ctr">
                        <a:spcBef>
                          <a:spcPts val="0"/>
                        </a:spcBef>
                        <a:spcAft>
                          <a:spcPts val="0"/>
                        </a:spcAft>
                      </a:pPr>
                      <a:r>
                        <a:rPr lang="en-US" sz="1000" dirty="0">
                          <a:effectLst/>
                        </a:rPr>
                        <a:t>Attributes</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Mean</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95%Ci </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dirty="0">
                          <a:effectLst/>
                        </a:rPr>
                        <a:t>Standard Error</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Median</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Standard Deviation</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Variance</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Mode</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r>
              <a:tr h="328666">
                <a:tc>
                  <a:txBody>
                    <a:bodyPr/>
                    <a:lstStyle/>
                    <a:p>
                      <a:pPr marL="0" marR="0" algn="l">
                        <a:spcBef>
                          <a:spcPts val="0"/>
                        </a:spcBef>
                        <a:spcAft>
                          <a:spcPts val="0"/>
                        </a:spcAft>
                      </a:pPr>
                      <a:r>
                        <a:rPr lang="en-US" sz="1000">
                          <a:effectLst/>
                        </a:rPr>
                        <a:t>MDVP (FO)</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154.45</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6.47</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dirty="0">
                          <a:effectLst/>
                        </a:rPr>
                        <a:t>3.27</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151.88</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39.97</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1597.76</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n/a</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r>
              <a:tr h="328666">
                <a:tc>
                  <a:txBody>
                    <a:bodyPr/>
                    <a:lstStyle/>
                    <a:p>
                      <a:pPr marL="0" marR="0" algn="l">
                        <a:spcBef>
                          <a:spcPts val="0"/>
                        </a:spcBef>
                        <a:spcAft>
                          <a:spcPts val="0"/>
                        </a:spcAft>
                      </a:pPr>
                      <a:r>
                        <a:rPr lang="en-US" sz="1000">
                          <a:effectLst/>
                        </a:rPr>
                        <a:t>MDVP (FHI)</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193.81</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13.39</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6.78</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179.14</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82.73</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6845.02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n/a</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r>
              <a:tr h="328666">
                <a:tc>
                  <a:txBody>
                    <a:bodyPr/>
                    <a:lstStyle/>
                    <a:p>
                      <a:pPr marL="0" marR="0" algn="l">
                        <a:spcBef>
                          <a:spcPts val="0"/>
                        </a:spcBef>
                        <a:spcAft>
                          <a:spcPts val="0"/>
                        </a:spcAft>
                      </a:pPr>
                      <a:r>
                        <a:rPr lang="en-US" sz="1000">
                          <a:effectLst/>
                        </a:rPr>
                        <a:t>MDVP (FLO)</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115.65</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7.06</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3.57</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104.77</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43.59</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1899.99</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n/a</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r>
              <a:tr h="654604">
                <a:tc>
                  <a:txBody>
                    <a:bodyPr/>
                    <a:lstStyle/>
                    <a:p>
                      <a:pPr marL="0" marR="0" algn="l">
                        <a:spcBef>
                          <a:spcPts val="0"/>
                        </a:spcBef>
                        <a:spcAft>
                          <a:spcPts val="0"/>
                        </a:spcAft>
                      </a:pPr>
                      <a:r>
                        <a:rPr lang="en-US" sz="1000">
                          <a:effectLst/>
                        </a:rPr>
                        <a:t>MDVP (Shimmer)</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0.03</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0.00</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0.00</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0.02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0.02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0.00</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0.02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r>
              <a:tr h="328666">
                <a:tc>
                  <a:txBody>
                    <a:bodyPr/>
                    <a:lstStyle/>
                    <a:p>
                      <a:pPr marL="0" marR="0" algn="l">
                        <a:spcBef>
                          <a:spcPts val="0"/>
                        </a:spcBef>
                        <a:spcAft>
                          <a:spcPts val="0"/>
                        </a:spcAft>
                      </a:pPr>
                      <a:r>
                        <a:rPr lang="en-US" sz="1000">
                          <a:effectLst/>
                        </a:rPr>
                        <a:t>HNR</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22.05</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0.74</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0.37</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22.24</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4.54</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20.65</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n/a</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r>
              <a:tr h="328666">
                <a:tc>
                  <a:txBody>
                    <a:bodyPr/>
                    <a:lstStyle/>
                    <a:p>
                      <a:pPr marL="0" marR="0" algn="l">
                        <a:spcBef>
                          <a:spcPts val="0"/>
                        </a:spcBef>
                        <a:spcAft>
                          <a:spcPts val="0"/>
                        </a:spcAft>
                      </a:pPr>
                      <a:r>
                        <a:rPr lang="en-US" sz="1000">
                          <a:effectLst/>
                        </a:rPr>
                        <a:t>RPDE</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0.50</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0.02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0.01</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0.50</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0.10</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0.01</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n/a</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r>
              <a:tr h="328666">
                <a:tc>
                  <a:txBody>
                    <a:bodyPr/>
                    <a:lstStyle/>
                    <a:p>
                      <a:pPr marL="0" marR="0" algn="l">
                        <a:spcBef>
                          <a:spcPts val="0"/>
                        </a:spcBef>
                        <a:spcAft>
                          <a:spcPts val="0"/>
                        </a:spcAft>
                      </a:pPr>
                      <a:r>
                        <a:rPr lang="en-US" sz="1000">
                          <a:effectLst/>
                        </a:rPr>
                        <a:t>Spread 1</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-5.69</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0.17</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0.09</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-5.66</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1.07</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1.14</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n/a</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r>
              <a:tr h="328666">
                <a:tc>
                  <a:txBody>
                    <a:bodyPr/>
                    <a:lstStyle/>
                    <a:p>
                      <a:pPr marL="0" marR="0" algn="l">
                        <a:spcBef>
                          <a:spcPts val="0"/>
                        </a:spcBef>
                        <a:spcAft>
                          <a:spcPts val="0"/>
                        </a:spcAft>
                      </a:pPr>
                      <a:r>
                        <a:rPr lang="en-US" sz="1000">
                          <a:effectLst/>
                        </a:rPr>
                        <a:t>Spread 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0.23</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0.01</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0.01</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0.23</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0.09</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0.01</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0.21</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r>
              <a:tr h="328666">
                <a:tc>
                  <a:txBody>
                    <a:bodyPr/>
                    <a:lstStyle/>
                    <a:p>
                      <a:pPr marL="0" marR="0" algn="l">
                        <a:spcBef>
                          <a:spcPts val="0"/>
                        </a:spcBef>
                        <a:spcAft>
                          <a:spcPts val="0"/>
                        </a:spcAft>
                      </a:pPr>
                      <a:r>
                        <a:rPr lang="en-US" sz="1000">
                          <a:effectLst/>
                        </a:rPr>
                        <a:t>DFA</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0.72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0.01</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0.00</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0.73</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0.05</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0.00</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n/a</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r>
              <a:tr h="328666">
                <a:tc>
                  <a:txBody>
                    <a:bodyPr/>
                    <a:lstStyle/>
                    <a:p>
                      <a:pPr marL="0" marR="0" algn="l">
                        <a:spcBef>
                          <a:spcPts val="0"/>
                        </a:spcBef>
                        <a:spcAft>
                          <a:spcPts val="0"/>
                        </a:spcAft>
                      </a:pPr>
                      <a:r>
                        <a:rPr lang="en-US" sz="1000">
                          <a:effectLst/>
                        </a:rPr>
                        <a:t>D2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2.39</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0.06</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0.03</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2.38</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0.39</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0.15</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dirty="0">
                          <a:effectLst/>
                        </a:rPr>
                        <a:t>n/a</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1892973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68176" y="831744"/>
            <a:ext cx="3986989" cy="369332"/>
          </a:xfrm>
          <a:prstGeom prst="rect">
            <a:avLst/>
          </a:prstGeom>
        </p:spPr>
        <p:txBody>
          <a:bodyPr wrap="none">
            <a:spAutoFit/>
          </a:bodyPr>
          <a:lstStyle/>
          <a:p>
            <a:r>
              <a:rPr lang="en-US" b="1" dirty="0" smtClean="0">
                <a:solidFill>
                  <a:schemeClr val="accent1">
                    <a:lumMod val="75000"/>
                  </a:schemeClr>
                </a:solidFill>
                <a:latin typeface="Times New Roman" panose="02020603050405020304" pitchFamily="18" charset="0"/>
                <a:cs typeface="Times New Roman" panose="02020603050405020304" pitchFamily="18" charset="0"/>
              </a:rPr>
              <a:t>Stages comparing Stages of the disease</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2050" name="Picture 2" descr="https://lh3.googleusercontent.com/BJ1GgQnU1aMWOh1OzieXdUQend0pNDqrYhbbcbVsBw6p-9qqbTofW6ZrSebrxM8xEWR1NoLnND-3hHyzOYAKmqGUvW5GiBu9iNGmjhHyVkAzIsFT2XqYgLwrcvG9MMUuu1BJ6FK2cQ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62" y="1953678"/>
            <a:ext cx="5497009" cy="3406597"/>
          </a:xfrm>
          <a:prstGeom prst="rect">
            <a:avLst/>
          </a:prstGeom>
          <a:noFill/>
          <a:ln cmpd="sng">
            <a:solidFill>
              <a:schemeClr val="tx1"/>
            </a:solidFill>
          </a:ln>
          <a:extLst>
            <a:ext uri="{909E8E84-426E-40DD-AFC4-6F175D3DCCD1}">
              <a14:hiddenFill xmlns:a14="http://schemas.microsoft.com/office/drawing/2010/main">
                <a:solidFill>
                  <a:srgbClr val="FFFFFF"/>
                </a:solidFill>
              </a14:hiddenFill>
            </a:ext>
          </a:extLst>
        </p:spPr>
      </p:pic>
      <p:sp>
        <p:nvSpPr>
          <p:cNvPr id="4" name="Rectangle 3"/>
          <p:cNvSpPr/>
          <p:nvPr/>
        </p:nvSpPr>
        <p:spPr>
          <a:xfrm>
            <a:off x="6547421" y="2196911"/>
            <a:ext cx="5162550" cy="2585323"/>
          </a:xfrm>
          <a:prstGeom prst="rect">
            <a:avLst/>
          </a:prstGeom>
        </p:spPr>
        <p:txBody>
          <a:bodyPr wrap="square">
            <a:spAutoFit/>
          </a:bodyPr>
          <a:lstStyle/>
          <a:p>
            <a:pPr algn="just"/>
            <a:r>
              <a:rPr lang="en-US" dirty="0">
                <a:solidFill>
                  <a:schemeClr val="tx2">
                    <a:lumMod val="75000"/>
                  </a:schemeClr>
                </a:solidFill>
                <a:latin typeface="Times New Roman" panose="02020603050405020304" pitchFamily="18" charset="0"/>
                <a:cs typeface="Times New Roman" panose="02020603050405020304" pitchFamily="18" charset="0"/>
              </a:rPr>
              <a:t>No distinction between patients with PD and those without for any of the 10 parameters</a:t>
            </a:r>
          </a:p>
          <a:p>
            <a:pPr algn="just"/>
            <a:r>
              <a:rPr lang="en-US" dirty="0">
                <a:solidFill>
                  <a:schemeClr val="tx2">
                    <a:lumMod val="75000"/>
                  </a:schemeClr>
                </a:solidFill>
                <a:latin typeface="Times New Roman" panose="02020603050405020304" pitchFamily="18" charset="0"/>
                <a:cs typeface="Times New Roman" panose="02020603050405020304" pitchFamily="18" charset="0"/>
              </a:rPr>
              <a:t/>
            </a:r>
            <a:br>
              <a:rPr lang="en-US" dirty="0">
                <a:solidFill>
                  <a:schemeClr val="tx2">
                    <a:lumMod val="75000"/>
                  </a:schemeClr>
                </a:solidFill>
                <a:latin typeface="Times New Roman" panose="02020603050405020304" pitchFamily="18" charset="0"/>
                <a:cs typeface="Times New Roman" panose="02020603050405020304" pitchFamily="18" charset="0"/>
              </a:rPr>
            </a:br>
            <a:r>
              <a:rPr lang="en-US" dirty="0" smtClean="0">
                <a:solidFill>
                  <a:schemeClr val="tx2">
                    <a:lumMod val="75000"/>
                  </a:schemeClr>
                </a:solidFill>
                <a:latin typeface="Times New Roman" panose="02020603050405020304" pitchFamily="18" charset="0"/>
                <a:cs typeface="Times New Roman" panose="02020603050405020304" pitchFamily="18" charset="0"/>
              </a:rPr>
              <a:t>If </a:t>
            </a:r>
            <a:r>
              <a:rPr lang="en-US" dirty="0">
                <a:solidFill>
                  <a:schemeClr val="tx2">
                    <a:lumMod val="75000"/>
                  </a:schemeClr>
                </a:solidFill>
                <a:latin typeface="Times New Roman" panose="02020603050405020304" pitchFamily="18" charset="0"/>
                <a:cs typeface="Times New Roman" panose="02020603050405020304" pitchFamily="18" charset="0"/>
              </a:rPr>
              <a:t>there was a clear distinction between the measurement of any two different groups of any of the 10 parameters then that parameters would be a good reference for detecting </a:t>
            </a:r>
            <a:r>
              <a:rPr lang="en-US" dirty="0" smtClean="0">
                <a:solidFill>
                  <a:schemeClr val="tx2">
                    <a:lumMod val="75000"/>
                  </a:schemeClr>
                </a:solidFill>
                <a:latin typeface="Times New Roman" panose="02020603050405020304" pitchFamily="18" charset="0"/>
                <a:cs typeface="Times New Roman" panose="02020603050405020304" pitchFamily="18" charset="0"/>
              </a:rPr>
              <a:t>Parkinson's.</a:t>
            </a:r>
            <a:r>
              <a:rPr lang="en-US" dirty="0">
                <a:solidFill>
                  <a:schemeClr val="tx2">
                    <a:lumMod val="75000"/>
                  </a:schemeClr>
                </a:solidFill>
                <a:latin typeface="Times New Roman" panose="02020603050405020304" pitchFamily="18" charset="0"/>
                <a:cs typeface="Times New Roman" panose="02020603050405020304" pitchFamily="18" charset="0"/>
              </a:rPr>
              <a:t> </a:t>
            </a:r>
          </a:p>
          <a:p>
            <a:r>
              <a:rPr lang="en-US" dirty="0">
                <a:solidFill>
                  <a:schemeClr val="tx2">
                    <a:lumMod val="75000"/>
                  </a:schemeClr>
                </a:solidFill>
                <a:latin typeface="Times New Roman" panose="02020603050405020304" pitchFamily="18" charset="0"/>
                <a:cs typeface="Times New Roman" panose="02020603050405020304" pitchFamily="18" charset="0"/>
              </a:rPr>
              <a:t/>
            </a:r>
            <a:br>
              <a:rPr lang="en-US" dirty="0">
                <a:solidFill>
                  <a:schemeClr val="tx2">
                    <a:lumMod val="75000"/>
                  </a:schemeClr>
                </a:solidFill>
                <a:latin typeface="Times New Roman" panose="02020603050405020304" pitchFamily="18" charset="0"/>
                <a:cs typeface="Times New Roman" panose="02020603050405020304" pitchFamily="18" charset="0"/>
              </a:rPr>
            </a:br>
            <a:endParaRPr lang="en-US"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3290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98738" y="585828"/>
            <a:ext cx="2140330" cy="561949"/>
          </a:xfrm>
          <a:prstGeom prst="rect">
            <a:avLst/>
          </a:prstGeom>
        </p:spPr>
        <p:txBody>
          <a:bodyPr wrap="none">
            <a:spAutoFit/>
          </a:bodyPr>
          <a:lstStyle/>
          <a:p>
            <a:pPr marL="457200">
              <a:lnSpc>
                <a:spcPct val="200000"/>
              </a:lnSpc>
              <a:spcBef>
                <a:spcPts val="200"/>
              </a:spcBef>
            </a:pPr>
            <a:r>
              <a:rPr lang="en-US" b="1" dirty="0" smtClean="0">
                <a:solidFill>
                  <a:schemeClr val="accent1">
                    <a:lumMod val="75000"/>
                  </a:schemeClr>
                </a:solidFill>
                <a:latin typeface="Times New Roman" panose="02020603050405020304" pitchFamily="18" charset="0"/>
                <a:cs typeface="Times New Roman" panose="02020603050405020304" pitchFamily="18" charset="0"/>
              </a:rPr>
              <a:t>Hypothesis test</a:t>
            </a:r>
            <a:endParaRPr lang="en-US"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986192" y="1434521"/>
            <a:ext cx="8565422" cy="369332"/>
          </a:xfrm>
          <a:prstGeom prst="rect">
            <a:avLst/>
          </a:prstGeom>
          <a:noFill/>
        </p:spPr>
        <p:txBody>
          <a:bodyPr wrap="none" rtlCol="0">
            <a:spAutoFit/>
          </a:bodyPr>
          <a:lstStyle/>
          <a:p>
            <a:r>
              <a:rPr lang="en-US" dirty="0" smtClean="0"/>
              <a:t>We used the Minitab to make the proportion hypothesis test on the status (0,1) attribute.</a:t>
            </a:r>
            <a:endParaRPr lang="en-US" dirty="0"/>
          </a:p>
        </p:txBody>
      </p:sp>
      <mc:AlternateContent xmlns:mc="http://schemas.openxmlformats.org/markup-compatibility/2006">
        <mc:Choice xmlns:a14="http://schemas.microsoft.com/office/drawing/2010/main" Requires="a14">
          <p:sp>
            <p:nvSpPr>
              <p:cNvPr id="10" name="Rectangle 9"/>
              <p:cNvSpPr/>
              <p:nvPr/>
            </p:nvSpPr>
            <p:spPr>
              <a:xfrm>
                <a:off x="986192" y="1987159"/>
                <a:ext cx="10419227" cy="4801314"/>
              </a:xfrm>
              <a:prstGeom prst="rect">
                <a:avLst/>
              </a:prstGeom>
            </p:spPr>
            <p:txBody>
              <a:bodyPr wrap="square">
                <a:spAutoFit/>
              </a:bodyPr>
              <a:lstStyle/>
              <a:p>
                <a:r>
                  <a:rPr lang="en-US" dirty="0"/>
                  <a:t> </a:t>
                </a:r>
                <a:r>
                  <a:rPr lang="en-US" dirty="0">
                    <a:latin typeface="Times New Roman" panose="02020603050405020304" pitchFamily="18" charset="0"/>
                    <a:cs typeface="Times New Roman" panose="02020603050405020304" pitchFamily="18" charset="0"/>
                  </a:rPr>
                  <a:t>Using the seven-step hypothesis-testing procedure as follows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1. Parameter </a:t>
                </a:r>
                <a:r>
                  <a:rPr lang="en-US" dirty="0">
                    <a:latin typeface="Times New Roman" panose="02020603050405020304" pitchFamily="18" charset="0"/>
                    <a:cs typeface="Times New Roman" panose="02020603050405020304" pitchFamily="18" charset="0"/>
                  </a:rPr>
                  <a:t>of Interest: The parameter of interest is the process fraction defective p</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Null hypothesis: </a:t>
                </a:r>
                <a14:m>
                  <m:oMath xmlns:m="http://schemas.openxmlformats.org/officeDocument/2006/math">
                    <m:sSub>
                      <m:sSubPr>
                        <m:ctrlPr>
                          <a:rPr lang="en-US" i="1"/>
                        </m:ctrlPr>
                      </m:sSubPr>
                      <m:e>
                        <m:r>
                          <a:rPr lang="en-US" i="1"/>
                          <m:t>𝐻</m:t>
                        </m:r>
                      </m:e>
                      <m:sub>
                        <m:r>
                          <a:rPr lang="en-US" i="1"/>
                          <m:t>0</m:t>
                        </m:r>
                      </m:sub>
                    </m:sSub>
                  </m:oMath>
                </a14:m>
                <a:r>
                  <a:rPr lang="en-US" dirty="0">
                    <a:latin typeface="Times New Roman" panose="02020603050405020304" pitchFamily="18" charset="0"/>
                    <a:cs typeface="Times New Roman" panose="02020603050405020304" pitchFamily="18" charset="0"/>
                  </a:rPr>
                  <a:t>:p = 0.7</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Alternative hypothesis: H₁: p ≠ 0.7</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The test statistic is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5. Reject </a:t>
                </a:r>
                <a14:m>
                  <m:oMath xmlns:m="http://schemas.openxmlformats.org/officeDocument/2006/math">
                    <m:sSub>
                      <m:sSubPr>
                        <m:ctrlPr>
                          <a:rPr lang="en-US" i="1"/>
                        </m:ctrlPr>
                      </m:sSubPr>
                      <m:e>
                        <m:r>
                          <a:rPr lang="en-US" i="1"/>
                          <m:t>𝐻</m:t>
                        </m:r>
                      </m:e>
                      <m:sub>
                        <m:r>
                          <a:rPr lang="en-US" i="1"/>
                          <m:t>0</m:t>
                        </m:r>
                      </m:sub>
                    </m:sSub>
                  </m:oMath>
                </a14:m>
                <a:r>
                  <a:rPr lang="en-US" dirty="0">
                    <a:latin typeface="Times New Roman" panose="02020603050405020304" pitchFamily="18" charset="0"/>
                    <a:cs typeface="Times New Roman" panose="02020603050405020304" pitchFamily="18" charset="0"/>
                  </a:rPr>
                  <a:t> if: </a:t>
                </a:r>
                <a14:m>
                  <m:oMath xmlns:m="http://schemas.openxmlformats.org/officeDocument/2006/math">
                    <m:sSub>
                      <m:sSubPr>
                        <m:ctrlPr>
                          <a:rPr lang="en-US" i="1"/>
                        </m:ctrlPr>
                      </m:sSubPr>
                      <m:e>
                        <m:r>
                          <a:rPr lang="en-US" i="1"/>
                          <m:t>𝐻</m:t>
                        </m:r>
                      </m:e>
                      <m:sub>
                        <m:r>
                          <a:rPr lang="en-US" i="1"/>
                          <m:t>0</m:t>
                        </m:r>
                      </m:sub>
                    </m:sSub>
                  </m:oMath>
                </a14:m>
                <a:r>
                  <a:rPr lang="en-US" dirty="0">
                    <a:latin typeface="Times New Roman" panose="02020603050405020304" pitchFamily="18" charset="0"/>
                    <a:cs typeface="Times New Roman" panose="02020603050405020304" pitchFamily="18" charset="0"/>
                  </a:rPr>
                  <a:t>:p = 0.7 if the p-value is less than 0.05</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6. Computations: The test statistic is equal to </a:t>
                </a:r>
                <a14:m>
                  <m:oMath xmlns:m="http://schemas.openxmlformats.org/officeDocument/2006/math">
                    <m:sSub>
                      <m:sSubPr>
                        <m:ctrlPr>
                          <a:rPr lang="en-US" i="1"/>
                        </m:ctrlPr>
                      </m:sSubPr>
                      <m:e>
                        <m:r>
                          <a:rPr lang="en-US" i="1"/>
                          <m:t>𝑧</m:t>
                        </m:r>
                      </m:e>
                      <m:sub>
                        <m:r>
                          <a:rPr lang="en-US" i="1"/>
                          <m:t>0</m:t>
                        </m:r>
                      </m:sub>
                    </m:sSub>
                  </m:oMath>
                </a14:m>
                <a:r>
                  <a:rPr lang="en-US" dirty="0">
                    <a:latin typeface="Times New Roman" panose="02020603050405020304" pitchFamily="18" charset="0"/>
                    <a:cs typeface="Times New Roman" panose="02020603050405020304" pitchFamily="18" charset="0"/>
                  </a:rPr>
                  <a:t>= 1.64</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7. Conclusions: Since </a:t>
                </a:r>
                <a14:m>
                  <m:oMath xmlns:m="http://schemas.openxmlformats.org/officeDocument/2006/math">
                    <m:sSub>
                      <m:sSubPr>
                        <m:ctrlPr>
                          <a:rPr lang="en-US" i="1"/>
                        </m:ctrlPr>
                      </m:sSubPr>
                      <m:e>
                        <m:r>
                          <a:rPr lang="en-US" i="1"/>
                          <m:t>𝑧</m:t>
                        </m:r>
                      </m:e>
                      <m:sub>
                        <m:r>
                          <a:rPr lang="en-US" i="1"/>
                          <m:t>0</m:t>
                        </m:r>
                      </m:sub>
                    </m:sSub>
                  </m:oMath>
                </a14:m>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1.64, the P-value is 0.101. So we fail to reject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a:latin typeface="Times New Roman" panose="02020603050405020304" pitchFamily="18" charset="0"/>
                    <a:cs typeface="Times New Roman" panose="02020603050405020304" pitchFamily="18" charset="0"/>
                  </a:rPr>
                  <a:t> and conclude that 70% of the patients are illness.</a:t>
                </a:r>
              </a:p>
            </p:txBody>
          </p:sp>
        </mc:Choice>
        <mc:Fallback>
          <p:sp>
            <p:nvSpPr>
              <p:cNvPr id="10" name="Rectangle 9"/>
              <p:cNvSpPr>
                <a:spLocks noRot="1" noChangeAspect="1" noMove="1" noResize="1" noEditPoints="1" noAdjustHandles="1" noChangeArrowheads="1" noChangeShapeType="1" noTextEdit="1"/>
              </p:cNvSpPr>
              <p:nvPr/>
            </p:nvSpPr>
            <p:spPr>
              <a:xfrm>
                <a:off x="986192" y="1987159"/>
                <a:ext cx="10419227" cy="4801314"/>
              </a:xfrm>
              <a:prstGeom prst="rect">
                <a:avLst/>
              </a:prstGeom>
              <a:blipFill rotWithShape="0">
                <a:blip r:embed="rId2"/>
                <a:stretch>
                  <a:fillRect l="-527" t="-888" b="-1015"/>
                </a:stretch>
              </a:blipFill>
            </p:spPr>
            <p:txBody>
              <a:bodyPr/>
              <a:lstStyle/>
              <a:p>
                <a:r>
                  <a:rPr lang="en-US">
                    <a:noFill/>
                  </a:rPr>
                  <a:t> </a:t>
                </a:r>
              </a:p>
            </p:txBody>
          </p:sp>
        </mc:Fallback>
      </mc:AlternateContent>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4916915" y="4227872"/>
            <a:ext cx="1523214" cy="532690"/>
          </a:xfrm>
          <a:prstGeom prst="rect">
            <a:avLst/>
          </a:prstGeom>
          <a:solidFill>
            <a:schemeClr val="accent1"/>
          </a:solidFill>
        </p:spPr>
      </p:pic>
    </p:spTree>
    <p:extLst>
      <p:ext uri="{BB962C8B-B14F-4D97-AF65-F5344CB8AC3E}">
        <p14:creationId xmlns:p14="http://schemas.microsoft.com/office/powerpoint/2010/main" val="13258267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63221" y="1031682"/>
            <a:ext cx="1687321" cy="646331"/>
          </a:xfrm>
          <a:prstGeom prst="rect">
            <a:avLst/>
          </a:prstGeom>
          <a:noFill/>
        </p:spPr>
        <p:txBody>
          <a:bodyPr wrap="none" rtlCol="0">
            <a:spAutoFit/>
          </a:bodyPr>
          <a:lstStyle/>
          <a:p>
            <a:pPr lvl="0" eaLnBrk="0" fontAlgn="base" hangingPunct="0">
              <a:spcBef>
                <a:spcPct val="0"/>
              </a:spcBef>
              <a:spcAft>
                <a:spcPct val="0"/>
              </a:spcAft>
            </a:pPr>
            <a:r>
              <a:rPr lang="en-US" altLang="en-US" b="1" dirty="0" smtClean="0">
                <a:solidFill>
                  <a:schemeClr val="accent5"/>
                </a:solidFill>
                <a:latin typeface="Times New Roman" panose="02020603050405020304" pitchFamily="18" charset="0"/>
                <a:ea typeface="Times New Roman" panose="02020603050405020304" pitchFamily="18" charset="0"/>
                <a:cs typeface="Times New Roman" panose="02020603050405020304" pitchFamily="18" charset="0"/>
              </a:rPr>
              <a:t>Minitab results</a:t>
            </a:r>
            <a:endParaRPr lang="en-US" altLang="en-US" b="1" dirty="0">
              <a:solidFill>
                <a:schemeClr val="accent5"/>
              </a:solidFill>
              <a:latin typeface="Times New Roman" panose="02020603050405020304" pitchFamily="18" charset="0"/>
              <a:cs typeface="Times New Roman" panose="02020603050405020304" pitchFamily="18" charset="0"/>
            </a:endParaRP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44004781"/>
              </p:ext>
            </p:extLst>
          </p:nvPr>
        </p:nvGraphicFramePr>
        <p:xfrm>
          <a:off x="3266223" y="2585883"/>
          <a:ext cx="5481320" cy="500380"/>
        </p:xfrm>
        <a:graphic>
          <a:graphicData uri="http://schemas.openxmlformats.org/drawingml/2006/table">
            <a:tbl>
              <a:tblPr>
                <a:tableStyleId>{5C22544A-7EE6-4342-B048-85BDC9FD1C3A}</a:tableStyleId>
              </a:tblPr>
              <a:tblGrid>
                <a:gridCol w="605155"/>
                <a:gridCol w="952500"/>
                <a:gridCol w="1452880"/>
                <a:gridCol w="2470785"/>
              </a:tblGrid>
              <a:tr h="95344">
                <a:tc>
                  <a:txBody>
                    <a:bodyPr/>
                    <a:lstStyle/>
                    <a:p>
                      <a:pPr marL="0" marR="0" algn="ctr">
                        <a:spcBef>
                          <a:spcPts val="0"/>
                        </a:spcBef>
                        <a:spcAft>
                          <a:spcPts val="0"/>
                        </a:spcAft>
                      </a:pPr>
                      <a:r>
                        <a:rPr lang="en-US" sz="1600" dirty="0">
                          <a:effectLst/>
                          <a:latin typeface="Times New Roman" panose="02020603050405020304" pitchFamily="18" charset="0"/>
                          <a:cs typeface="Times New Roman" panose="02020603050405020304" pitchFamily="18" charset="0"/>
                        </a:rPr>
                        <a:t>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700" marR="12700" marT="6350" marB="0" anchor="b">
                    <a:solidFill>
                      <a:schemeClr val="accent1"/>
                    </a:solidFill>
                  </a:tcPr>
                </a:tc>
                <a:tc>
                  <a:txBody>
                    <a:bodyPr/>
                    <a:lstStyle/>
                    <a:p>
                      <a:pPr marL="0" marR="0" algn="ctr">
                        <a:spcBef>
                          <a:spcPts val="0"/>
                        </a:spcBef>
                        <a:spcAft>
                          <a:spcPts val="0"/>
                        </a:spcAft>
                      </a:pPr>
                      <a:r>
                        <a:rPr lang="en-US" sz="1600" dirty="0">
                          <a:effectLst/>
                          <a:latin typeface="Times New Roman" panose="02020603050405020304" pitchFamily="18" charset="0"/>
                          <a:cs typeface="Times New Roman" panose="02020603050405020304" pitchFamily="18" charset="0"/>
                        </a:rPr>
                        <a:t>Event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700" marR="12700" marT="6350" marB="0" anchor="b">
                    <a:solidFill>
                      <a:schemeClr val="accent1"/>
                    </a:solidFill>
                  </a:tcPr>
                </a:tc>
                <a:tc>
                  <a:txBody>
                    <a:bodyPr/>
                    <a:lstStyle/>
                    <a:p>
                      <a:pPr marL="0" marR="0" algn="ctr">
                        <a:spcBef>
                          <a:spcPts val="0"/>
                        </a:spcBef>
                        <a:spcAft>
                          <a:spcPts val="0"/>
                        </a:spcAft>
                      </a:pPr>
                      <a:r>
                        <a:rPr lang="en-US" sz="1600" dirty="0">
                          <a:effectLst/>
                          <a:latin typeface="Times New Roman" panose="02020603050405020304" pitchFamily="18" charset="0"/>
                          <a:cs typeface="Times New Roman" panose="02020603050405020304" pitchFamily="18" charset="0"/>
                        </a:rPr>
                        <a:t>Sample p</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700" marR="12700" marT="6350" marB="0" anchor="b">
                    <a:solidFill>
                      <a:schemeClr val="accent1"/>
                    </a:solidFill>
                  </a:tcPr>
                </a:tc>
                <a:tc>
                  <a:txBody>
                    <a:bodyPr/>
                    <a:lstStyle/>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95% CI for p</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700" marR="12700" marT="6350" marB="0" anchor="b">
                    <a:solidFill>
                      <a:schemeClr val="accent1"/>
                    </a:solidFill>
                  </a:tcPr>
                </a:tc>
              </a:tr>
              <a:tr h="156845">
                <a:tc>
                  <a:txBody>
                    <a:bodyPr/>
                    <a:lstStyle/>
                    <a:p>
                      <a:pPr marL="0" marR="0" algn="ctr">
                        <a:spcBef>
                          <a:spcPts val="0"/>
                        </a:spcBef>
                        <a:spcAft>
                          <a:spcPts val="0"/>
                        </a:spcAft>
                      </a:pPr>
                      <a:r>
                        <a:rPr lang="en-US" sz="1600" dirty="0">
                          <a:effectLst/>
                          <a:latin typeface="Times New Roman" panose="02020603050405020304" pitchFamily="18" charset="0"/>
                          <a:cs typeface="Times New Roman" panose="02020603050405020304" pitchFamily="18" charset="0"/>
                        </a:rPr>
                        <a:t>195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700" marR="12700" marT="6350" marB="0">
                    <a:solidFill>
                      <a:schemeClr val="accent1"/>
                    </a:solidFill>
                  </a:tcPr>
                </a:tc>
                <a:tc>
                  <a:txBody>
                    <a:bodyPr/>
                    <a:lstStyle/>
                    <a:p>
                      <a:pPr marL="0" marR="0" algn="ctr">
                        <a:spcBef>
                          <a:spcPts val="0"/>
                        </a:spcBef>
                        <a:spcAft>
                          <a:spcPts val="0"/>
                        </a:spcAft>
                      </a:pPr>
                      <a:r>
                        <a:rPr lang="en-US" sz="1600" dirty="0">
                          <a:effectLst/>
                          <a:latin typeface="Times New Roman" panose="02020603050405020304" pitchFamily="18" charset="0"/>
                          <a:cs typeface="Times New Roman" panose="02020603050405020304" pitchFamily="18" charset="0"/>
                        </a:rPr>
                        <a:t>147</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700" marR="12700" marT="6350" marB="0">
                    <a:solidFill>
                      <a:schemeClr val="accent1"/>
                    </a:solidFill>
                  </a:tcPr>
                </a:tc>
                <a:tc>
                  <a:txBody>
                    <a:bodyPr/>
                    <a:lstStyle/>
                    <a:p>
                      <a:pPr marL="0" marR="0" algn="ctr">
                        <a:spcBef>
                          <a:spcPts val="0"/>
                        </a:spcBef>
                        <a:spcAft>
                          <a:spcPts val="0"/>
                        </a:spcAft>
                      </a:pPr>
                      <a:r>
                        <a:rPr lang="en-US" sz="1600" dirty="0">
                          <a:effectLst/>
                          <a:latin typeface="Times New Roman" panose="02020603050405020304" pitchFamily="18" charset="0"/>
                          <a:cs typeface="Times New Roman" panose="02020603050405020304" pitchFamily="18" charset="0"/>
                        </a:rPr>
                        <a:t>0.753846</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700" marR="12700" marT="6350" marB="0">
                    <a:solidFill>
                      <a:schemeClr val="accent1"/>
                    </a:solidFill>
                  </a:tcPr>
                </a:tc>
                <a:tc>
                  <a:txBody>
                    <a:bodyPr/>
                    <a:lstStyle/>
                    <a:p>
                      <a:pPr marL="0" marR="0" algn="ctr">
                        <a:spcBef>
                          <a:spcPts val="0"/>
                        </a:spcBef>
                        <a:spcAft>
                          <a:spcPts val="0"/>
                        </a:spcAft>
                      </a:pPr>
                      <a:r>
                        <a:rPr lang="en-US" sz="1600" dirty="0">
                          <a:effectLst/>
                          <a:latin typeface="Times New Roman" panose="02020603050405020304" pitchFamily="18" charset="0"/>
                          <a:cs typeface="Times New Roman" panose="02020603050405020304" pitchFamily="18" charset="0"/>
                        </a:rPr>
                        <a:t>(0.693385, 0.814307)</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700" marR="12700" marT="6350" marB="0">
                    <a:solidFill>
                      <a:schemeClr val="accent1"/>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20943420"/>
              </p:ext>
            </p:extLst>
          </p:nvPr>
        </p:nvGraphicFramePr>
        <p:xfrm>
          <a:off x="3266222" y="4255672"/>
          <a:ext cx="5481321" cy="1077396"/>
        </p:xfrm>
        <a:graphic>
          <a:graphicData uri="http://schemas.openxmlformats.org/drawingml/2006/table">
            <a:tbl>
              <a:tblPr>
                <a:tableStyleId>{5C22544A-7EE6-4342-B048-85BDC9FD1C3A}</a:tableStyleId>
              </a:tblPr>
              <a:tblGrid>
                <a:gridCol w="2262576"/>
                <a:gridCol w="1156775"/>
                <a:gridCol w="1030985"/>
                <a:gridCol w="1030985"/>
              </a:tblGrid>
              <a:tr h="429945">
                <a:tc>
                  <a:txBody>
                    <a:bodyPr/>
                    <a:lstStyle/>
                    <a:p>
                      <a:pPr marL="0" marR="0" algn="l">
                        <a:spcBef>
                          <a:spcPts val="0"/>
                        </a:spcBef>
                        <a:spcAft>
                          <a:spcPts val="0"/>
                        </a:spcAft>
                      </a:pPr>
                      <a:r>
                        <a:rPr lang="en-US" sz="1600" dirty="0">
                          <a:effectLst/>
                          <a:latin typeface="Times New Roman" panose="02020603050405020304" pitchFamily="18" charset="0"/>
                          <a:cs typeface="Times New Roman" panose="02020603050405020304" pitchFamily="18" charset="0"/>
                        </a:rPr>
                        <a:t>       Null hypothesis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700" marR="12700" marT="6350" marB="0">
                    <a:solidFill>
                      <a:schemeClr val="accent1"/>
                    </a:solidFill>
                  </a:tcPr>
                </a:tc>
                <a:tc>
                  <a:txBody>
                    <a:bodyPr/>
                    <a:lstStyle/>
                    <a:p>
                      <a:pPr marL="0" marR="0" algn="l">
                        <a:spcBef>
                          <a:spcPts val="0"/>
                        </a:spcBef>
                        <a:spcAft>
                          <a:spcPts val="0"/>
                        </a:spcAft>
                      </a:pPr>
                      <a:r>
                        <a:rPr lang="en-US" sz="1600">
                          <a:effectLst/>
                          <a:latin typeface="Times New Roman" panose="02020603050405020304" pitchFamily="18" charset="0"/>
                          <a:cs typeface="Times New Roman" panose="02020603050405020304" pitchFamily="18" charset="0"/>
                        </a:rPr>
                        <a:t>H₀: p = 0.7</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700" marR="12700" marT="6350" marB="0">
                    <a:solidFill>
                      <a:schemeClr val="accent1"/>
                    </a:solidFill>
                  </a:tcPr>
                </a:tc>
                <a:tc>
                  <a:txBody>
                    <a:bodyPr/>
                    <a:lstStyle/>
                    <a:p>
                      <a:pPr marL="0" marR="0" algn="l">
                        <a:spcBef>
                          <a:spcPts val="0"/>
                        </a:spcBef>
                        <a:spcAft>
                          <a:spcPts val="0"/>
                        </a:spcAft>
                      </a:pPr>
                      <a:r>
                        <a:rPr lang="en-US" sz="1600">
                          <a:effectLst/>
                          <a:latin typeface="Times New Roman" panose="02020603050405020304" pitchFamily="18" charset="0"/>
                          <a:cs typeface="Times New Roman" panose="02020603050405020304" pitchFamily="18" charset="0"/>
                        </a:rPr>
                        <a:t>Z-Value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solidFill>
                      <a:schemeClr val="accent1"/>
                    </a:solidFill>
                  </a:tcPr>
                </a:tc>
                <a:tc>
                  <a:txBody>
                    <a:bodyPr/>
                    <a:lstStyle/>
                    <a:p>
                      <a:pPr marL="0" marR="0" algn="l">
                        <a:spcBef>
                          <a:spcPts val="0"/>
                        </a:spcBef>
                        <a:spcAft>
                          <a:spcPts val="0"/>
                        </a:spcAft>
                      </a:pPr>
                      <a:r>
                        <a:rPr lang="en-US" sz="1600" dirty="0">
                          <a:effectLst/>
                          <a:latin typeface="Times New Roman" panose="02020603050405020304" pitchFamily="18" charset="0"/>
                          <a:cs typeface="Times New Roman" panose="02020603050405020304" pitchFamily="18" charset="0"/>
                        </a:rPr>
                        <a:t>P-Value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solidFill>
                      <a:schemeClr val="accent1"/>
                    </a:solidFill>
                  </a:tcPr>
                </a:tc>
              </a:tr>
              <a:tr h="647451">
                <a:tc>
                  <a:txBody>
                    <a:bodyPr/>
                    <a:lstStyle/>
                    <a:p>
                      <a:pPr marL="0" marR="0" algn="l">
                        <a:spcBef>
                          <a:spcPts val="0"/>
                        </a:spcBef>
                        <a:spcAft>
                          <a:spcPts val="0"/>
                        </a:spcAft>
                      </a:pPr>
                      <a:r>
                        <a:rPr lang="en-US" sz="1600" dirty="0">
                          <a:effectLst/>
                          <a:latin typeface="Times New Roman" panose="02020603050405020304" pitchFamily="18" charset="0"/>
                          <a:cs typeface="Times New Roman" panose="02020603050405020304" pitchFamily="18" charset="0"/>
                        </a:rPr>
                        <a:t>       Alternative hypothesis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700" marR="12700" marT="6350" marB="0">
                    <a:solidFill>
                      <a:schemeClr val="accent1"/>
                    </a:solidFill>
                  </a:tcPr>
                </a:tc>
                <a:tc>
                  <a:txBody>
                    <a:bodyPr/>
                    <a:lstStyle/>
                    <a:p>
                      <a:pPr marL="0" marR="0" algn="l">
                        <a:spcBef>
                          <a:spcPts val="0"/>
                        </a:spcBef>
                        <a:spcAft>
                          <a:spcPts val="0"/>
                        </a:spcAft>
                      </a:pPr>
                      <a:r>
                        <a:rPr lang="en-US" sz="1600" dirty="0">
                          <a:effectLst/>
                          <a:latin typeface="Times New Roman" panose="02020603050405020304" pitchFamily="18" charset="0"/>
                          <a:cs typeface="Times New Roman" panose="02020603050405020304" pitchFamily="18" charset="0"/>
                        </a:rPr>
                        <a:t>H₁: p ≠ 0.7</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700" marR="12700" marT="6350" marB="0">
                    <a:solidFill>
                      <a:schemeClr val="accent1"/>
                    </a:solidFill>
                  </a:tcPr>
                </a:tc>
                <a:tc>
                  <a:txBody>
                    <a:bodyPr/>
                    <a:lstStyle/>
                    <a:p>
                      <a:pPr marL="0" marR="0" algn="l">
                        <a:spcBef>
                          <a:spcPts val="0"/>
                        </a:spcBef>
                        <a:spcAft>
                          <a:spcPts val="0"/>
                        </a:spcAft>
                      </a:pPr>
                      <a:r>
                        <a:rPr lang="en-US" sz="1600" dirty="0">
                          <a:effectLst/>
                          <a:latin typeface="Times New Roman" panose="02020603050405020304" pitchFamily="18" charset="0"/>
                          <a:cs typeface="Times New Roman" panose="02020603050405020304" pitchFamily="18" charset="0"/>
                        </a:rPr>
                        <a:t>1.64</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solidFill>
                      <a:schemeClr val="accent1"/>
                    </a:solidFill>
                  </a:tcPr>
                </a:tc>
                <a:tc>
                  <a:txBody>
                    <a:bodyPr/>
                    <a:lstStyle/>
                    <a:p>
                      <a:pPr marL="0" marR="0" algn="l">
                        <a:spcBef>
                          <a:spcPts val="0"/>
                        </a:spcBef>
                        <a:spcAft>
                          <a:spcPts val="0"/>
                        </a:spcAft>
                      </a:pPr>
                      <a:r>
                        <a:rPr lang="en-US" sz="1600" dirty="0">
                          <a:effectLst/>
                          <a:latin typeface="Times New Roman" panose="02020603050405020304" pitchFamily="18" charset="0"/>
                          <a:cs typeface="Times New Roman" panose="02020603050405020304" pitchFamily="18" charset="0"/>
                        </a:rPr>
                        <a:t>0.101</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solidFill>
                      <a:schemeClr val="accent1"/>
                    </a:solidFill>
                  </a:tcPr>
                </a:tc>
              </a:tr>
            </a:tbl>
          </a:graphicData>
        </a:graphic>
      </p:graphicFrame>
      <p:sp>
        <p:nvSpPr>
          <p:cNvPr id="7" name="TextBox 6"/>
          <p:cNvSpPr txBox="1"/>
          <p:nvPr/>
        </p:nvSpPr>
        <p:spPr>
          <a:xfrm>
            <a:off x="1126923" y="1678013"/>
            <a:ext cx="4106830" cy="369332"/>
          </a:xfrm>
          <a:prstGeom prst="rect">
            <a:avLst/>
          </a:prstGeom>
          <a:noFill/>
        </p:spPr>
        <p:txBody>
          <a:bodyPr wrap="none" rtlCol="0">
            <a:spAutoFit/>
          </a:bodyPr>
          <a:lstStyle/>
          <a:p>
            <a:r>
              <a:rPr lang="en-US" dirty="0" smtClean="0"/>
              <a:t>Here, we are showing the Minitab results:</a:t>
            </a:r>
            <a:endParaRPr lang="en-US" dirty="0"/>
          </a:p>
        </p:txBody>
      </p:sp>
    </p:spTree>
    <p:extLst>
      <p:ext uri="{BB962C8B-B14F-4D97-AF65-F5344CB8AC3E}">
        <p14:creationId xmlns:p14="http://schemas.microsoft.com/office/powerpoint/2010/main" val="3056580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851</Words>
  <Application>Microsoft Office PowerPoint</Application>
  <PresentationFormat>Widescreen</PresentationFormat>
  <Paragraphs>184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Qamar Bani-Melhem</dc:creator>
  <cp:lastModifiedBy>Qamar Bani-Melhem</cp:lastModifiedBy>
  <cp:revision>42</cp:revision>
  <dcterms:created xsi:type="dcterms:W3CDTF">2020-04-07T21:49:58Z</dcterms:created>
  <dcterms:modified xsi:type="dcterms:W3CDTF">2020-04-10T22:00:12Z</dcterms:modified>
</cp:coreProperties>
</file>