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2" r:id="rId5"/>
    <p:sldId id="257"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7A3836D0-94D9-44F4-A8A0-B0C2B5714B88}" type="datetimeFigureOut">
              <a:rPr lang="en-CA" smtClean="0"/>
              <a:t>2025-01-11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106992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A3836D0-94D9-44F4-A8A0-B0C2B5714B88}" type="datetimeFigureOut">
              <a:rPr lang="en-CA" smtClean="0"/>
              <a:t>2025-01-11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1044678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A3836D0-94D9-44F4-A8A0-B0C2B5714B88}" type="datetimeFigureOut">
              <a:rPr lang="en-CA" smtClean="0"/>
              <a:t>2025-01-11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2922484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7A3836D0-94D9-44F4-A8A0-B0C2B5714B88}" type="datetimeFigureOut">
              <a:rPr lang="en-CA" smtClean="0"/>
              <a:t>2025-01-11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339423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3836D0-94D9-44F4-A8A0-B0C2B5714B88}" type="datetimeFigureOut">
              <a:rPr lang="en-CA" smtClean="0"/>
              <a:t>2025-01-11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943147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7A3836D0-94D9-44F4-A8A0-B0C2B5714B88}" type="datetimeFigureOut">
              <a:rPr lang="en-CA" smtClean="0"/>
              <a:t>2025-01-11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2233523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7A3836D0-94D9-44F4-A8A0-B0C2B5714B88}" type="datetimeFigureOut">
              <a:rPr lang="en-CA" smtClean="0"/>
              <a:t>2025-01-11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3007880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7A3836D0-94D9-44F4-A8A0-B0C2B5714B88}" type="datetimeFigureOut">
              <a:rPr lang="en-CA" smtClean="0"/>
              <a:t>2025-01-11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40355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836D0-94D9-44F4-A8A0-B0C2B5714B88}" type="datetimeFigureOut">
              <a:rPr lang="en-CA" smtClean="0"/>
              <a:t>2025-01-11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348927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3836D0-94D9-44F4-A8A0-B0C2B5714B88}" type="datetimeFigureOut">
              <a:rPr lang="en-CA" smtClean="0"/>
              <a:t>2025-01-11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2424879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3836D0-94D9-44F4-A8A0-B0C2B5714B88}" type="datetimeFigureOut">
              <a:rPr lang="en-CA" smtClean="0"/>
              <a:t>2025-01-11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DCE5D47-825A-4874-B919-2D76CCA2A5F1}" type="slidenum">
              <a:rPr lang="en-CA" smtClean="0"/>
              <a:t>‹#›</a:t>
            </a:fld>
            <a:endParaRPr lang="en-CA"/>
          </a:p>
        </p:txBody>
      </p:sp>
    </p:spTree>
    <p:extLst>
      <p:ext uri="{BB962C8B-B14F-4D97-AF65-F5344CB8AC3E}">
        <p14:creationId xmlns:p14="http://schemas.microsoft.com/office/powerpoint/2010/main" val="1525907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836D0-94D9-44F4-A8A0-B0C2B5714B88}" type="datetimeFigureOut">
              <a:rPr lang="en-CA" smtClean="0"/>
              <a:t>2025-01-11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E5D47-825A-4874-B919-2D76CCA2A5F1}" type="slidenum">
              <a:rPr lang="en-CA" smtClean="0"/>
              <a:t>‹#›</a:t>
            </a:fld>
            <a:endParaRPr lang="en-CA"/>
          </a:p>
        </p:txBody>
      </p:sp>
    </p:spTree>
    <p:extLst>
      <p:ext uri="{BB962C8B-B14F-4D97-AF65-F5344CB8AC3E}">
        <p14:creationId xmlns:p14="http://schemas.microsoft.com/office/powerpoint/2010/main" val="318670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4036539" y="1271923"/>
            <a:ext cx="3278837" cy="3113671"/>
          </a:xfrm>
          <a:custGeom>
            <a:avLst/>
            <a:gdLst>
              <a:gd name="connsiteX0" fmla="*/ 2075290 w 4261899"/>
              <a:gd name="connsiteY0" fmla="*/ 0 h 4047214"/>
              <a:gd name="connsiteX1" fmla="*/ 2647784 w 4261899"/>
              <a:gd name="connsiteY1" fmla="*/ 1622066 h 4047214"/>
              <a:gd name="connsiteX2" fmla="*/ 4261899 w 4261899"/>
              <a:gd name="connsiteY2" fmla="*/ 2687541 h 4047214"/>
              <a:gd name="connsiteX3" fmla="*/ 4166484 w 4261899"/>
              <a:gd name="connsiteY3" fmla="*/ 3450866 h 4047214"/>
              <a:gd name="connsiteX4" fmla="*/ 4134678 w 4261899"/>
              <a:gd name="connsiteY4" fmla="*/ 3522428 h 4047214"/>
              <a:gd name="connsiteX5" fmla="*/ 2886324 w 4261899"/>
              <a:gd name="connsiteY5" fmla="*/ 4047214 h 4047214"/>
              <a:gd name="connsiteX6" fmla="*/ 0 w 4261899"/>
              <a:gd name="connsiteY6" fmla="*/ 4047214 h 4047214"/>
              <a:gd name="connsiteX7" fmla="*/ 413468 w 4261899"/>
              <a:gd name="connsiteY7" fmla="*/ 2512612 h 4047214"/>
              <a:gd name="connsiteX8" fmla="*/ 628153 w 4261899"/>
              <a:gd name="connsiteY8" fmla="*/ 675861 h 4047214"/>
              <a:gd name="connsiteX9" fmla="*/ 190831 w 4261899"/>
              <a:gd name="connsiteY9" fmla="*/ 87464 h 4047214"/>
              <a:gd name="connsiteX10" fmla="*/ 2075290 w 4261899"/>
              <a:gd name="connsiteY10" fmla="*/ 0 h 40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1899" h="4047214">
                <a:moveTo>
                  <a:pt x="2075290" y="0"/>
                </a:moveTo>
                <a:lnTo>
                  <a:pt x="2647784" y="1622066"/>
                </a:lnTo>
                <a:lnTo>
                  <a:pt x="4261899" y="2687541"/>
                </a:lnTo>
                <a:lnTo>
                  <a:pt x="4166484" y="3450866"/>
                </a:lnTo>
                <a:lnTo>
                  <a:pt x="4134678" y="3522428"/>
                </a:lnTo>
                <a:lnTo>
                  <a:pt x="2886324" y="4047214"/>
                </a:lnTo>
                <a:lnTo>
                  <a:pt x="0" y="4047214"/>
                </a:lnTo>
                <a:lnTo>
                  <a:pt x="413468" y="2512612"/>
                </a:lnTo>
                <a:lnTo>
                  <a:pt x="628153" y="675861"/>
                </a:lnTo>
                <a:lnTo>
                  <a:pt x="190831" y="87464"/>
                </a:lnTo>
                <a:lnTo>
                  <a:pt x="207529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3108960" y="771276"/>
            <a:ext cx="4428877" cy="44288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p:cNvSpPr txBox="1"/>
          <p:nvPr/>
        </p:nvSpPr>
        <p:spPr>
          <a:xfrm>
            <a:off x="8030817" y="632532"/>
            <a:ext cx="2465547" cy="1200329"/>
          </a:xfrm>
          <a:prstGeom prst="rect">
            <a:avLst/>
          </a:prstGeom>
          <a:noFill/>
        </p:spPr>
        <p:txBody>
          <a:bodyPr wrap="none" rtlCol="0">
            <a:spAutoFit/>
          </a:bodyPr>
          <a:lstStyle/>
          <a:p>
            <a:r>
              <a:rPr lang="en-CA" dirty="0" smtClean="0"/>
              <a:t>If ggl results &lt; 20</a:t>
            </a:r>
          </a:p>
          <a:p>
            <a:r>
              <a:rPr lang="en-CA" dirty="0"/>
              <a:t>	</a:t>
            </a:r>
            <a:r>
              <a:rPr lang="en-CA" dirty="0" smtClean="0"/>
              <a:t>resturn results</a:t>
            </a:r>
          </a:p>
          <a:p>
            <a:r>
              <a:rPr lang="en-CA" dirty="0" smtClean="0"/>
              <a:t>If ggl results &gt;20</a:t>
            </a:r>
          </a:p>
          <a:p>
            <a:r>
              <a:rPr lang="en-CA" dirty="0"/>
              <a:t>	</a:t>
            </a:r>
            <a:r>
              <a:rPr lang="en-CA" dirty="0" smtClean="0"/>
              <a:t>do sub_search</a:t>
            </a:r>
          </a:p>
        </p:txBody>
      </p:sp>
    </p:spTree>
    <p:extLst>
      <p:ext uri="{BB962C8B-B14F-4D97-AF65-F5344CB8AC3E}">
        <p14:creationId xmlns:p14="http://schemas.microsoft.com/office/powerpoint/2010/main" val="274492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4476585" y="1411353"/>
            <a:ext cx="3434963" cy="3371353"/>
          </a:xfrm>
          <a:custGeom>
            <a:avLst/>
            <a:gdLst>
              <a:gd name="connsiteX0" fmla="*/ 2075290 w 4261899"/>
              <a:gd name="connsiteY0" fmla="*/ 0 h 4047214"/>
              <a:gd name="connsiteX1" fmla="*/ 2647784 w 4261899"/>
              <a:gd name="connsiteY1" fmla="*/ 1622066 h 4047214"/>
              <a:gd name="connsiteX2" fmla="*/ 4261899 w 4261899"/>
              <a:gd name="connsiteY2" fmla="*/ 2687541 h 4047214"/>
              <a:gd name="connsiteX3" fmla="*/ 4166484 w 4261899"/>
              <a:gd name="connsiteY3" fmla="*/ 3450866 h 4047214"/>
              <a:gd name="connsiteX4" fmla="*/ 4134678 w 4261899"/>
              <a:gd name="connsiteY4" fmla="*/ 3522428 h 4047214"/>
              <a:gd name="connsiteX5" fmla="*/ 2886324 w 4261899"/>
              <a:gd name="connsiteY5" fmla="*/ 4047214 h 4047214"/>
              <a:gd name="connsiteX6" fmla="*/ 0 w 4261899"/>
              <a:gd name="connsiteY6" fmla="*/ 4047214 h 4047214"/>
              <a:gd name="connsiteX7" fmla="*/ 413468 w 4261899"/>
              <a:gd name="connsiteY7" fmla="*/ 2512612 h 4047214"/>
              <a:gd name="connsiteX8" fmla="*/ 628153 w 4261899"/>
              <a:gd name="connsiteY8" fmla="*/ 675861 h 4047214"/>
              <a:gd name="connsiteX9" fmla="*/ 190831 w 4261899"/>
              <a:gd name="connsiteY9" fmla="*/ 87464 h 4047214"/>
              <a:gd name="connsiteX10" fmla="*/ 2075290 w 4261899"/>
              <a:gd name="connsiteY10" fmla="*/ 0 h 40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1899" h="4047214">
                <a:moveTo>
                  <a:pt x="2075290" y="0"/>
                </a:moveTo>
                <a:lnTo>
                  <a:pt x="2647784" y="1622066"/>
                </a:lnTo>
                <a:lnTo>
                  <a:pt x="4261899" y="2687541"/>
                </a:lnTo>
                <a:lnTo>
                  <a:pt x="4166484" y="3450866"/>
                </a:lnTo>
                <a:lnTo>
                  <a:pt x="4134678" y="3522428"/>
                </a:lnTo>
                <a:lnTo>
                  <a:pt x="2886324" y="4047214"/>
                </a:lnTo>
                <a:lnTo>
                  <a:pt x="0" y="4047214"/>
                </a:lnTo>
                <a:lnTo>
                  <a:pt x="413468" y="2512612"/>
                </a:lnTo>
                <a:lnTo>
                  <a:pt x="628153" y="675861"/>
                </a:lnTo>
                <a:lnTo>
                  <a:pt x="190831" y="87464"/>
                </a:lnTo>
                <a:lnTo>
                  <a:pt x="2075290" y="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3681454" y="1077402"/>
            <a:ext cx="4396821" cy="43968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p:cNvSpPr txBox="1"/>
          <p:nvPr/>
        </p:nvSpPr>
        <p:spPr>
          <a:xfrm>
            <a:off x="7649155" y="612563"/>
            <a:ext cx="4158532" cy="1477328"/>
          </a:xfrm>
          <a:prstGeom prst="rect">
            <a:avLst/>
          </a:prstGeom>
          <a:noFill/>
        </p:spPr>
        <p:txBody>
          <a:bodyPr wrap="square" rtlCol="0">
            <a:spAutoFit/>
          </a:bodyPr>
          <a:lstStyle/>
          <a:p>
            <a:r>
              <a:rPr lang="en-CA" dirty="0" smtClean="0"/>
              <a:t>If ggl results of subcircle &lt; 20</a:t>
            </a:r>
          </a:p>
          <a:p>
            <a:r>
              <a:rPr lang="en-CA" dirty="0"/>
              <a:t>	</a:t>
            </a:r>
            <a:r>
              <a:rPr lang="en-CA" dirty="0" smtClean="0"/>
              <a:t>resturn results</a:t>
            </a:r>
          </a:p>
          <a:p>
            <a:r>
              <a:rPr lang="en-CA" dirty="0" smtClean="0"/>
              <a:t>If ggl results of subcircle &gt;20</a:t>
            </a:r>
          </a:p>
          <a:p>
            <a:r>
              <a:rPr lang="en-CA" dirty="0"/>
              <a:t>	</a:t>
            </a:r>
            <a:r>
              <a:rPr lang="en-CA" dirty="0" smtClean="0"/>
              <a:t>do </a:t>
            </a:r>
            <a:r>
              <a:rPr lang="en-CA" dirty="0" err="1" smtClean="0"/>
              <a:t>sub_search</a:t>
            </a:r>
            <a:endParaRPr lang="en-CA" dirty="0" smtClean="0"/>
          </a:p>
          <a:p>
            <a:r>
              <a:rPr lang="en-CA" dirty="0" smtClean="0"/>
              <a:t>Radius can’t be less than 500m</a:t>
            </a:r>
            <a:endParaRPr lang="en-CA" dirty="0"/>
          </a:p>
        </p:txBody>
      </p:sp>
    </p:spTree>
    <p:extLst>
      <p:ext uri="{BB962C8B-B14F-4D97-AF65-F5344CB8AC3E}">
        <p14:creationId xmlns:p14="http://schemas.microsoft.com/office/powerpoint/2010/main" val="274640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4476585" y="1411353"/>
            <a:ext cx="3434963" cy="3371353"/>
          </a:xfrm>
          <a:custGeom>
            <a:avLst/>
            <a:gdLst>
              <a:gd name="connsiteX0" fmla="*/ 2075290 w 4261899"/>
              <a:gd name="connsiteY0" fmla="*/ 0 h 4047214"/>
              <a:gd name="connsiteX1" fmla="*/ 2647784 w 4261899"/>
              <a:gd name="connsiteY1" fmla="*/ 1622066 h 4047214"/>
              <a:gd name="connsiteX2" fmla="*/ 4261899 w 4261899"/>
              <a:gd name="connsiteY2" fmla="*/ 2687541 h 4047214"/>
              <a:gd name="connsiteX3" fmla="*/ 4166484 w 4261899"/>
              <a:gd name="connsiteY3" fmla="*/ 3450866 h 4047214"/>
              <a:gd name="connsiteX4" fmla="*/ 4134678 w 4261899"/>
              <a:gd name="connsiteY4" fmla="*/ 3522428 h 4047214"/>
              <a:gd name="connsiteX5" fmla="*/ 2886324 w 4261899"/>
              <a:gd name="connsiteY5" fmla="*/ 4047214 h 4047214"/>
              <a:gd name="connsiteX6" fmla="*/ 0 w 4261899"/>
              <a:gd name="connsiteY6" fmla="*/ 4047214 h 4047214"/>
              <a:gd name="connsiteX7" fmla="*/ 413468 w 4261899"/>
              <a:gd name="connsiteY7" fmla="*/ 2512612 h 4047214"/>
              <a:gd name="connsiteX8" fmla="*/ 628153 w 4261899"/>
              <a:gd name="connsiteY8" fmla="*/ 675861 h 4047214"/>
              <a:gd name="connsiteX9" fmla="*/ 190831 w 4261899"/>
              <a:gd name="connsiteY9" fmla="*/ 87464 h 4047214"/>
              <a:gd name="connsiteX10" fmla="*/ 2075290 w 4261899"/>
              <a:gd name="connsiteY10" fmla="*/ 0 h 40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1899" h="4047214">
                <a:moveTo>
                  <a:pt x="2075290" y="0"/>
                </a:moveTo>
                <a:lnTo>
                  <a:pt x="2647784" y="1622066"/>
                </a:lnTo>
                <a:lnTo>
                  <a:pt x="4261899" y="2687541"/>
                </a:lnTo>
                <a:lnTo>
                  <a:pt x="4166484" y="3450866"/>
                </a:lnTo>
                <a:lnTo>
                  <a:pt x="4134678" y="3522428"/>
                </a:lnTo>
                <a:lnTo>
                  <a:pt x="2886324" y="4047214"/>
                </a:lnTo>
                <a:lnTo>
                  <a:pt x="0" y="4047214"/>
                </a:lnTo>
                <a:lnTo>
                  <a:pt x="413468" y="2512612"/>
                </a:lnTo>
                <a:lnTo>
                  <a:pt x="628153" y="675861"/>
                </a:lnTo>
                <a:lnTo>
                  <a:pt x="190831" y="87464"/>
                </a:lnTo>
                <a:lnTo>
                  <a:pt x="2075290" y="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3681454" y="1077402"/>
            <a:ext cx="4396821" cy="43968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4" name="Group 13"/>
          <p:cNvGrpSpPr/>
          <p:nvPr/>
        </p:nvGrpSpPr>
        <p:grpSpPr>
          <a:xfrm>
            <a:off x="3770402" y="2901064"/>
            <a:ext cx="1803913" cy="1905501"/>
            <a:chOff x="3820932" y="1085353"/>
            <a:chExt cx="4143832" cy="4377193"/>
          </a:xfrm>
        </p:grpSpPr>
        <p:sp>
          <p:nvSpPr>
            <p:cNvPr id="15" name="Oval 14"/>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2" name="TextBox 21"/>
          <p:cNvSpPr txBox="1"/>
          <p:nvPr/>
        </p:nvSpPr>
        <p:spPr>
          <a:xfrm>
            <a:off x="7649155" y="612563"/>
            <a:ext cx="4158532" cy="1200329"/>
          </a:xfrm>
          <a:prstGeom prst="rect">
            <a:avLst/>
          </a:prstGeom>
          <a:noFill/>
        </p:spPr>
        <p:txBody>
          <a:bodyPr wrap="square" rtlCol="0">
            <a:spAutoFit/>
          </a:bodyPr>
          <a:lstStyle/>
          <a:p>
            <a:r>
              <a:rPr lang="en-CA" dirty="0" smtClean="0"/>
              <a:t>If ggl results of subcircle &lt; 20</a:t>
            </a:r>
          </a:p>
          <a:p>
            <a:r>
              <a:rPr lang="en-CA" dirty="0"/>
              <a:t>	</a:t>
            </a:r>
            <a:r>
              <a:rPr lang="en-CA" dirty="0" smtClean="0"/>
              <a:t>resturn results</a:t>
            </a:r>
          </a:p>
          <a:p>
            <a:r>
              <a:rPr lang="en-CA" dirty="0" smtClean="0"/>
              <a:t>If ggl results of subcircle &gt;20</a:t>
            </a:r>
          </a:p>
          <a:p>
            <a:r>
              <a:rPr lang="en-CA" dirty="0"/>
              <a:t>	</a:t>
            </a:r>
            <a:r>
              <a:rPr lang="en-CA" dirty="0" smtClean="0"/>
              <a:t>do sub_search</a:t>
            </a:r>
            <a:endParaRPr lang="en-CA" dirty="0"/>
          </a:p>
        </p:txBody>
      </p:sp>
    </p:spTree>
    <p:extLst>
      <p:ext uri="{BB962C8B-B14F-4D97-AF65-F5344CB8AC3E}">
        <p14:creationId xmlns:p14="http://schemas.microsoft.com/office/powerpoint/2010/main" val="178661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4476585" y="1411353"/>
            <a:ext cx="3434963" cy="3371353"/>
          </a:xfrm>
          <a:custGeom>
            <a:avLst/>
            <a:gdLst>
              <a:gd name="connsiteX0" fmla="*/ 2075290 w 4261899"/>
              <a:gd name="connsiteY0" fmla="*/ 0 h 4047214"/>
              <a:gd name="connsiteX1" fmla="*/ 2647784 w 4261899"/>
              <a:gd name="connsiteY1" fmla="*/ 1622066 h 4047214"/>
              <a:gd name="connsiteX2" fmla="*/ 4261899 w 4261899"/>
              <a:gd name="connsiteY2" fmla="*/ 2687541 h 4047214"/>
              <a:gd name="connsiteX3" fmla="*/ 4166484 w 4261899"/>
              <a:gd name="connsiteY3" fmla="*/ 3450866 h 4047214"/>
              <a:gd name="connsiteX4" fmla="*/ 4134678 w 4261899"/>
              <a:gd name="connsiteY4" fmla="*/ 3522428 h 4047214"/>
              <a:gd name="connsiteX5" fmla="*/ 2886324 w 4261899"/>
              <a:gd name="connsiteY5" fmla="*/ 4047214 h 4047214"/>
              <a:gd name="connsiteX6" fmla="*/ 0 w 4261899"/>
              <a:gd name="connsiteY6" fmla="*/ 4047214 h 4047214"/>
              <a:gd name="connsiteX7" fmla="*/ 413468 w 4261899"/>
              <a:gd name="connsiteY7" fmla="*/ 2512612 h 4047214"/>
              <a:gd name="connsiteX8" fmla="*/ 628153 w 4261899"/>
              <a:gd name="connsiteY8" fmla="*/ 675861 h 4047214"/>
              <a:gd name="connsiteX9" fmla="*/ 190831 w 4261899"/>
              <a:gd name="connsiteY9" fmla="*/ 87464 h 4047214"/>
              <a:gd name="connsiteX10" fmla="*/ 2075290 w 4261899"/>
              <a:gd name="connsiteY10" fmla="*/ 0 h 4047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1899" h="4047214">
                <a:moveTo>
                  <a:pt x="2075290" y="0"/>
                </a:moveTo>
                <a:lnTo>
                  <a:pt x="2647784" y="1622066"/>
                </a:lnTo>
                <a:lnTo>
                  <a:pt x="4261899" y="2687541"/>
                </a:lnTo>
                <a:lnTo>
                  <a:pt x="4166484" y="3450866"/>
                </a:lnTo>
                <a:lnTo>
                  <a:pt x="4134678" y="3522428"/>
                </a:lnTo>
                <a:lnTo>
                  <a:pt x="2886324" y="4047214"/>
                </a:lnTo>
                <a:lnTo>
                  <a:pt x="0" y="4047214"/>
                </a:lnTo>
                <a:lnTo>
                  <a:pt x="413468" y="2512612"/>
                </a:lnTo>
                <a:lnTo>
                  <a:pt x="628153" y="675861"/>
                </a:lnTo>
                <a:lnTo>
                  <a:pt x="190831" y="87464"/>
                </a:lnTo>
                <a:lnTo>
                  <a:pt x="2075290" y="0"/>
                </a:ln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3681454" y="1077402"/>
            <a:ext cx="4396821" cy="43968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4" name="Group 13"/>
          <p:cNvGrpSpPr/>
          <p:nvPr/>
        </p:nvGrpSpPr>
        <p:grpSpPr>
          <a:xfrm>
            <a:off x="3770402" y="2901064"/>
            <a:ext cx="1803913" cy="1905501"/>
            <a:chOff x="3820932" y="1085353"/>
            <a:chExt cx="4143832" cy="4377193"/>
          </a:xfrm>
        </p:grpSpPr>
        <p:sp>
          <p:nvSpPr>
            <p:cNvPr id="15" name="Oval 14"/>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2" name="Group 21"/>
          <p:cNvGrpSpPr/>
          <p:nvPr/>
        </p:nvGrpSpPr>
        <p:grpSpPr>
          <a:xfrm>
            <a:off x="3708855" y="3693935"/>
            <a:ext cx="864315" cy="912989"/>
            <a:chOff x="3820932" y="1085353"/>
            <a:chExt cx="4143832" cy="4377193"/>
          </a:xfrm>
        </p:grpSpPr>
        <p:sp>
          <p:nvSpPr>
            <p:cNvPr id="23" name="Oval 22"/>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Oval 24"/>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val 26"/>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30" name="TextBox 29"/>
          <p:cNvSpPr txBox="1"/>
          <p:nvPr/>
        </p:nvSpPr>
        <p:spPr>
          <a:xfrm>
            <a:off x="7649155" y="612563"/>
            <a:ext cx="4158532" cy="1200329"/>
          </a:xfrm>
          <a:prstGeom prst="rect">
            <a:avLst/>
          </a:prstGeom>
          <a:noFill/>
        </p:spPr>
        <p:txBody>
          <a:bodyPr wrap="square" rtlCol="0">
            <a:spAutoFit/>
          </a:bodyPr>
          <a:lstStyle/>
          <a:p>
            <a:r>
              <a:rPr lang="en-CA" dirty="0" smtClean="0"/>
              <a:t>If ggl results of subcircle &lt; 20</a:t>
            </a:r>
          </a:p>
          <a:p>
            <a:r>
              <a:rPr lang="en-CA" dirty="0"/>
              <a:t>	</a:t>
            </a:r>
            <a:r>
              <a:rPr lang="en-CA" dirty="0" smtClean="0"/>
              <a:t>resturn results</a:t>
            </a:r>
          </a:p>
          <a:p>
            <a:r>
              <a:rPr lang="en-CA" dirty="0" smtClean="0"/>
              <a:t>If ggl results of subcircle &gt;20</a:t>
            </a:r>
          </a:p>
          <a:p>
            <a:r>
              <a:rPr lang="en-CA" dirty="0"/>
              <a:t>	</a:t>
            </a:r>
            <a:r>
              <a:rPr lang="en-CA" dirty="0" smtClean="0"/>
              <a:t>do sub_search</a:t>
            </a:r>
            <a:endParaRPr lang="en-CA" dirty="0"/>
          </a:p>
        </p:txBody>
      </p:sp>
    </p:spTree>
    <p:extLst>
      <p:ext uri="{BB962C8B-B14F-4D97-AF65-F5344CB8AC3E}">
        <p14:creationId xmlns:p14="http://schemas.microsoft.com/office/powerpoint/2010/main" val="225152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455188" y="3941526"/>
            <a:ext cx="820486" cy="866692"/>
            <a:chOff x="3820932" y="1085353"/>
            <a:chExt cx="4143832" cy="4377193"/>
          </a:xfrm>
        </p:grpSpPr>
        <p:sp>
          <p:nvSpPr>
            <p:cNvPr id="21" name="Oval 20"/>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Oval 24"/>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val 26"/>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0" name="Group 9"/>
          <p:cNvGrpSpPr/>
          <p:nvPr/>
        </p:nvGrpSpPr>
        <p:grpSpPr>
          <a:xfrm>
            <a:off x="2211144" y="4657420"/>
            <a:ext cx="820486" cy="866692"/>
            <a:chOff x="3820932" y="1085353"/>
            <a:chExt cx="4143832" cy="4377193"/>
          </a:xfrm>
        </p:grpSpPr>
        <p:sp>
          <p:nvSpPr>
            <p:cNvPr id="11" name="Oval 10"/>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Oval 12"/>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Oval 13"/>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8" name="Group 17"/>
          <p:cNvGrpSpPr/>
          <p:nvPr/>
        </p:nvGrpSpPr>
        <p:grpSpPr>
          <a:xfrm>
            <a:off x="2955634" y="4506331"/>
            <a:ext cx="820486" cy="866692"/>
            <a:chOff x="3820932" y="1085353"/>
            <a:chExt cx="4143832" cy="4377193"/>
          </a:xfrm>
        </p:grpSpPr>
        <p:sp>
          <p:nvSpPr>
            <p:cNvPr id="19" name="Oval 18"/>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Oval 27"/>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Oval 28"/>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Oval 30"/>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Oval 31"/>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3" name="Group 32"/>
          <p:cNvGrpSpPr/>
          <p:nvPr/>
        </p:nvGrpSpPr>
        <p:grpSpPr>
          <a:xfrm>
            <a:off x="2775228" y="5238704"/>
            <a:ext cx="820486" cy="866692"/>
            <a:chOff x="3820932" y="1085353"/>
            <a:chExt cx="4143832" cy="4377193"/>
          </a:xfrm>
        </p:grpSpPr>
        <p:sp>
          <p:nvSpPr>
            <p:cNvPr id="34" name="Oval 33"/>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Oval 34"/>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Oval 35"/>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Oval 36"/>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Oval 37"/>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Oval 38"/>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Oval 39"/>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TextBox 1"/>
          <p:cNvSpPr txBox="1"/>
          <p:nvPr/>
        </p:nvSpPr>
        <p:spPr>
          <a:xfrm>
            <a:off x="2022580" y="2058914"/>
            <a:ext cx="1424923" cy="1200329"/>
          </a:xfrm>
          <a:prstGeom prst="rect">
            <a:avLst/>
          </a:prstGeom>
          <a:noFill/>
        </p:spPr>
        <p:txBody>
          <a:bodyPr wrap="square" rtlCol="0">
            <a:spAutoFit/>
          </a:bodyPr>
          <a:lstStyle/>
          <a:p>
            <a:r>
              <a:rPr lang="en-US" dirty="0" smtClean="0"/>
              <a:t>1-5 A </a:t>
            </a:r>
            <a:endParaRPr lang="en-US" dirty="0" smtClean="0"/>
          </a:p>
          <a:p>
            <a:r>
              <a:rPr lang="en-US" dirty="0" smtClean="0"/>
              <a:t>6-10 </a:t>
            </a:r>
            <a:r>
              <a:rPr lang="en-US" dirty="0" smtClean="0"/>
              <a:t> B</a:t>
            </a:r>
            <a:endParaRPr lang="en-US" dirty="0" smtClean="0"/>
          </a:p>
          <a:p>
            <a:r>
              <a:rPr lang="en-US" dirty="0" smtClean="0"/>
              <a:t>11-15 </a:t>
            </a:r>
            <a:r>
              <a:rPr lang="en-US" dirty="0" smtClean="0"/>
              <a:t> C</a:t>
            </a:r>
            <a:endParaRPr lang="en-US" dirty="0" smtClean="0"/>
          </a:p>
          <a:p>
            <a:r>
              <a:rPr lang="en-US" dirty="0" smtClean="0"/>
              <a:t>16-20 </a:t>
            </a:r>
            <a:r>
              <a:rPr lang="en-US" dirty="0" smtClean="0"/>
              <a:t> D</a:t>
            </a:r>
            <a:endParaRPr lang="en-US" dirty="0" smtClean="0"/>
          </a:p>
        </p:txBody>
      </p:sp>
      <p:cxnSp>
        <p:nvCxnSpPr>
          <p:cNvPr id="5" name="Straight Arrow Connector 4"/>
          <p:cNvCxnSpPr/>
          <p:nvPr/>
        </p:nvCxnSpPr>
        <p:spPr>
          <a:xfrm flipH="1" flipV="1">
            <a:off x="2137637" y="3259243"/>
            <a:ext cx="181669" cy="1989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2891996" y="3094427"/>
            <a:ext cx="851047" cy="1948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99990" y="1872749"/>
            <a:ext cx="6693076" cy="1754326"/>
          </a:xfrm>
          <a:prstGeom prst="rect">
            <a:avLst/>
          </a:prstGeom>
          <a:noFill/>
        </p:spPr>
        <p:txBody>
          <a:bodyPr wrap="square" rtlCol="0">
            <a:spAutoFit/>
          </a:bodyPr>
          <a:lstStyle/>
          <a:p>
            <a:r>
              <a:rPr lang="en-US" dirty="0" smtClean="0"/>
              <a:t>Zoom1(big) (multiplier=1000)  A x zoom1 = 4x20 =80(score)</a:t>
            </a:r>
          </a:p>
          <a:p>
            <a:r>
              <a:rPr lang="en-US" dirty="0" smtClean="0"/>
              <a:t>Zoom2()(500)</a:t>
            </a:r>
            <a:br>
              <a:rPr lang="en-US" dirty="0" smtClean="0"/>
            </a:br>
            <a:r>
              <a:rPr lang="en-US" dirty="0" smtClean="0"/>
              <a:t>zoom3</a:t>
            </a:r>
            <a:br>
              <a:rPr lang="en-US" dirty="0" smtClean="0"/>
            </a:br>
            <a:r>
              <a:rPr lang="en-US" dirty="0" smtClean="0"/>
              <a:t>zoom4</a:t>
            </a:r>
            <a:br>
              <a:rPr lang="en-US" dirty="0" smtClean="0"/>
            </a:br>
            <a:r>
              <a:rPr lang="en-US" dirty="0" smtClean="0"/>
              <a:t>….</a:t>
            </a:r>
            <a:br>
              <a:rPr lang="en-US" dirty="0" smtClean="0"/>
            </a:br>
            <a:endParaRPr lang="en-US" dirty="0"/>
          </a:p>
        </p:txBody>
      </p:sp>
      <p:sp>
        <p:nvSpPr>
          <p:cNvPr id="9" name="TextBox 8"/>
          <p:cNvSpPr txBox="1"/>
          <p:nvPr/>
        </p:nvSpPr>
        <p:spPr>
          <a:xfrm>
            <a:off x="5020012" y="4045554"/>
            <a:ext cx="1677409" cy="1200329"/>
          </a:xfrm>
          <a:prstGeom prst="rect">
            <a:avLst/>
          </a:prstGeom>
          <a:noFill/>
        </p:spPr>
        <p:txBody>
          <a:bodyPr wrap="square" rtlCol="0">
            <a:spAutoFit/>
          </a:bodyPr>
          <a:lstStyle/>
          <a:p>
            <a:r>
              <a:rPr lang="en-US" dirty="0" smtClean="0"/>
              <a:t>876  A</a:t>
            </a:r>
          </a:p>
          <a:p>
            <a:r>
              <a:rPr lang="en-US" dirty="0" smtClean="0"/>
              <a:t>35 D</a:t>
            </a:r>
          </a:p>
          <a:p>
            <a:r>
              <a:rPr lang="en-US" dirty="0" smtClean="0"/>
              <a:t>152 C</a:t>
            </a:r>
          </a:p>
          <a:p>
            <a:r>
              <a:rPr lang="en-US" dirty="0" smtClean="0"/>
              <a:t>…</a:t>
            </a:r>
            <a:endParaRPr lang="en-US" dirty="0"/>
          </a:p>
        </p:txBody>
      </p:sp>
    </p:spTree>
    <p:extLst>
      <p:ext uri="{BB962C8B-B14F-4D97-AF65-F5344CB8AC3E}">
        <p14:creationId xmlns:p14="http://schemas.microsoft.com/office/powerpoint/2010/main" val="2067898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820932" y="1085353"/>
            <a:ext cx="4143832" cy="4377193"/>
            <a:chOff x="3820932" y="1085353"/>
            <a:chExt cx="4143832" cy="4377193"/>
          </a:xfrm>
        </p:grpSpPr>
        <p:sp>
          <p:nvSpPr>
            <p:cNvPr id="5" name="Oval 4"/>
            <p:cNvSpPr/>
            <p:nvPr/>
          </p:nvSpPr>
          <p:spPr>
            <a:xfrm>
              <a:off x="5010150" y="108535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p:cNvSpPr/>
            <p:nvPr/>
          </p:nvSpPr>
          <p:spPr>
            <a:xfrm>
              <a:off x="5010149" y="388421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p:cNvSpPr/>
            <p:nvPr/>
          </p:nvSpPr>
          <p:spPr>
            <a:xfrm>
              <a:off x="5053466" y="249273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p:cNvSpPr/>
            <p:nvPr/>
          </p:nvSpPr>
          <p:spPr>
            <a:xfrm>
              <a:off x="6251879" y="17810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p:cNvSpPr/>
            <p:nvPr/>
          </p:nvSpPr>
          <p:spPr>
            <a:xfrm>
              <a:off x="6305095" y="3204371"/>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3820932" y="1812892"/>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3842590" y="3148713"/>
              <a:ext cx="1659669" cy="15783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40059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612845"/>
            <a:ext cx="6096000" cy="3970318"/>
          </a:xfrm>
          <a:prstGeom prst="rect">
            <a:avLst/>
          </a:prstGeom>
        </p:spPr>
        <p:txBody>
          <a:bodyPr>
            <a:spAutoFit/>
          </a:bodyPr>
          <a:lstStyle/>
          <a:p>
            <a:r>
              <a:rPr lang="en-CA" dirty="0"/>
              <a:t>rankPreferenceThe type of ranking to use. If this parameter is omitted, results are ranked by popularity. May be one of the following:POPULARITY (default) Sorts results based on their popularity.DISTANCE Sorts results in ascending order by their distance from the specified location.https://developers.google.com/maps/documentation/places/web-service/nearby-search#rankpreferencepopularity per 20 items, which allows for popularty class (A,B,C,D)First we do local popularity of that area and then in the local popularity the popularity will be based on how many records are returned and so if there are 20 records then the first five records will be popularity </a:t>
            </a:r>
            <a:r>
              <a:rPr lang="en-CA" dirty="0" smtClean="0"/>
              <a:t>A </a:t>
            </a:r>
            <a:r>
              <a:rPr lang="en-CA" dirty="0"/>
              <a:t>while the second 5B and the third 5C and then the last 5D however if there is less than 20 so for example 7 then the first 25% will be </a:t>
            </a:r>
            <a:r>
              <a:rPr lang="en-CA" dirty="0" smtClean="0"/>
              <a:t>A </a:t>
            </a:r>
            <a:r>
              <a:rPr lang="en-CA" dirty="0"/>
              <a:t>and so </a:t>
            </a:r>
            <a:r>
              <a:rPr lang="en-CA" dirty="0" smtClean="0"/>
              <a:t>on. </a:t>
            </a:r>
            <a:endParaRPr lang="en-CA" dirty="0"/>
          </a:p>
        </p:txBody>
      </p:sp>
    </p:spTree>
    <p:extLst>
      <p:ext uri="{BB962C8B-B14F-4D97-AF65-F5344CB8AC3E}">
        <p14:creationId xmlns:p14="http://schemas.microsoft.com/office/powerpoint/2010/main" val="276758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256</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abdullah alhoothy</dc:creator>
  <cp:lastModifiedBy>abdullah alhoothy</cp:lastModifiedBy>
  <cp:revision>12</cp:revision>
  <dcterms:created xsi:type="dcterms:W3CDTF">2024-08-13T18:45:21Z</dcterms:created>
  <dcterms:modified xsi:type="dcterms:W3CDTF">2025-01-11T15:26:36Z</dcterms:modified>
</cp:coreProperties>
</file>