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1"/>
  </p:notesMasterIdLst>
  <p:handoutMasterIdLst>
    <p:handoutMasterId r:id="rId52"/>
  </p:handoutMasterIdLst>
  <p:sldIdLst>
    <p:sldId id="327" r:id="rId5"/>
    <p:sldId id="330" r:id="rId6"/>
    <p:sldId id="331" r:id="rId7"/>
    <p:sldId id="332" r:id="rId8"/>
    <p:sldId id="298" r:id="rId9"/>
    <p:sldId id="262"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33" r:id="rId27"/>
    <p:sldId id="334" r:id="rId28"/>
    <p:sldId id="309" r:id="rId29"/>
    <p:sldId id="310" r:id="rId30"/>
    <p:sldId id="311" r:id="rId31"/>
    <p:sldId id="312" r:id="rId32"/>
    <p:sldId id="314" r:id="rId33"/>
    <p:sldId id="335" r:id="rId34"/>
    <p:sldId id="315" r:id="rId35"/>
    <p:sldId id="316" r:id="rId36"/>
    <p:sldId id="336" r:id="rId37"/>
    <p:sldId id="294" r:id="rId38"/>
    <p:sldId id="296" r:id="rId39"/>
    <p:sldId id="318" r:id="rId40"/>
    <p:sldId id="319" r:id="rId41"/>
    <p:sldId id="321" r:id="rId42"/>
    <p:sldId id="322" r:id="rId43"/>
    <p:sldId id="323" r:id="rId44"/>
    <p:sldId id="324" r:id="rId45"/>
    <p:sldId id="288" r:id="rId46"/>
    <p:sldId id="289" r:id="rId47"/>
    <p:sldId id="320" r:id="rId48"/>
    <p:sldId id="274" r:id="rId49"/>
    <p:sldId id="329"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varScale="1">
        <p:scale>
          <a:sx n="59" d="100"/>
          <a:sy n="59" d="100"/>
        </p:scale>
        <p:origin x="1733" y="2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12/3/2024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oking Back at 10 Years of Falcon 9 Launches | SpaceX's Falcon 9">
            <a:extLst>
              <a:ext uri="{FF2B5EF4-FFF2-40B4-BE49-F238E27FC236}">
                <a16:creationId xmlns:a16="http://schemas.microsoft.com/office/drawing/2014/main" id="{3FD0ECFF-79F6-C608-95A1-457EC8541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
        <p:nvSpPr>
          <p:cNvPr id="3" name="مستطيل 2">
            <a:extLst>
              <a:ext uri="{FF2B5EF4-FFF2-40B4-BE49-F238E27FC236}">
                <a16:creationId xmlns:a16="http://schemas.microsoft.com/office/drawing/2014/main" id="{B39E32BF-0B10-1ED5-EB84-F74E482B9DDA}"/>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مربع نص 3">
            <a:extLst>
              <a:ext uri="{FF2B5EF4-FFF2-40B4-BE49-F238E27FC236}">
                <a16:creationId xmlns:a16="http://schemas.microsoft.com/office/drawing/2014/main" id="{1367B56E-91D3-358F-D367-DFA340191134}"/>
              </a:ext>
            </a:extLst>
          </p:cNvPr>
          <p:cNvSpPr txBox="1"/>
          <p:nvPr/>
        </p:nvSpPr>
        <p:spPr>
          <a:xfrm>
            <a:off x="1280161" y="2670887"/>
            <a:ext cx="3670663" cy="1077218"/>
          </a:xfrm>
          <a:prstGeom prst="rect">
            <a:avLst/>
          </a:prstGeom>
          <a:noFill/>
        </p:spPr>
        <p:txBody>
          <a:bodyPr wrap="square" rtlCol="1">
            <a:spAutoFit/>
          </a:bodyPr>
          <a:lstStyle/>
          <a:p>
            <a:r>
              <a:rPr lang="en-US" sz="3200" b="1" dirty="0">
                <a:solidFill>
                  <a:schemeClr val="bg1"/>
                </a:solidFill>
              </a:rPr>
              <a:t>Report Data Science Capstone</a:t>
            </a:r>
            <a:endParaRPr lang="ar-SA" sz="3200" b="1" dirty="0">
              <a:solidFill>
                <a:schemeClr val="bg1"/>
              </a:solidFill>
            </a:endParaRPr>
          </a:p>
        </p:txBody>
      </p:sp>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27812" y="1486343"/>
            <a:ext cx="5430160" cy="4740049"/>
          </a:xfrm>
          <a:prstGeom prst="rect">
            <a:avLst/>
          </a:prstGeom>
        </p:spPr>
        <p:txBody>
          <a:bodyPr/>
          <a:lstStyle/>
          <a:p>
            <a:r>
              <a:rPr lang="en-US" sz="2200" dirty="0">
                <a:solidFill>
                  <a:schemeClr val="accent3">
                    <a:lumMod val="25000"/>
                  </a:schemeClr>
                </a:solidFill>
                <a:latin typeface="Abadi" panose="020B0604020104020204" pitchFamily="34" charset="0"/>
              </a:rPr>
              <a:t>We performed exploratory data analysis and determined the training labels.</a:t>
            </a:r>
          </a:p>
          <a:p>
            <a:r>
              <a:rPr lang="en-US" sz="220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2200" dirty="0">
                <a:solidFill>
                  <a:schemeClr val="accent3">
                    <a:lumMod val="25000"/>
                  </a:schemeClr>
                </a:solidFill>
                <a:latin typeface="Abadi" panose="020B0604020104020204" pitchFamily="34" charset="0"/>
              </a:rPr>
              <a:t>We created landing outcome label from outcome column and exported the results to csv.</a:t>
            </a: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https://github.com/chuksoo/IBM-Data-Science-Capstone-SpaceX/blob/main/Data%20Wrangling.ipynb.</a:t>
            </a: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2"/>
          <a:stretch>
            <a:fillRect/>
          </a:stretch>
        </p:blipFill>
        <p:spPr>
          <a:xfrm>
            <a:off x="838201" y="148885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95703"/>
            <a:ext cx="4987333" cy="4931508"/>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https://github.com/chuksoo/IBM-Data-Science-Capstone-SpaceX/blob/main/EDA%20with%20Data%20Visualization.ipynb</a:t>
            </a:r>
            <a:endParaRPr lang="en-US"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2"/>
          <a:stretch>
            <a:fillRect/>
          </a:stretch>
        </p:blipFill>
        <p:spPr>
          <a:xfrm>
            <a:off x="770011" y="3669829"/>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3"/>
          <a:stretch>
            <a:fillRect/>
          </a:stretch>
        </p:blipFill>
        <p:spPr>
          <a:xfrm>
            <a:off x="6096000" y="1495703"/>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96721"/>
            <a:ext cx="9745589" cy="4761192"/>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loaded the SpaceX dataset into a PostgreSQL database without leaving the </a:t>
            </a:r>
            <a:r>
              <a:rPr lang="en-US" sz="2200" dirty="0" err="1">
                <a:solidFill>
                  <a:schemeClr val="accent3">
                    <a:lumMod val="25000"/>
                  </a:schemeClr>
                </a:solidFill>
                <a:latin typeface="Abadi"/>
              </a:rPr>
              <a:t>jupyter</a:t>
            </a:r>
            <a:r>
              <a:rPr lang="en-US" sz="2200" dirty="0">
                <a:solidFill>
                  <a:schemeClr val="accent3">
                    <a:lumMod val="25000"/>
                  </a:schemeClr>
                </a:solidFill>
                <a:latin typeface="Abadi"/>
              </a:rPr>
              <a:t> notebook.</a:t>
            </a:r>
          </a:p>
          <a:p>
            <a:pPr>
              <a:lnSpc>
                <a:spcPct val="100000"/>
              </a:lnSpc>
              <a:spcBef>
                <a:spcPts val="1400"/>
              </a:spcBef>
            </a:pPr>
            <a:r>
              <a:rPr lang="en-US" sz="2200" dirty="0">
                <a:solidFill>
                  <a:schemeClr val="accent3">
                    <a:lumMod val="25000"/>
                  </a:schemeClr>
                </a:solidFill>
                <a:latin typeface="Abadi"/>
              </a:rPr>
              <a:t>We applied EDA with SQL to get insight from the data. We wrote queries to find out for instance:</a:t>
            </a:r>
          </a:p>
          <a:p>
            <a:pPr lvl="1">
              <a:lnSpc>
                <a:spcPct val="100000"/>
              </a:lnSpc>
              <a:spcBef>
                <a:spcPts val="1400"/>
              </a:spcBef>
              <a:buFontTx/>
              <a:buChar char="-"/>
            </a:pPr>
            <a:r>
              <a:rPr lang="en-US" sz="1700" dirty="0">
                <a:solidFill>
                  <a:schemeClr val="bg2">
                    <a:lumMod val="50000"/>
                  </a:schemeClr>
                </a:solidFill>
                <a:latin typeface="Abadi"/>
              </a:rPr>
              <a:t>The names of unique launch sites in the space mission.</a:t>
            </a:r>
          </a:p>
          <a:p>
            <a:pPr lvl="1">
              <a:lnSpc>
                <a:spcPct val="100000"/>
              </a:lnSpc>
              <a:spcBef>
                <a:spcPts val="1400"/>
              </a:spcBef>
              <a:buFontTx/>
              <a:buChar char="-"/>
            </a:pPr>
            <a:r>
              <a:rPr lang="en-US" sz="1700" dirty="0">
                <a:solidFill>
                  <a:schemeClr val="bg2">
                    <a:lumMod val="50000"/>
                  </a:schemeClr>
                </a:solidFill>
                <a:latin typeface="Abadi"/>
              </a:rPr>
              <a:t>The total payload mass carried by boosters launched by NASA (CRS)</a:t>
            </a:r>
          </a:p>
          <a:p>
            <a:pPr lvl="1">
              <a:lnSpc>
                <a:spcPct val="100000"/>
              </a:lnSpc>
              <a:spcBef>
                <a:spcPts val="1400"/>
              </a:spcBef>
              <a:buFontTx/>
              <a:buChar char="-"/>
            </a:pPr>
            <a:r>
              <a:rPr lang="en-US" sz="1700" dirty="0">
                <a:solidFill>
                  <a:schemeClr val="bg2">
                    <a:lumMod val="50000"/>
                  </a:schemeClr>
                </a:solidFill>
                <a:latin typeface="Abadi"/>
              </a:rPr>
              <a:t>The average payload mass carried by booster version F9 v1.1</a:t>
            </a:r>
          </a:p>
          <a:p>
            <a:pPr lvl="1">
              <a:lnSpc>
                <a:spcPct val="100000"/>
              </a:lnSpc>
              <a:spcBef>
                <a:spcPts val="1400"/>
              </a:spcBef>
              <a:buFontTx/>
              <a:buChar char="-"/>
            </a:pPr>
            <a:r>
              <a:rPr lang="en-US" sz="1700" dirty="0">
                <a:solidFill>
                  <a:schemeClr val="bg2">
                    <a:lumMod val="50000"/>
                  </a:schemeClr>
                </a:solidFill>
                <a:latin typeface="Abadi"/>
              </a:rPr>
              <a:t>The total number of successful and failure mission outcomes</a:t>
            </a:r>
          </a:p>
          <a:p>
            <a:pPr lvl="1">
              <a:lnSpc>
                <a:spcPct val="100000"/>
              </a:lnSpc>
              <a:spcBef>
                <a:spcPts val="1400"/>
              </a:spcBef>
              <a:buFontTx/>
              <a:buChar char="-"/>
            </a:pPr>
            <a:r>
              <a:rPr lang="en-US" sz="1700" dirty="0">
                <a:solidFill>
                  <a:schemeClr val="bg2">
                    <a:lumMod val="50000"/>
                  </a:schemeClr>
                </a:solidFill>
                <a:latin typeface="Abadi"/>
              </a:rPr>
              <a:t>The failed landing outcomes in drone ship, their booster version and launch site names.</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a:rPr>
              <a:t>https://github.com/chuksoo/IBM-Data-Science-Capstone-SpaceX/blob/main/EDA%20with%20SQL.ipynb</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507253"/>
            <a:ext cx="10515600" cy="471913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2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20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31267" y="1825625"/>
            <a:ext cx="9745589" cy="3288986"/>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built an interactive dashboard with Plotly dash</a:t>
            </a:r>
          </a:p>
          <a:p>
            <a:pPr>
              <a:lnSpc>
                <a:spcPct val="100000"/>
              </a:lnSpc>
              <a:spcBef>
                <a:spcPts val="1400"/>
              </a:spcBef>
            </a:pPr>
            <a:r>
              <a:rPr lang="en-US" sz="2200"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sz="220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panose="020B0604020104020204" pitchFamily="34" charset="0"/>
              </a:rPr>
              <a:t>https://github.com/chuksoo/IBM-Data-Science-Capstone-SpaceX/blob/main/app.py</a:t>
            </a:r>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loaded the data using </a:t>
            </a:r>
            <a:r>
              <a:rPr lang="en-US" sz="2200" dirty="0" err="1">
                <a:solidFill>
                  <a:schemeClr val="accent3">
                    <a:lumMod val="25000"/>
                  </a:schemeClr>
                </a:solidFill>
                <a:latin typeface="Abadi" panose="020B0604020104020204" pitchFamily="34" charset="0"/>
              </a:rPr>
              <a:t>numpy</a:t>
            </a:r>
            <a:r>
              <a:rPr lang="en-US" sz="2200" dirty="0">
                <a:solidFill>
                  <a:schemeClr val="accent3">
                    <a:lumMod val="25000"/>
                  </a:schemeClr>
                </a:solidFill>
                <a:latin typeface="Abadi" panose="020B0604020104020204" pitchFamily="34" charset="0"/>
              </a:rPr>
              <a:t> and pandas, transformed the data, split our data into training and testing.</a:t>
            </a:r>
          </a:p>
          <a:p>
            <a:pPr>
              <a:lnSpc>
                <a:spcPct val="100000"/>
              </a:lnSpc>
              <a:spcBef>
                <a:spcPts val="1400"/>
              </a:spcBef>
            </a:pPr>
            <a:r>
              <a:rPr lang="en-US" sz="2200" dirty="0">
                <a:solidFill>
                  <a:schemeClr val="accent3">
                    <a:lumMod val="25000"/>
                  </a:schemeClr>
                </a:solidFill>
                <a:latin typeface="Abadi" panose="020B0604020104020204" pitchFamily="34" charset="0"/>
              </a:rPr>
              <a:t>We built different machine learning models and tune different hyperparameters using </a:t>
            </a:r>
            <a:r>
              <a:rPr lang="en-US" sz="2200"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lnSpc>
                <a:spcPct val="100000"/>
              </a:lnSpc>
              <a:spcBef>
                <a:spcPts val="1400"/>
              </a:spcBef>
            </a:pPr>
            <a:r>
              <a:rPr lang="en-US" sz="2200" dirty="0">
                <a:solidFill>
                  <a:schemeClr val="accent3">
                    <a:lumMod val="25000"/>
                  </a:schemeClr>
                </a:solidFill>
                <a:latin typeface="Abadi" panose="020B0604020104020204" pitchFamily="34" charset="0"/>
              </a:rPr>
              <a:t>We found the best performing classification model.</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panose="020B0604020104020204" pitchFamily="34" charset="0"/>
              </a:rPr>
              <a:t>https://github.com/chuksoo/IBM-Data-Science-Capstone-SpaceX/blob/main/Machine%20Learning%20Prediction.ipynb</a:t>
            </a: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BCB1BBF-E334-A647-7CF3-5B073EC6B4BB}"/>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17</a:t>
            </a:fld>
            <a:endParaRPr lang="en-US" dirty="0"/>
          </a:p>
        </p:txBody>
      </p:sp>
      <p:pic>
        <p:nvPicPr>
          <p:cNvPr id="3" name="Picture 2" descr="Looking Back at 10 Years of Falcon 9 Launches | SpaceX's Falcon 9">
            <a:extLst>
              <a:ext uri="{FF2B5EF4-FFF2-40B4-BE49-F238E27FC236}">
                <a16:creationId xmlns:a16="http://schemas.microsoft.com/office/drawing/2014/main" id="{6957B1C1-FE75-DE69-AE34-1E1AA9378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BM Skills Network Logo - Horizontal-noai copy.png">
            <a:extLst>
              <a:ext uri="{FF2B5EF4-FFF2-40B4-BE49-F238E27FC236}">
                <a16:creationId xmlns:a16="http://schemas.microsoft.com/office/drawing/2014/main" id="{CE1F61FB-CD2E-06B6-B3DD-71AB003E6746}"/>
              </a:ext>
            </a:extLst>
          </p:cNvPr>
          <p:cNvPicPr>
            <a:picLocks noChangeAspect="1"/>
          </p:cNvPicPr>
          <p:nvPr/>
        </p:nvPicPr>
        <p:blipFill>
          <a:blip r:embed="rId3"/>
          <a:stretch>
            <a:fillRect/>
          </a:stretch>
        </p:blipFill>
        <p:spPr>
          <a:xfrm>
            <a:off x="889820" y="676828"/>
            <a:ext cx="2104103" cy="629183"/>
          </a:xfrm>
          <a:prstGeom prst="rect">
            <a:avLst/>
          </a:prstGeom>
        </p:spPr>
      </p:pic>
      <p:sp>
        <p:nvSpPr>
          <p:cNvPr id="5" name="مستطيل 4">
            <a:extLst>
              <a:ext uri="{FF2B5EF4-FFF2-40B4-BE49-F238E27FC236}">
                <a16:creationId xmlns:a16="http://schemas.microsoft.com/office/drawing/2014/main" id="{D81AB678-7B0A-8FE5-813C-C0B29660075A}"/>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CB5EB9F1-36A7-BE27-5481-E006B1FE289D}"/>
              </a:ext>
            </a:extLst>
          </p:cNvPr>
          <p:cNvSpPr txBox="1"/>
          <p:nvPr/>
        </p:nvSpPr>
        <p:spPr>
          <a:xfrm>
            <a:off x="1280160" y="2943796"/>
            <a:ext cx="3670663" cy="461665"/>
          </a:xfrm>
          <a:prstGeom prst="rect">
            <a:avLst/>
          </a:prstGeom>
          <a:noFill/>
        </p:spPr>
        <p:txBody>
          <a:bodyPr wrap="square" rtlCol="1">
            <a:spAutoFit/>
          </a:bodyPr>
          <a:lstStyle/>
          <a:p>
            <a:r>
              <a:rPr lang="en-US" sz="2400" dirty="0">
                <a:solidFill>
                  <a:schemeClr val="bg1"/>
                </a:solidFill>
              </a:rPr>
              <a:t>Section 2</a:t>
            </a:r>
            <a:endParaRPr lang="ar-SA" sz="2400" dirty="0">
              <a:solidFill>
                <a:schemeClr val="bg1"/>
              </a:solidFill>
            </a:endParaRPr>
          </a:p>
        </p:txBody>
      </p:sp>
      <p:sp>
        <p:nvSpPr>
          <p:cNvPr id="7" name="مربع نص 6">
            <a:extLst>
              <a:ext uri="{FF2B5EF4-FFF2-40B4-BE49-F238E27FC236}">
                <a16:creationId xmlns:a16="http://schemas.microsoft.com/office/drawing/2014/main" id="{75C296AE-4F61-DB64-F9C3-0C79E593B805}"/>
              </a:ext>
            </a:extLst>
          </p:cNvPr>
          <p:cNvSpPr txBox="1"/>
          <p:nvPr/>
        </p:nvSpPr>
        <p:spPr>
          <a:xfrm>
            <a:off x="1280162" y="3382813"/>
            <a:ext cx="2886890" cy="1077218"/>
          </a:xfrm>
          <a:prstGeom prst="rect">
            <a:avLst/>
          </a:prstGeom>
          <a:noFill/>
        </p:spPr>
        <p:txBody>
          <a:bodyPr wrap="square" rtlCol="1">
            <a:spAutoFit/>
          </a:bodyPr>
          <a:lstStyle/>
          <a:p>
            <a:r>
              <a:rPr lang="en-US" sz="3200" b="1" dirty="0">
                <a:solidFill>
                  <a:schemeClr val="bg1"/>
                </a:solidFill>
              </a:rPr>
              <a:t>Insight Drawn from EDA</a:t>
            </a:r>
            <a:endParaRPr lang="ar-SA" sz="3200" b="1" dirty="0">
              <a:solidFill>
                <a:schemeClr val="bg1"/>
              </a:solidFill>
            </a:endParaRPr>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2"/>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635001" y="640823"/>
            <a:ext cx="3047984" cy="2504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rgbClr val="0B49CB"/>
                </a:solidFill>
                <a:latin typeface="Abadi" panose="020B0604020104020204" pitchFamily="34" charset="0"/>
                <a:ea typeface="+mj-ea"/>
                <a:cs typeface="+mj-cs"/>
              </a:rPr>
              <a:t>Payload vs. Launch Site</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19</a:t>
            </a:fld>
            <a:endParaRPr lang="en-US" sz="1200">
              <a:solidFill>
                <a:schemeClr val="tx1">
                  <a:tint val="75000"/>
                </a:schemeClr>
              </a:solidFill>
              <a:latin typeface="+mn-lt"/>
            </a:endParaRPr>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4481565" y="3179605"/>
            <a:ext cx="6872235" cy="2406755"/>
          </a:xfrm>
          <a:prstGeom prst="rect">
            <a:avLst/>
          </a:prstGeom>
        </p:spPr>
      </p:pic>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3"/>
          <a:stretch>
            <a:fillRect/>
          </a:stretch>
        </p:blipFill>
        <p:spPr>
          <a:xfrm>
            <a:off x="4679949" y="1071405"/>
            <a:ext cx="6877050" cy="1971675"/>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6"/>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2"/>
          <a:stretch>
            <a:fillRect/>
          </a:stretch>
        </p:blipFill>
        <p:spPr>
          <a:xfrm>
            <a:off x="1342767" y="3529484"/>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10687961"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2"/>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23</a:t>
            </a:fld>
            <a:endParaRPr lang="en-US" sz="1200">
              <a:solidFill>
                <a:schemeClr val="tx1">
                  <a:tint val="75000"/>
                </a:schemeClr>
              </a:solidFill>
              <a:latin typeface="+mn-lt"/>
            </a:endParaRPr>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rgbClr val="0B49CB"/>
                </a:solidFill>
                <a:effectLst/>
                <a:uLnTx/>
                <a:uFillTx/>
                <a:latin typeface="Abadi"/>
                <a:ea typeface="+mn-ea"/>
                <a:cs typeface="+mn-cs"/>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2"/>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2"/>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8931" y="2438400"/>
            <a:ext cx="3505494" cy="3785419"/>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27</a:t>
            </a:fld>
            <a:endParaRPr lang="en-US" sz="1200">
              <a:solidFill>
                <a:srgbClr val="303030"/>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29</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30</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2366" y="2194102"/>
            <a:ext cx="3427001" cy="3908586"/>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31</a:t>
            </a:fld>
            <a:endParaRPr lang="en-US" sz="1000">
              <a:solidFill>
                <a:schemeClr val="tx1">
                  <a:lumMod val="50000"/>
                  <a:lumOff val="50000"/>
                </a:schemeClr>
              </a:solidFill>
              <a:latin typeface="+mn-lt"/>
            </a:endParaRPr>
          </a:p>
        </p:txBody>
      </p:sp>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2"/>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Rank Landing Outcomes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33</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7AE29983-F6B6-CEEC-858B-5E36F830EA67}"/>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34</a:t>
            </a:fld>
            <a:endParaRPr lang="en-US" dirty="0"/>
          </a:p>
        </p:txBody>
      </p:sp>
      <p:pic>
        <p:nvPicPr>
          <p:cNvPr id="3" name="Picture 2" descr="Looking Back at 10 Years of Falcon 9 Launches | SpaceX's Falcon 9">
            <a:extLst>
              <a:ext uri="{FF2B5EF4-FFF2-40B4-BE49-F238E27FC236}">
                <a16:creationId xmlns:a16="http://schemas.microsoft.com/office/drawing/2014/main" id="{35BA6B00-7ED8-4DB0-BD10-FD6490AC2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BM Skills Network Logo - Horizontal-noai copy.png">
            <a:extLst>
              <a:ext uri="{FF2B5EF4-FFF2-40B4-BE49-F238E27FC236}">
                <a16:creationId xmlns:a16="http://schemas.microsoft.com/office/drawing/2014/main" id="{3D91D6D2-F5B6-9439-3E9A-77F4C1F6AA17}"/>
              </a:ext>
            </a:extLst>
          </p:cNvPr>
          <p:cNvPicPr>
            <a:picLocks noChangeAspect="1"/>
          </p:cNvPicPr>
          <p:nvPr/>
        </p:nvPicPr>
        <p:blipFill>
          <a:blip r:embed="rId3"/>
          <a:stretch>
            <a:fillRect/>
          </a:stretch>
        </p:blipFill>
        <p:spPr>
          <a:xfrm>
            <a:off x="889820" y="676828"/>
            <a:ext cx="2104103" cy="629183"/>
          </a:xfrm>
          <a:prstGeom prst="rect">
            <a:avLst/>
          </a:prstGeom>
        </p:spPr>
      </p:pic>
      <p:sp>
        <p:nvSpPr>
          <p:cNvPr id="5" name="مستطيل 4">
            <a:extLst>
              <a:ext uri="{FF2B5EF4-FFF2-40B4-BE49-F238E27FC236}">
                <a16:creationId xmlns:a16="http://schemas.microsoft.com/office/drawing/2014/main" id="{2E2A6E0F-D538-E13D-3096-9012BC919BBD}"/>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9D764437-D24E-EEFD-B0B7-D3C6A61A4CD6}"/>
              </a:ext>
            </a:extLst>
          </p:cNvPr>
          <p:cNvSpPr txBox="1"/>
          <p:nvPr/>
        </p:nvSpPr>
        <p:spPr>
          <a:xfrm>
            <a:off x="1280160" y="2943796"/>
            <a:ext cx="3670663" cy="461665"/>
          </a:xfrm>
          <a:prstGeom prst="rect">
            <a:avLst/>
          </a:prstGeom>
          <a:noFill/>
        </p:spPr>
        <p:txBody>
          <a:bodyPr wrap="square" rtlCol="1">
            <a:spAutoFit/>
          </a:bodyPr>
          <a:lstStyle/>
          <a:p>
            <a:r>
              <a:rPr lang="en-US" sz="2400" dirty="0">
                <a:solidFill>
                  <a:schemeClr val="bg1"/>
                </a:solidFill>
              </a:rPr>
              <a:t>Section 3</a:t>
            </a:r>
            <a:endParaRPr lang="ar-SA" sz="2400" dirty="0">
              <a:solidFill>
                <a:schemeClr val="bg1"/>
              </a:solidFill>
            </a:endParaRPr>
          </a:p>
        </p:txBody>
      </p:sp>
      <p:sp>
        <p:nvSpPr>
          <p:cNvPr id="7" name="مربع نص 6">
            <a:extLst>
              <a:ext uri="{FF2B5EF4-FFF2-40B4-BE49-F238E27FC236}">
                <a16:creationId xmlns:a16="http://schemas.microsoft.com/office/drawing/2014/main" id="{139A54DD-32FC-C6B5-D99B-C92DC045A3AC}"/>
              </a:ext>
            </a:extLst>
          </p:cNvPr>
          <p:cNvSpPr txBox="1"/>
          <p:nvPr/>
        </p:nvSpPr>
        <p:spPr>
          <a:xfrm>
            <a:off x="1280161" y="3382813"/>
            <a:ext cx="3670663" cy="584775"/>
          </a:xfrm>
          <a:prstGeom prst="rect">
            <a:avLst/>
          </a:prstGeom>
          <a:noFill/>
        </p:spPr>
        <p:txBody>
          <a:bodyPr wrap="square" rtlCol="1">
            <a:spAutoFit/>
          </a:bodyPr>
          <a:lstStyle/>
          <a:p>
            <a:r>
              <a:rPr lang="en-US" sz="3200" b="1" dirty="0">
                <a:solidFill>
                  <a:schemeClr val="bg1"/>
                </a:solidFill>
              </a:rPr>
              <a:t>Lunch site </a:t>
            </a:r>
            <a:endParaRPr lang="ar-SA" sz="3200" b="1" dirty="0">
              <a:solidFill>
                <a:schemeClr val="bg1"/>
              </a:solidFill>
            </a:endParaRPr>
          </a:p>
        </p:txBody>
      </p:sp>
    </p:spTree>
    <p:extLst>
      <p:ext uri="{BB962C8B-B14F-4D97-AF65-F5344CB8AC3E}">
        <p14:creationId xmlns:p14="http://schemas.microsoft.com/office/powerpoint/2010/main" val="1023352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2"/>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2"/>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770010" y="1362318"/>
            <a:ext cx="10092431" cy="506489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171A9F3D-0859-F4D0-A4B2-8B6AE82067FE}"/>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38</a:t>
            </a:fld>
            <a:endParaRPr lang="en-US" dirty="0"/>
          </a:p>
        </p:txBody>
      </p:sp>
      <p:pic>
        <p:nvPicPr>
          <p:cNvPr id="3" name="Picture 2" descr="Looking Back at 10 Years of Falcon 9 Launches | SpaceX's Falcon 9">
            <a:extLst>
              <a:ext uri="{FF2B5EF4-FFF2-40B4-BE49-F238E27FC236}">
                <a16:creationId xmlns:a16="http://schemas.microsoft.com/office/drawing/2014/main" id="{7C6132FF-DD64-C4AA-263B-DC2B4897A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BM Skills Network Logo - Horizontal-noai copy.png">
            <a:extLst>
              <a:ext uri="{FF2B5EF4-FFF2-40B4-BE49-F238E27FC236}">
                <a16:creationId xmlns:a16="http://schemas.microsoft.com/office/drawing/2014/main" id="{1A252867-3ACB-9755-94DC-B9C7D810B0CC}"/>
              </a:ext>
            </a:extLst>
          </p:cNvPr>
          <p:cNvPicPr>
            <a:picLocks noChangeAspect="1"/>
          </p:cNvPicPr>
          <p:nvPr/>
        </p:nvPicPr>
        <p:blipFill>
          <a:blip r:embed="rId3"/>
          <a:stretch>
            <a:fillRect/>
          </a:stretch>
        </p:blipFill>
        <p:spPr>
          <a:xfrm>
            <a:off x="889820" y="676828"/>
            <a:ext cx="2104103" cy="629183"/>
          </a:xfrm>
          <a:prstGeom prst="rect">
            <a:avLst/>
          </a:prstGeom>
        </p:spPr>
      </p:pic>
      <p:sp>
        <p:nvSpPr>
          <p:cNvPr id="5" name="مستطيل 4">
            <a:extLst>
              <a:ext uri="{FF2B5EF4-FFF2-40B4-BE49-F238E27FC236}">
                <a16:creationId xmlns:a16="http://schemas.microsoft.com/office/drawing/2014/main" id="{7A5DD5BD-22E8-140F-7A8B-FF235A0EADE7}"/>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A9CAA9FA-5B0E-4112-A27E-53F3970D0400}"/>
              </a:ext>
            </a:extLst>
          </p:cNvPr>
          <p:cNvSpPr txBox="1"/>
          <p:nvPr/>
        </p:nvSpPr>
        <p:spPr>
          <a:xfrm>
            <a:off x="1280160" y="2943796"/>
            <a:ext cx="3670663" cy="461665"/>
          </a:xfrm>
          <a:prstGeom prst="rect">
            <a:avLst/>
          </a:prstGeom>
          <a:noFill/>
        </p:spPr>
        <p:txBody>
          <a:bodyPr wrap="square" rtlCol="1">
            <a:spAutoFit/>
          </a:bodyPr>
          <a:lstStyle/>
          <a:p>
            <a:r>
              <a:rPr lang="en-US" sz="2400" dirty="0">
                <a:solidFill>
                  <a:schemeClr val="bg1"/>
                </a:solidFill>
              </a:rPr>
              <a:t>Section 4</a:t>
            </a:r>
            <a:endParaRPr lang="ar-SA" sz="2400" dirty="0">
              <a:solidFill>
                <a:schemeClr val="bg1"/>
              </a:solidFill>
            </a:endParaRPr>
          </a:p>
        </p:txBody>
      </p:sp>
      <p:sp>
        <p:nvSpPr>
          <p:cNvPr id="7" name="مربع نص 6">
            <a:extLst>
              <a:ext uri="{FF2B5EF4-FFF2-40B4-BE49-F238E27FC236}">
                <a16:creationId xmlns:a16="http://schemas.microsoft.com/office/drawing/2014/main" id="{91AEAB61-9282-D508-92EC-B180D1608842}"/>
              </a:ext>
            </a:extLst>
          </p:cNvPr>
          <p:cNvSpPr txBox="1"/>
          <p:nvPr/>
        </p:nvSpPr>
        <p:spPr>
          <a:xfrm>
            <a:off x="1280161" y="3382813"/>
            <a:ext cx="3670663" cy="1077218"/>
          </a:xfrm>
          <a:prstGeom prst="rect">
            <a:avLst/>
          </a:prstGeom>
          <a:noFill/>
        </p:spPr>
        <p:txBody>
          <a:bodyPr wrap="square" rtlCol="1">
            <a:spAutoFit/>
          </a:bodyPr>
          <a:lstStyle/>
          <a:p>
            <a:r>
              <a:rPr lang="en-US" sz="3200" b="1" dirty="0">
                <a:solidFill>
                  <a:schemeClr val="bg1"/>
                </a:solidFill>
              </a:rPr>
              <a:t>Build a Dashboard with </a:t>
            </a:r>
            <a:r>
              <a:rPr lang="en-US" sz="3200" b="1" dirty="0" err="1">
                <a:solidFill>
                  <a:schemeClr val="bg1"/>
                </a:solidFill>
              </a:rPr>
              <a:t>Plotly</a:t>
            </a:r>
            <a:r>
              <a:rPr lang="en-US" sz="3200" b="1" dirty="0">
                <a:solidFill>
                  <a:schemeClr val="bg1"/>
                </a:solidFill>
              </a:rPr>
              <a:t> dash</a:t>
            </a:r>
            <a:endParaRPr lang="ar-SA" sz="3200" b="1" dirty="0">
              <a:solidFill>
                <a:schemeClr val="bg1"/>
              </a:solidFill>
            </a:endParaRPr>
          </a:p>
        </p:txBody>
      </p:sp>
    </p:spTree>
    <p:extLst>
      <p:ext uri="{BB962C8B-B14F-4D97-AF65-F5344CB8AC3E}">
        <p14:creationId xmlns:p14="http://schemas.microsoft.com/office/powerpoint/2010/main" val="73346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2"/>
          <a:stretch>
            <a:fillRect/>
          </a:stretch>
        </p:blipFill>
        <p:spPr>
          <a:xfrm>
            <a:off x="752019" y="1454291"/>
            <a:ext cx="10687962" cy="4772101"/>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39</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40</a:t>
            </a:fld>
            <a:endParaRPr lang="en-US" sz="1200">
              <a:solidFill>
                <a:schemeClr val="tx1">
                  <a:tint val="75000"/>
                </a:schemeClr>
              </a:solidFill>
              <a:latin typeface="+mn-lt"/>
            </a:endParaRPr>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9D818AEC-11C8-6B9A-B5F6-9C91AF835FED}"/>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42</a:t>
            </a:fld>
            <a:endParaRPr lang="en-US" dirty="0"/>
          </a:p>
        </p:txBody>
      </p:sp>
      <p:pic>
        <p:nvPicPr>
          <p:cNvPr id="3" name="Picture 2" descr="Looking Back at 10 Years of Falcon 9 Launches | SpaceX's Falcon 9">
            <a:extLst>
              <a:ext uri="{FF2B5EF4-FFF2-40B4-BE49-F238E27FC236}">
                <a16:creationId xmlns:a16="http://schemas.microsoft.com/office/drawing/2014/main" id="{10AD28AF-6FB3-457F-D2DA-0A9F1287A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BM Skills Network Logo - Horizontal-noai copy.png">
            <a:extLst>
              <a:ext uri="{FF2B5EF4-FFF2-40B4-BE49-F238E27FC236}">
                <a16:creationId xmlns:a16="http://schemas.microsoft.com/office/drawing/2014/main" id="{22D18E53-1A5A-5F2E-E973-F90211398B11}"/>
              </a:ext>
            </a:extLst>
          </p:cNvPr>
          <p:cNvPicPr>
            <a:picLocks noChangeAspect="1"/>
          </p:cNvPicPr>
          <p:nvPr/>
        </p:nvPicPr>
        <p:blipFill>
          <a:blip r:embed="rId3"/>
          <a:stretch>
            <a:fillRect/>
          </a:stretch>
        </p:blipFill>
        <p:spPr>
          <a:xfrm>
            <a:off x="889820" y="676828"/>
            <a:ext cx="2104103" cy="629183"/>
          </a:xfrm>
          <a:prstGeom prst="rect">
            <a:avLst/>
          </a:prstGeom>
        </p:spPr>
      </p:pic>
      <p:sp>
        <p:nvSpPr>
          <p:cNvPr id="5" name="مستطيل 4">
            <a:extLst>
              <a:ext uri="{FF2B5EF4-FFF2-40B4-BE49-F238E27FC236}">
                <a16:creationId xmlns:a16="http://schemas.microsoft.com/office/drawing/2014/main" id="{B986FE64-00CB-4676-9FF1-177BC2DE2E74}"/>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858817C6-4076-954A-3536-9441B0124091}"/>
              </a:ext>
            </a:extLst>
          </p:cNvPr>
          <p:cNvSpPr txBox="1"/>
          <p:nvPr/>
        </p:nvSpPr>
        <p:spPr>
          <a:xfrm>
            <a:off x="1280160" y="2943796"/>
            <a:ext cx="3670663" cy="461665"/>
          </a:xfrm>
          <a:prstGeom prst="rect">
            <a:avLst/>
          </a:prstGeom>
          <a:noFill/>
        </p:spPr>
        <p:txBody>
          <a:bodyPr wrap="square" rtlCol="1">
            <a:spAutoFit/>
          </a:bodyPr>
          <a:lstStyle/>
          <a:p>
            <a:r>
              <a:rPr lang="en-US" sz="2400" dirty="0">
                <a:solidFill>
                  <a:schemeClr val="bg1"/>
                </a:solidFill>
              </a:rPr>
              <a:t>Section 5</a:t>
            </a:r>
            <a:endParaRPr lang="ar-SA" sz="2400" dirty="0">
              <a:solidFill>
                <a:schemeClr val="bg1"/>
              </a:solidFill>
            </a:endParaRPr>
          </a:p>
        </p:txBody>
      </p:sp>
      <p:sp>
        <p:nvSpPr>
          <p:cNvPr id="7" name="مربع نص 6">
            <a:extLst>
              <a:ext uri="{FF2B5EF4-FFF2-40B4-BE49-F238E27FC236}">
                <a16:creationId xmlns:a16="http://schemas.microsoft.com/office/drawing/2014/main" id="{E095BB90-EE81-4E3D-DA8C-067058460703}"/>
              </a:ext>
            </a:extLst>
          </p:cNvPr>
          <p:cNvSpPr txBox="1"/>
          <p:nvPr/>
        </p:nvSpPr>
        <p:spPr>
          <a:xfrm>
            <a:off x="1280161" y="3382813"/>
            <a:ext cx="3670663" cy="1077218"/>
          </a:xfrm>
          <a:prstGeom prst="rect">
            <a:avLst/>
          </a:prstGeom>
          <a:noFill/>
        </p:spPr>
        <p:txBody>
          <a:bodyPr wrap="square" rtlCol="1">
            <a:spAutoFit/>
          </a:bodyPr>
          <a:lstStyle/>
          <a:p>
            <a:r>
              <a:rPr lang="en-US" sz="3200" b="1" dirty="0">
                <a:solidFill>
                  <a:schemeClr val="bg1"/>
                </a:solidFill>
              </a:rPr>
              <a:t>Predictive Analysis classification</a:t>
            </a:r>
            <a:endParaRPr lang="ar-SA" sz="3200" b="1" dirty="0">
              <a:solidFill>
                <a:schemeClr val="bg1"/>
              </a:solidFill>
            </a:endParaRPr>
          </a:p>
        </p:txBody>
      </p:sp>
    </p:spTree>
    <p:extLst>
      <p:ext uri="{BB962C8B-B14F-4D97-AF65-F5344CB8AC3E}">
        <p14:creationId xmlns:p14="http://schemas.microsoft.com/office/powerpoint/2010/main" val="129039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Classification Accuracy</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351164" y="586822"/>
            <a:ext cx="6002636" cy="164592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43</a:t>
            </a:fld>
            <a:endParaRPr lang="en-US" sz="1200">
              <a:solidFill>
                <a:schemeClr val="tx1">
                  <a:lumMod val="50000"/>
                  <a:lumOff val="50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2"/>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8425C846-DF95-484A-8C41-16BABB7DA0B6}"/>
              </a:ext>
            </a:extLst>
          </p:cNvPr>
          <p:cNvSpPr txBox="1">
            <a:spLocks/>
          </p:cNvSpPr>
          <p:nvPr/>
        </p:nvSpPr>
        <p:spPr>
          <a:xfrm>
            <a:off x="94488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smtClean="0"/>
              <a:pPr/>
              <a:t>46</a:t>
            </a:fld>
            <a:endParaRPr lang="en-US" dirty="0"/>
          </a:p>
        </p:txBody>
      </p:sp>
      <p:pic>
        <p:nvPicPr>
          <p:cNvPr id="5" name="Picture 2" descr="Looking Back at 10 Years of Falcon 9 Launches | SpaceX's Falcon 9">
            <a:extLst>
              <a:ext uri="{FF2B5EF4-FFF2-40B4-BE49-F238E27FC236}">
                <a16:creationId xmlns:a16="http://schemas.microsoft.com/office/drawing/2014/main" id="{8575D418-79CC-49E8-396E-5FC428DAC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BM Skills Network Logo - Horizontal-noai copy.png">
            <a:extLst>
              <a:ext uri="{FF2B5EF4-FFF2-40B4-BE49-F238E27FC236}">
                <a16:creationId xmlns:a16="http://schemas.microsoft.com/office/drawing/2014/main" id="{DBE443BB-0822-47C3-97CE-A4CDB47C8BD3}"/>
              </a:ext>
            </a:extLst>
          </p:cNvPr>
          <p:cNvPicPr>
            <a:picLocks noChangeAspect="1"/>
          </p:cNvPicPr>
          <p:nvPr/>
        </p:nvPicPr>
        <p:blipFill>
          <a:blip r:embed="rId3"/>
          <a:stretch>
            <a:fillRect/>
          </a:stretch>
        </p:blipFill>
        <p:spPr>
          <a:xfrm>
            <a:off x="889820" y="676828"/>
            <a:ext cx="2104103" cy="629183"/>
          </a:xfrm>
          <a:prstGeom prst="rect">
            <a:avLst/>
          </a:prstGeom>
        </p:spPr>
      </p:pic>
      <p:sp>
        <p:nvSpPr>
          <p:cNvPr id="7" name="مستطيل 6">
            <a:extLst>
              <a:ext uri="{FF2B5EF4-FFF2-40B4-BE49-F238E27FC236}">
                <a16:creationId xmlns:a16="http://schemas.microsoft.com/office/drawing/2014/main" id="{72E398ED-16DD-8A4A-E35F-6D663EEFE32E}"/>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ربع نص 8">
            <a:extLst>
              <a:ext uri="{FF2B5EF4-FFF2-40B4-BE49-F238E27FC236}">
                <a16:creationId xmlns:a16="http://schemas.microsoft.com/office/drawing/2014/main" id="{96B93FCC-1552-298E-0BCE-FB169E0F07EA}"/>
              </a:ext>
            </a:extLst>
          </p:cNvPr>
          <p:cNvSpPr txBox="1"/>
          <p:nvPr/>
        </p:nvSpPr>
        <p:spPr>
          <a:xfrm>
            <a:off x="1280161" y="3382813"/>
            <a:ext cx="3670663" cy="584775"/>
          </a:xfrm>
          <a:prstGeom prst="rect">
            <a:avLst/>
          </a:prstGeom>
          <a:noFill/>
        </p:spPr>
        <p:txBody>
          <a:bodyPr wrap="square" rtlCol="1">
            <a:spAutoFit/>
          </a:bodyPr>
          <a:lstStyle/>
          <a:p>
            <a:r>
              <a:rPr lang="en-US" sz="3200" b="1" dirty="0">
                <a:solidFill>
                  <a:schemeClr val="bg1"/>
                </a:solidFill>
              </a:rPr>
              <a:t>Thanks</a:t>
            </a:r>
            <a:endParaRPr lang="ar-SA" sz="3200" b="1" dirty="0">
              <a:solidFill>
                <a:schemeClr val="bg1"/>
              </a:solidFill>
            </a:endParaRPr>
          </a:p>
        </p:txBody>
      </p:sp>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pic>
        <p:nvPicPr>
          <p:cNvPr id="2" name="Picture 2" descr="Looking Back at 10 Years of Falcon 9 Launches | SpaceX's Falcon 9">
            <a:extLst>
              <a:ext uri="{FF2B5EF4-FFF2-40B4-BE49-F238E27FC236}">
                <a16:creationId xmlns:a16="http://schemas.microsoft.com/office/drawing/2014/main" id="{A426226E-85D1-090A-F458-BB37F1F2A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10287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BM Skills Network Logo - Horizontal-noai copy.png">
            <a:extLst>
              <a:ext uri="{FF2B5EF4-FFF2-40B4-BE49-F238E27FC236}">
                <a16:creationId xmlns:a16="http://schemas.microsoft.com/office/drawing/2014/main" id="{BF0441AD-D261-7EE8-9965-D155EB2E5A37}"/>
              </a:ext>
            </a:extLst>
          </p:cNvPr>
          <p:cNvPicPr>
            <a:picLocks noChangeAspect="1"/>
          </p:cNvPicPr>
          <p:nvPr/>
        </p:nvPicPr>
        <p:blipFill>
          <a:blip r:embed="rId3"/>
          <a:stretch>
            <a:fillRect/>
          </a:stretch>
        </p:blipFill>
        <p:spPr>
          <a:xfrm>
            <a:off x="889820" y="676828"/>
            <a:ext cx="2104103" cy="629183"/>
          </a:xfrm>
          <a:prstGeom prst="rect">
            <a:avLst/>
          </a:prstGeom>
        </p:spPr>
      </p:pic>
      <p:sp>
        <p:nvSpPr>
          <p:cNvPr id="5" name="مستطيل 4">
            <a:extLst>
              <a:ext uri="{FF2B5EF4-FFF2-40B4-BE49-F238E27FC236}">
                <a16:creationId xmlns:a16="http://schemas.microsoft.com/office/drawing/2014/main" id="{24303662-A847-1804-EF61-6D71FC71EC2E}"/>
              </a:ext>
            </a:extLst>
          </p:cNvPr>
          <p:cNvSpPr/>
          <p:nvPr/>
        </p:nvSpPr>
        <p:spPr>
          <a:xfrm>
            <a:off x="-1" y="0"/>
            <a:ext cx="13441681" cy="6858000"/>
          </a:xfrm>
          <a:prstGeom prst="rect">
            <a:avLst/>
          </a:prstGeom>
          <a:gradFill>
            <a:gsLst>
              <a:gs pos="0">
                <a:schemeClr val="accent1">
                  <a:lumMod val="5000"/>
                  <a:lumOff val="95000"/>
                  <a:alpha val="0"/>
                </a:schemeClr>
              </a:gs>
              <a:gs pos="58000">
                <a:srgbClr val="78A6D0"/>
              </a:gs>
              <a:gs pos="100000">
                <a:schemeClr val="accent5">
                  <a:lumMod val="75000"/>
                </a:scheme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EDA7DAF7-FA09-09AF-DEE7-296D7230A845}"/>
              </a:ext>
            </a:extLst>
          </p:cNvPr>
          <p:cNvSpPr txBox="1"/>
          <p:nvPr/>
        </p:nvSpPr>
        <p:spPr>
          <a:xfrm>
            <a:off x="1280160" y="2943796"/>
            <a:ext cx="3670663" cy="461665"/>
          </a:xfrm>
          <a:prstGeom prst="rect">
            <a:avLst/>
          </a:prstGeom>
          <a:noFill/>
        </p:spPr>
        <p:txBody>
          <a:bodyPr wrap="square" rtlCol="1">
            <a:spAutoFit/>
          </a:bodyPr>
          <a:lstStyle/>
          <a:p>
            <a:r>
              <a:rPr lang="en-US" sz="2400" dirty="0">
                <a:solidFill>
                  <a:schemeClr val="bg1"/>
                </a:solidFill>
              </a:rPr>
              <a:t>Section 1</a:t>
            </a:r>
            <a:endParaRPr lang="ar-SA" sz="2400" dirty="0">
              <a:solidFill>
                <a:schemeClr val="bg1"/>
              </a:solidFill>
            </a:endParaRPr>
          </a:p>
        </p:txBody>
      </p:sp>
      <p:sp>
        <p:nvSpPr>
          <p:cNvPr id="7" name="مربع نص 6">
            <a:extLst>
              <a:ext uri="{FF2B5EF4-FFF2-40B4-BE49-F238E27FC236}">
                <a16:creationId xmlns:a16="http://schemas.microsoft.com/office/drawing/2014/main" id="{67377C58-66D4-5C36-D614-EB1C2D4CC836}"/>
              </a:ext>
            </a:extLst>
          </p:cNvPr>
          <p:cNvSpPr txBox="1"/>
          <p:nvPr/>
        </p:nvSpPr>
        <p:spPr>
          <a:xfrm>
            <a:off x="1280161" y="3382813"/>
            <a:ext cx="3670663" cy="584775"/>
          </a:xfrm>
          <a:prstGeom prst="rect">
            <a:avLst/>
          </a:prstGeom>
          <a:noFill/>
        </p:spPr>
        <p:txBody>
          <a:bodyPr wrap="square" rtlCol="1">
            <a:spAutoFit/>
          </a:bodyPr>
          <a:lstStyle/>
          <a:p>
            <a:r>
              <a:rPr lang="en-US" sz="3200" b="1" dirty="0">
                <a:solidFill>
                  <a:schemeClr val="bg1"/>
                </a:solidFill>
              </a:rPr>
              <a:t>Methodology</a:t>
            </a:r>
            <a:endParaRPr lang="ar-SA" sz="3200" b="1" dirty="0">
              <a:solidFill>
                <a:schemeClr val="bg1"/>
              </a:solidFill>
            </a:endParaRPr>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03131"/>
            <a:ext cx="10218555" cy="4773832"/>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https://github.com/chuksoo/IBM-Data-Science-Capstone-SpaceX/blob/main/Data%20Collection%20API.ipynb.</a:t>
            </a:r>
            <a:endParaRPr lang="en-US" sz="2200" dirty="0">
              <a:solidFill>
                <a:schemeClr val="accent3">
                  <a:lumMod val="25000"/>
                </a:schemeClr>
              </a:solidFill>
              <a:latin typeface="Abadi" panose="020B0604020104020204" pitchFamily="34" charset="0"/>
            </a:endParaRPr>
          </a:p>
          <a:p>
            <a:endParaRPr lang="en-US" dirty="0"/>
          </a:p>
          <a:p>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2"/>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477108"/>
            <a:ext cx="4655614" cy="4689842"/>
          </a:xfrm>
          <a:prstGeom prst="rect">
            <a:avLst/>
          </a:prstGeom>
        </p:spPr>
        <p:txBody>
          <a:bodyPr lIns="91440" tIns="45720" rIns="91440" bIns="45720" anchor="t">
            <a:noAutofit/>
          </a:bodyPr>
          <a:lstStyle/>
          <a:p>
            <a:pPr>
              <a:lnSpc>
                <a:spcPct val="100000"/>
              </a:lnSpc>
              <a:spcBef>
                <a:spcPts val="1400"/>
              </a:spcBef>
            </a:pPr>
            <a:r>
              <a:rPr lang="en-US" sz="2200" dirty="0">
                <a:solidFill>
                  <a:schemeClr val="accent3">
                    <a:lumMod val="25000"/>
                  </a:schemeClr>
                </a:solidFill>
                <a:latin typeface="Abadi"/>
              </a:rPr>
              <a:t>We applied web scrapping to webscrap Falcon 9 launch records with BeautifulSoup </a:t>
            </a:r>
          </a:p>
          <a:p>
            <a:pPr>
              <a:lnSpc>
                <a:spcPct val="100000"/>
              </a:lnSpc>
              <a:spcBef>
                <a:spcPts val="1400"/>
              </a:spcBef>
            </a:pPr>
            <a:r>
              <a:rPr lang="en-US" sz="2200" dirty="0">
                <a:solidFill>
                  <a:schemeClr val="accent3">
                    <a:lumMod val="25000"/>
                  </a:schemeClr>
                </a:solidFill>
                <a:latin typeface="Abadi"/>
              </a:rPr>
              <a:t>We parsed the table and converted it into a pandas dataframe.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https://github.com/chuksoo/IBM-Data-Science-Capstone-SpaceX/blob/main/Data%20Collection%20with%20Web%20Scraping.ipynb.</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2"/>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1333</TotalTime>
  <Words>1825</Words>
  <Application>Microsoft Office PowerPoint</Application>
  <PresentationFormat>شاشة عريضة</PresentationFormat>
  <Paragraphs>221</Paragraphs>
  <Slides>46</Slides>
  <Notes>3</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46</vt:i4>
      </vt:variant>
    </vt:vector>
  </HeadingPairs>
  <TitlesOfParts>
    <vt:vector size="51" baseType="lpstr">
      <vt:lpstr>Abadi</vt:lpstr>
      <vt:lpstr>Arial</vt:lpstr>
      <vt:lpstr>Calibri</vt:lpstr>
      <vt:lpstr>IBM Plex Mono SemiBold</vt:lpstr>
      <vt:lpstr>Custom Design</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مؤسسة كفاءات الماجد</cp:lastModifiedBy>
  <cp:revision>202</cp:revision>
  <dcterms:created xsi:type="dcterms:W3CDTF">2021-04-29T18:58:34Z</dcterms:created>
  <dcterms:modified xsi:type="dcterms:W3CDTF">2024-12-03T11:03:54Z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