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4e6485ee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4e6485ee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4e6485ee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4e6485ee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4e6485ee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4e6485ee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50423371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50423371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50423371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50423371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50423371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50423371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50423371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50423371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4f833278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4f833278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50423371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50423371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50423371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50423371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50423371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50423371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4e6485ee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4e6485ee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50423371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50423371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50423371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50423371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4e6485ee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4e6485ee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4e6485ee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4e6485ee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4e6485e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4e6485e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4e6485ee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4e6485ee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4e6485ee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4e6485ee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4e6485ee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4e6485ee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4e6485ee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4e6485ee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 sz="5600"/>
              <a:t>Image Retrieval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Content-Based and Text-Based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336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Texture Descriptors</a:t>
            </a:r>
            <a:endParaRPr b="1"/>
          </a:p>
        </p:txBody>
      </p:sp>
      <p:sp>
        <p:nvSpPr>
          <p:cNvPr id="108" name="Google Shape;108;p22"/>
          <p:cNvSpPr txBox="1"/>
          <p:nvPr>
            <p:ph idx="1" type="body"/>
          </p:nvPr>
        </p:nvSpPr>
        <p:spPr>
          <a:xfrm>
            <a:off x="311700" y="1017725"/>
            <a:ext cx="8520600" cy="3901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700">
                <a:solidFill>
                  <a:schemeClr val="dk1"/>
                </a:solidFill>
              </a:rPr>
              <a:t>Texture descriptors represent the </a:t>
            </a:r>
            <a:r>
              <a:rPr b="1" lang="en" sz="1700">
                <a:solidFill>
                  <a:schemeClr val="dk1"/>
                </a:solidFill>
              </a:rPr>
              <a:t>visual patterns</a:t>
            </a:r>
            <a:r>
              <a:rPr lang="en" sz="1700">
                <a:solidFill>
                  <a:schemeClr val="dk1"/>
                </a:solidFill>
              </a:rPr>
              <a:t> in an image, such as </a:t>
            </a:r>
            <a:r>
              <a:rPr b="1" lang="en" sz="1700">
                <a:solidFill>
                  <a:schemeClr val="dk1"/>
                </a:solidFill>
              </a:rPr>
              <a:t>roughness</a:t>
            </a:r>
            <a:r>
              <a:rPr lang="en" sz="1700">
                <a:solidFill>
                  <a:schemeClr val="dk1"/>
                </a:solidFill>
              </a:rPr>
              <a:t>, </a:t>
            </a:r>
            <a:r>
              <a:rPr b="1" lang="en" sz="1700">
                <a:solidFill>
                  <a:schemeClr val="dk1"/>
                </a:solidFill>
              </a:rPr>
              <a:t>smoothness</a:t>
            </a:r>
            <a:r>
              <a:rPr lang="en" sz="1700">
                <a:solidFill>
                  <a:schemeClr val="dk1"/>
                </a:solidFill>
              </a:rPr>
              <a:t>, and </a:t>
            </a:r>
            <a:r>
              <a:rPr b="1" lang="en" sz="1700">
                <a:solidFill>
                  <a:schemeClr val="dk1"/>
                </a:solidFill>
              </a:rPr>
              <a:t>regularity</a:t>
            </a:r>
            <a:r>
              <a:rPr lang="en" sz="1700">
                <a:solidFill>
                  <a:schemeClr val="dk1"/>
                </a:solidFill>
              </a:rPr>
              <a:t>. Texture descriptors are typically computed using </a:t>
            </a:r>
            <a:r>
              <a:rPr b="1" lang="en" sz="1700">
                <a:solidFill>
                  <a:schemeClr val="dk1"/>
                </a:solidFill>
              </a:rPr>
              <a:t>statistical measures</a:t>
            </a:r>
            <a:r>
              <a:rPr lang="en" sz="1700">
                <a:solidFill>
                  <a:schemeClr val="dk1"/>
                </a:solidFill>
              </a:rPr>
              <a:t> such as </a:t>
            </a:r>
            <a:r>
              <a:rPr b="1" lang="en" sz="1700">
                <a:solidFill>
                  <a:schemeClr val="dk1"/>
                </a:solidFill>
              </a:rPr>
              <a:t>Gabor filters</a:t>
            </a:r>
            <a:r>
              <a:rPr lang="en" sz="1700">
                <a:solidFill>
                  <a:schemeClr val="dk1"/>
                </a:solidFill>
              </a:rPr>
              <a:t> or </a:t>
            </a:r>
            <a:r>
              <a:rPr b="1" lang="en" sz="1700">
                <a:solidFill>
                  <a:schemeClr val="dk1"/>
                </a:solidFill>
              </a:rPr>
              <a:t>local binary patterns</a:t>
            </a:r>
            <a:r>
              <a:rPr lang="en" sz="1700">
                <a:solidFill>
                  <a:schemeClr val="dk1"/>
                </a:solidFill>
              </a:rPr>
              <a:t>.</a:t>
            </a:r>
            <a:endParaRPr sz="1700">
              <a:solidFill>
                <a:schemeClr val="dk1"/>
              </a:solidFill>
            </a:endParaRPr>
          </a:p>
          <a:p>
            <a:pPr indent="0" lvl="0" marL="0" rtl="0" algn="ctr">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Gabor filters</a:t>
            </a:r>
            <a:r>
              <a:rPr lang="en" sz="1700">
                <a:solidFill>
                  <a:schemeClr val="dk1"/>
                </a:solidFill>
              </a:rPr>
              <a:t> are a family of bandpass filters that are widely used for texture analysis. Gabor filters are designed to capture the local orientation and frequency of texture patterns in an image.</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Local binary patterns (LBP)</a:t>
            </a:r>
            <a:r>
              <a:rPr lang="en" sz="1700">
                <a:solidFill>
                  <a:schemeClr val="dk1"/>
                </a:solidFill>
              </a:rPr>
              <a:t> are another commonly used texture descriptor that encodes texture information by comparing the intensity values of neighboring pixels.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ctr">
              <a:spcBef>
                <a:spcPts val="0"/>
              </a:spcBef>
              <a:spcAft>
                <a:spcPts val="0"/>
              </a:spcAft>
              <a:buNone/>
            </a:pPr>
            <a:r>
              <a:rPr lang="en" sz="1700">
                <a:solidFill>
                  <a:schemeClr val="dk1"/>
                </a:solidFill>
              </a:rPr>
              <a:t>Texture descriptors are more complex and computationally expensive than color histograms, but they can </a:t>
            </a:r>
            <a:r>
              <a:rPr b="1" lang="en" sz="1700">
                <a:solidFill>
                  <a:schemeClr val="dk1"/>
                </a:solidFill>
              </a:rPr>
              <a:t>capture more detailed visual information</a:t>
            </a:r>
            <a:r>
              <a:rPr lang="en" sz="1700">
                <a:solidFill>
                  <a:schemeClr val="dk1"/>
                </a:solidFill>
              </a:rPr>
              <a:t>.</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2009588" y="54537"/>
            <a:ext cx="5124824" cy="5034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3146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Shape Descriptors</a:t>
            </a:r>
            <a:endParaRPr b="1"/>
          </a:p>
        </p:txBody>
      </p:sp>
      <p:sp>
        <p:nvSpPr>
          <p:cNvPr id="119" name="Google Shape;119;p24"/>
          <p:cNvSpPr txBox="1"/>
          <p:nvPr>
            <p:ph idx="1" type="body"/>
          </p:nvPr>
        </p:nvSpPr>
        <p:spPr>
          <a:xfrm>
            <a:off x="311700" y="1047700"/>
            <a:ext cx="8520600" cy="3958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1700">
                <a:solidFill>
                  <a:schemeClr val="dk1"/>
                </a:solidFill>
              </a:rPr>
              <a:t>Shape descriptors represent the </a:t>
            </a:r>
            <a:r>
              <a:rPr b="1" lang="en" sz="1700">
                <a:solidFill>
                  <a:schemeClr val="dk1"/>
                </a:solidFill>
              </a:rPr>
              <a:t>geometric shape of objects</a:t>
            </a:r>
            <a:r>
              <a:rPr lang="en" sz="1700">
                <a:solidFill>
                  <a:schemeClr val="dk1"/>
                </a:solidFill>
              </a:rPr>
              <a:t> in an image. Shape descriptors are typically computed using geometric features such as </a:t>
            </a:r>
            <a:r>
              <a:rPr b="1" lang="en" sz="1700">
                <a:solidFill>
                  <a:schemeClr val="dk1"/>
                </a:solidFill>
              </a:rPr>
              <a:t>Fourier descriptors</a:t>
            </a:r>
            <a:r>
              <a:rPr lang="en" sz="1700">
                <a:solidFill>
                  <a:schemeClr val="dk1"/>
                </a:solidFill>
              </a:rPr>
              <a:t> or </a:t>
            </a:r>
            <a:r>
              <a:rPr b="1" lang="en" sz="1700">
                <a:solidFill>
                  <a:schemeClr val="dk1"/>
                </a:solidFill>
              </a:rPr>
              <a:t>shape context</a:t>
            </a:r>
            <a:r>
              <a:rPr lang="en" sz="1700">
                <a:solidFill>
                  <a:schemeClr val="dk1"/>
                </a:solidFill>
              </a:rPr>
              <a:t>.</a:t>
            </a:r>
            <a:endParaRPr sz="1700">
              <a:solidFill>
                <a:schemeClr val="dk1"/>
              </a:solidFill>
            </a:endParaRPr>
          </a:p>
          <a:p>
            <a:pPr indent="0" lvl="0" marL="0" rtl="0" algn="ctr">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Fourier descriptors</a:t>
            </a:r>
            <a:r>
              <a:rPr lang="en" sz="1700">
                <a:solidFill>
                  <a:schemeClr val="dk1"/>
                </a:solidFill>
              </a:rPr>
              <a:t> represent the shape of an object as a series of sine and cosine waves, the contour of the object is treated as a periodic function and decomposed into its frequency components.</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Shape context</a:t>
            </a:r>
            <a:r>
              <a:rPr lang="en" sz="1700">
                <a:solidFill>
                  <a:schemeClr val="dk1"/>
                </a:solidFill>
              </a:rPr>
              <a:t> represents the shape of an object as a distribution of local features, the basic idea behind shape context is to describe the spatial distribution of points around an object's contour.</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457200" rtl="0" algn="ctr">
              <a:spcBef>
                <a:spcPts val="0"/>
              </a:spcBef>
              <a:spcAft>
                <a:spcPts val="0"/>
              </a:spcAft>
              <a:buNone/>
            </a:pPr>
            <a:r>
              <a:rPr lang="en" sz="1700">
                <a:solidFill>
                  <a:schemeClr val="dk1"/>
                </a:solidFill>
              </a:rPr>
              <a:t>Shape descriptors are the most </a:t>
            </a:r>
            <a:r>
              <a:rPr b="1" lang="en" sz="1700">
                <a:solidFill>
                  <a:schemeClr val="dk1"/>
                </a:solidFill>
              </a:rPr>
              <a:t>complex and computationally expensive</a:t>
            </a:r>
            <a:r>
              <a:rPr lang="en" sz="1700">
                <a:solidFill>
                  <a:schemeClr val="dk1"/>
                </a:solidFill>
              </a:rPr>
              <a:t> type of image representation, but </a:t>
            </a:r>
            <a:r>
              <a:rPr b="1" lang="en" sz="1700">
                <a:solidFill>
                  <a:schemeClr val="dk1"/>
                </a:solidFill>
              </a:rPr>
              <a:t>they can capture important information</a:t>
            </a:r>
            <a:r>
              <a:rPr lang="en" sz="1700">
                <a:solidFill>
                  <a:schemeClr val="dk1"/>
                </a:solidFill>
              </a:rPr>
              <a:t> about the shape and structure of objects in an image.</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2266775" y="76200"/>
            <a:ext cx="6654801" cy="4991100"/>
          </a:xfrm>
          <a:prstGeom prst="rect">
            <a:avLst/>
          </a:prstGeom>
          <a:noFill/>
          <a:ln>
            <a:noFill/>
          </a:ln>
        </p:spPr>
      </p:pic>
      <p:sp>
        <p:nvSpPr>
          <p:cNvPr id="125" name="Google Shape;125;p25"/>
          <p:cNvSpPr txBox="1"/>
          <p:nvPr/>
        </p:nvSpPr>
        <p:spPr>
          <a:xfrm>
            <a:off x="136550" y="2156100"/>
            <a:ext cx="279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Y-axis:</a:t>
            </a:r>
            <a:r>
              <a:rPr lang="en"/>
              <a:t> Magnitude of Normalized Fourier Coefficient</a:t>
            </a:r>
            <a:endParaRPr/>
          </a:p>
          <a:p>
            <a:pPr indent="0" lvl="0" marL="0" rtl="0" algn="l">
              <a:spcBef>
                <a:spcPts val="0"/>
              </a:spcBef>
              <a:spcAft>
                <a:spcPts val="0"/>
              </a:spcAft>
              <a:buNone/>
            </a:pPr>
            <a:r>
              <a:rPr b="1" lang="en"/>
              <a:t>X-axis:</a:t>
            </a:r>
            <a:r>
              <a:rPr lang="en"/>
              <a:t> Frequency</a:t>
            </a:r>
            <a:endParaRPr/>
          </a:p>
        </p:txBody>
      </p:sp>
      <p:sp>
        <p:nvSpPr>
          <p:cNvPr id="126" name="Google Shape;126;p25"/>
          <p:cNvSpPr txBox="1"/>
          <p:nvPr/>
        </p:nvSpPr>
        <p:spPr>
          <a:xfrm>
            <a:off x="441025" y="471375"/>
            <a:ext cx="2088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900"/>
              <a:t>Fourier Descriptor</a:t>
            </a:r>
            <a:endParaRPr b="1" i="1"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pic>
        <p:nvPicPr>
          <p:cNvPr id="131" name="Google Shape;131;p26"/>
          <p:cNvPicPr preferRelativeResize="0"/>
          <p:nvPr/>
        </p:nvPicPr>
        <p:blipFill>
          <a:blip r:embed="rId3">
            <a:alphaModFix/>
          </a:blip>
          <a:stretch>
            <a:fillRect/>
          </a:stretch>
        </p:blipFill>
        <p:spPr>
          <a:xfrm>
            <a:off x="1736725" y="358075"/>
            <a:ext cx="7323450" cy="4427351"/>
          </a:xfrm>
          <a:prstGeom prst="rect">
            <a:avLst/>
          </a:prstGeom>
          <a:noFill/>
          <a:ln>
            <a:noFill/>
          </a:ln>
        </p:spPr>
      </p:pic>
      <p:sp>
        <p:nvSpPr>
          <p:cNvPr id="132" name="Google Shape;132;p26"/>
          <p:cNvSpPr txBox="1"/>
          <p:nvPr/>
        </p:nvSpPr>
        <p:spPr>
          <a:xfrm>
            <a:off x="-139425" y="2040750"/>
            <a:ext cx="20880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900"/>
              <a:t>Shape</a:t>
            </a:r>
            <a:endParaRPr b="1" i="1" sz="1900"/>
          </a:p>
          <a:p>
            <a:pPr indent="0" lvl="0" marL="0" rtl="0" algn="ctr">
              <a:spcBef>
                <a:spcPts val="0"/>
              </a:spcBef>
              <a:spcAft>
                <a:spcPts val="0"/>
              </a:spcAft>
              <a:buNone/>
            </a:pPr>
            <a:r>
              <a:rPr b="1" i="1" lang="en" sz="1900"/>
              <a:t>Context</a:t>
            </a:r>
            <a:r>
              <a:rPr b="1" i="1" lang="en" sz="1900"/>
              <a:t> Descriptor</a:t>
            </a:r>
            <a:endParaRPr b="1" i="1"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1032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SIFT (Scale-Invariant Feature Transform)</a:t>
            </a:r>
            <a:endParaRPr b="1"/>
          </a:p>
        </p:txBody>
      </p:sp>
      <p:sp>
        <p:nvSpPr>
          <p:cNvPr id="138" name="Google Shape;138;p27"/>
          <p:cNvSpPr txBox="1"/>
          <p:nvPr>
            <p:ph idx="1" type="body"/>
          </p:nvPr>
        </p:nvSpPr>
        <p:spPr>
          <a:xfrm>
            <a:off x="311700" y="1859300"/>
            <a:ext cx="8520600" cy="300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700">
                <a:solidFill>
                  <a:schemeClr val="dk1"/>
                </a:solidFill>
              </a:rPr>
              <a:t>SIFT is a popular algorithm used in computer vision for </a:t>
            </a:r>
            <a:r>
              <a:rPr b="1" lang="en" sz="1700">
                <a:solidFill>
                  <a:schemeClr val="dk1"/>
                </a:solidFill>
              </a:rPr>
              <a:t>detecting</a:t>
            </a:r>
            <a:r>
              <a:rPr lang="en" sz="1700">
                <a:solidFill>
                  <a:schemeClr val="dk1"/>
                </a:solidFill>
              </a:rPr>
              <a:t> and </a:t>
            </a:r>
            <a:r>
              <a:rPr b="1" lang="en" sz="1700">
                <a:solidFill>
                  <a:schemeClr val="dk1"/>
                </a:solidFill>
              </a:rPr>
              <a:t>describing local features</a:t>
            </a:r>
            <a:r>
              <a:rPr lang="en" sz="1700">
                <a:solidFill>
                  <a:schemeClr val="dk1"/>
                </a:solidFill>
              </a:rPr>
              <a:t> in images. It was introduced by David Lowe in 1999 and has since become one of the </a:t>
            </a:r>
            <a:r>
              <a:rPr b="1" lang="en" sz="1700">
                <a:solidFill>
                  <a:schemeClr val="dk1"/>
                </a:solidFill>
              </a:rPr>
              <a:t>most widely used</a:t>
            </a:r>
            <a:r>
              <a:rPr lang="en" sz="1700">
                <a:solidFill>
                  <a:schemeClr val="dk1"/>
                </a:solidFill>
              </a:rPr>
              <a:t> feature extraction techniques.</a:t>
            </a:r>
            <a:endParaRPr sz="1700">
              <a:solidFill>
                <a:schemeClr val="dk1"/>
              </a:solidFill>
            </a:endParaRPr>
          </a:p>
          <a:p>
            <a:pPr indent="0" lvl="0" marL="0" rtl="0" algn="ctr">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None/>
            </a:pPr>
            <a:r>
              <a:rPr lang="en" sz="1700">
                <a:solidFill>
                  <a:schemeClr val="dk1"/>
                </a:solidFill>
              </a:rPr>
              <a:t>The SIFT algorithm consists of </a:t>
            </a:r>
            <a:r>
              <a:rPr b="1" lang="en" sz="1700">
                <a:solidFill>
                  <a:schemeClr val="dk1"/>
                </a:solidFill>
              </a:rPr>
              <a:t>four </a:t>
            </a:r>
            <a:r>
              <a:rPr lang="en" sz="1700">
                <a:solidFill>
                  <a:schemeClr val="dk1"/>
                </a:solidFill>
              </a:rPr>
              <a:t>main steps: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Scale-space Extrema Detection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Keypoint Localization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Orientation Assignment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Feature Descriptor Generation</a:t>
            </a:r>
            <a:endParaRPr sz="1700"/>
          </a:p>
        </p:txBody>
      </p:sp>
      <p:sp>
        <p:nvSpPr>
          <p:cNvPr id="139" name="Google Shape;139;p27"/>
          <p:cNvSpPr txBox="1"/>
          <p:nvPr>
            <p:ph type="title"/>
          </p:nvPr>
        </p:nvSpPr>
        <p:spPr>
          <a:xfrm>
            <a:off x="311700" y="3356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i="1" lang="en" sz="2220"/>
              <a:t>Honorable mention</a:t>
            </a:r>
            <a:endParaRPr i="1" sz="222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358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Bag of (Visual) Words</a:t>
            </a:r>
            <a:endParaRPr b="1"/>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700">
                <a:solidFill>
                  <a:schemeClr val="dk1"/>
                </a:solidFill>
              </a:rPr>
              <a:t>Bag of words (BoW) is a popular image representation technique that is commonly used in content-based image retrieval (CBIR) systems. BoW represents an image as a </a:t>
            </a:r>
            <a:r>
              <a:rPr b="1" lang="en" sz="1700">
                <a:solidFill>
                  <a:schemeClr val="dk1"/>
                </a:solidFill>
              </a:rPr>
              <a:t>histogram of visual words</a:t>
            </a:r>
            <a:r>
              <a:rPr lang="en" sz="1700">
                <a:solidFill>
                  <a:schemeClr val="dk1"/>
                </a:solidFill>
              </a:rPr>
              <a:t> that are extracted from the image using a visual vocabulary.</a:t>
            </a:r>
            <a:endParaRPr sz="1700">
              <a:solidFill>
                <a:schemeClr val="dk1"/>
              </a:solidFill>
            </a:endParaRPr>
          </a:p>
          <a:p>
            <a:pPr indent="0" lvl="0" marL="0" rtl="0" algn="ctr">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Here is a general overview of the process of storing an image in a BoW vector for CBIR:</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Visual vocabulary creation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Feature Extraction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Quantization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Histogram Generation</a:t>
            </a:r>
            <a:endParaRPr sz="1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9"/>
          <p:cNvPicPr preferRelativeResize="0"/>
          <p:nvPr/>
        </p:nvPicPr>
        <p:blipFill>
          <a:blip r:embed="rId3">
            <a:alphaModFix/>
          </a:blip>
          <a:stretch>
            <a:fillRect/>
          </a:stretch>
        </p:blipFill>
        <p:spPr>
          <a:xfrm>
            <a:off x="2113250" y="152400"/>
            <a:ext cx="6439896" cy="4838701"/>
          </a:xfrm>
          <a:prstGeom prst="rect">
            <a:avLst/>
          </a:prstGeom>
          <a:noFill/>
          <a:ln>
            <a:noFill/>
          </a:ln>
        </p:spPr>
      </p:pic>
      <p:sp>
        <p:nvSpPr>
          <p:cNvPr id="151" name="Google Shape;151;p29"/>
          <p:cNvSpPr txBox="1"/>
          <p:nvPr/>
        </p:nvSpPr>
        <p:spPr>
          <a:xfrm>
            <a:off x="360850" y="1348050"/>
            <a:ext cx="19590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Represent an image with a </a:t>
            </a:r>
            <a:r>
              <a:rPr b="1" i="1" lang="en" sz="2100"/>
              <a:t>histogram of the contents</a:t>
            </a:r>
            <a:r>
              <a:rPr b="1" lang="en" sz="2100"/>
              <a:t> of the image i.e `Visual Words`</a:t>
            </a:r>
            <a:endParaRPr b="1"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3">
            <a:alphaModFix/>
          </a:blip>
          <a:stretch>
            <a:fillRect/>
          </a:stretch>
        </p:blipFill>
        <p:spPr>
          <a:xfrm>
            <a:off x="152400" y="708550"/>
            <a:ext cx="8839202" cy="37263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1"/>
          <p:cNvPicPr preferRelativeResize="0"/>
          <p:nvPr/>
        </p:nvPicPr>
        <p:blipFill>
          <a:blip r:embed="rId3">
            <a:alphaModFix/>
          </a:blip>
          <a:stretch>
            <a:fillRect/>
          </a:stretch>
        </p:blipFill>
        <p:spPr>
          <a:xfrm>
            <a:off x="152400" y="336975"/>
            <a:ext cx="8839199" cy="44695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5191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Members</a:t>
            </a:r>
            <a:endParaRPr/>
          </a:p>
        </p:txBody>
      </p:sp>
      <p:sp>
        <p:nvSpPr>
          <p:cNvPr id="61" name="Google Shape;61;p14"/>
          <p:cNvSpPr txBox="1"/>
          <p:nvPr>
            <p:ph idx="1" type="subTitle"/>
          </p:nvPr>
        </p:nvSpPr>
        <p:spPr>
          <a:xfrm>
            <a:off x="311700" y="2571750"/>
            <a:ext cx="8520600" cy="960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500"/>
              <a:t>Mohammad Anas (20L-1289)</a:t>
            </a:r>
            <a:endParaRPr sz="2500"/>
          </a:p>
          <a:p>
            <a:pPr indent="0" lvl="0" marL="0" rtl="0" algn="ctr">
              <a:lnSpc>
                <a:spcPct val="100000"/>
              </a:lnSpc>
              <a:spcBef>
                <a:spcPts val="0"/>
              </a:spcBef>
              <a:spcAft>
                <a:spcPts val="0"/>
              </a:spcAft>
              <a:buNone/>
            </a:pPr>
            <a:r>
              <a:rPr lang="en" sz="2500"/>
              <a:t>Fatima Azfar (20L-1027)</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23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Feature Selection</a:t>
            </a:r>
            <a:endParaRPr b="1"/>
          </a:p>
        </p:txBody>
      </p:sp>
      <p:sp>
        <p:nvSpPr>
          <p:cNvPr id="167" name="Google Shape;167;p32"/>
          <p:cNvSpPr txBox="1"/>
          <p:nvPr>
            <p:ph idx="1" type="body"/>
          </p:nvPr>
        </p:nvSpPr>
        <p:spPr>
          <a:xfrm>
            <a:off x="311700" y="808450"/>
            <a:ext cx="8520600" cy="419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solidFill>
                  <a:schemeClr val="dk1"/>
                </a:solidFill>
              </a:rPr>
              <a:t>Feature selection is the process of </a:t>
            </a:r>
            <a:r>
              <a:rPr b="1" lang="en" sz="1700">
                <a:solidFill>
                  <a:schemeClr val="dk1"/>
                </a:solidFill>
              </a:rPr>
              <a:t>selecting </a:t>
            </a:r>
            <a:r>
              <a:rPr lang="en" sz="1700">
                <a:solidFill>
                  <a:schemeClr val="dk1"/>
                </a:solidFill>
              </a:rPr>
              <a:t>a subset of </a:t>
            </a:r>
            <a:r>
              <a:rPr b="1" lang="en" sz="1700">
                <a:solidFill>
                  <a:schemeClr val="dk1"/>
                </a:solidFill>
              </a:rPr>
              <a:t>relevant </a:t>
            </a:r>
            <a:r>
              <a:rPr lang="en" sz="1700">
                <a:solidFill>
                  <a:schemeClr val="dk1"/>
                </a:solidFill>
              </a:rPr>
              <a:t>and </a:t>
            </a:r>
            <a:r>
              <a:rPr b="1" lang="en" sz="1700">
                <a:solidFill>
                  <a:schemeClr val="dk1"/>
                </a:solidFill>
              </a:rPr>
              <a:t>discriminative features </a:t>
            </a:r>
            <a:r>
              <a:rPr lang="en" sz="1700">
                <a:solidFill>
                  <a:schemeClr val="dk1"/>
                </a:solidFill>
              </a:rPr>
              <a:t>from a larger set of features. In Content-Based Image Retrieval (CBIR), feature selection is important for reducing the dimensionality of the feature vectors, improving the efficiency of image matching and retrieval, and reducing the effect of irrelevant or redundant features.</a:t>
            </a:r>
            <a:endParaRPr sz="1700">
              <a:solidFill>
                <a:schemeClr val="dk1"/>
              </a:solidFill>
            </a:endParaRPr>
          </a:p>
          <a:p>
            <a:pPr indent="0" lvl="0" marL="0" rtl="0" algn="ctr">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There are several feature selection techniques that can be used in CBIR, including:</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Correlation-based feature selection (CFS)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Mutual information-based feature selection (MIFS)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Recursive feature elimination (RFE)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Principal component analysis (PCA)</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Genetic algorithms (GA)</a:t>
            </a:r>
            <a:endParaRPr sz="17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2819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Similarity Measures</a:t>
            </a:r>
            <a:endParaRPr b="1"/>
          </a:p>
        </p:txBody>
      </p:sp>
      <p:sp>
        <p:nvSpPr>
          <p:cNvPr id="173" name="Google Shape;173;p33"/>
          <p:cNvSpPr txBox="1"/>
          <p:nvPr>
            <p:ph idx="1" type="body"/>
          </p:nvPr>
        </p:nvSpPr>
        <p:spPr>
          <a:xfrm>
            <a:off x="311700" y="1036825"/>
            <a:ext cx="8520600" cy="3947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solidFill>
                  <a:schemeClr val="dk1"/>
                </a:solidFill>
              </a:rPr>
              <a:t>Similarity measures are used in Content-Based Image Retrieval (CBIR) to </a:t>
            </a:r>
            <a:r>
              <a:rPr b="1" lang="en" sz="1700">
                <a:solidFill>
                  <a:schemeClr val="dk1"/>
                </a:solidFill>
              </a:rPr>
              <a:t>compare the feature vectors of a query image</a:t>
            </a:r>
            <a:r>
              <a:rPr lang="en" sz="1700">
                <a:solidFill>
                  <a:schemeClr val="dk1"/>
                </a:solidFill>
              </a:rPr>
              <a:t> with the feature vectors of the images in a database, and to determine which images are most similar to the query image. </a:t>
            </a:r>
            <a:endParaRPr sz="1700">
              <a:solidFill>
                <a:schemeClr val="dk1"/>
              </a:solidFill>
            </a:endParaRPr>
          </a:p>
          <a:p>
            <a:pPr indent="0" lvl="0" marL="0" rtl="0" algn="ctr">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There are many different similarity measures that can be used in CBIR, including:</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Euclidean distance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Cosine distance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Chi-Squared distance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Earth Mover's Distance (EMD)</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Mahalanobis distance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Jaccard similarity</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124900"/>
            <a:ext cx="8520600" cy="85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Outline</a:t>
            </a:r>
            <a:endParaRPr/>
          </a:p>
        </p:txBody>
      </p:sp>
      <p:sp>
        <p:nvSpPr>
          <p:cNvPr id="67" name="Google Shape;67;p15"/>
          <p:cNvSpPr txBox="1"/>
          <p:nvPr>
            <p:ph idx="1" type="subTitle"/>
          </p:nvPr>
        </p:nvSpPr>
        <p:spPr>
          <a:xfrm>
            <a:off x="311700" y="703525"/>
            <a:ext cx="8520600" cy="4363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Char char="●"/>
            </a:pPr>
            <a:r>
              <a:rPr b="1" lang="en" sz="1700">
                <a:solidFill>
                  <a:schemeClr val="dk1"/>
                </a:solidFill>
              </a:rPr>
              <a:t>Introduction</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Motivation</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CBIR</a:t>
            </a:r>
            <a:endParaRPr b="1"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Feature Extraction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Image Representation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Feature Selection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Similarity Measure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TBIR</a:t>
            </a:r>
            <a:endParaRPr b="1"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Image Annotation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Text Processing</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Indexing</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Querying</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Ranking and Presentation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Conclusion</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139250"/>
            <a:ext cx="8520600" cy="95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73" name="Google Shape;73;p16"/>
          <p:cNvSpPr txBox="1"/>
          <p:nvPr>
            <p:ph idx="1" type="subTitle"/>
          </p:nvPr>
        </p:nvSpPr>
        <p:spPr>
          <a:xfrm>
            <a:off x="216925" y="1582125"/>
            <a:ext cx="8796600" cy="2685300"/>
          </a:xfrm>
          <a:prstGeom prst="rect">
            <a:avLst/>
          </a:prstGeom>
        </p:spPr>
        <p:txBody>
          <a:bodyPr anchorCtr="0" anchor="t" bIns="91425" lIns="91425" spcFirstLastPara="1" rIns="91425" wrap="square" tIns="91425">
            <a:noAutofit/>
          </a:bodyPr>
          <a:lstStyle/>
          <a:p>
            <a:pPr indent="-314325" lvl="0" marL="457200" rtl="0" algn="l">
              <a:lnSpc>
                <a:spcPct val="200000"/>
              </a:lnSpc>
              <a:spcBef>
                <a:spcPts val="0"/>
              </a:spcBef>
              <a:spcAft>
                <a:spcPts val="0"/>
              </a:spcAft>
              <a:buClr>
                <a:schemeClr val="dk1"/>
              </a:buClr>
              <a:buSzPts val="1350"/>
              <a:buChar char="●"/>
            </a:pPr>
            <a:r>
              <a:rPr lang="en" sz="1350">
                <a:solidFill>
                  <a:schemeClr val="dk1"/>
                </a:solidFill>
              </a:rPr>
              <a:t>Content and Text-based retrieval systems enable searching and finding images using text-based queries.</a:t>
            </a:r>
            <a:endParaRPr sz="1350">
              <a:solidFill>
                <a:schemeClr val="dk1"/>
              </a:solidFill>
            </a:endParaRPr>
          </a:p>
          <a:p>
            <a:pPr indent="-314325" lvl="0" marL="457200" rtl="0" algn="l">
              <a:lnSpc>
                <a:spcPct val="200000"/>
              </a:lnSpc>
              <a:spcBef>
                <a:spcPts val="0"/>
              </a:spcBef>
              <a:spcAft>
                <a:spcPts val="0"/>
              </a:spcAft>
              <a:buClr>
                <a:schemeClr val="dk1"/>
              </a:buClr>
              <a:buSzPts val="1350"/>
              <a:buChar char="●"/>
            </a:pPr>
            <a:r>
              <a:rPr lang="en" sz="1350">
                <a:solidFill>
                  <a:schemeClr val="dk1"/>
                </a:solidFill>
              </a:rPr>
              <a:t>These systems use textual annotations, descriptions, or metadata associated with images.</a:t>
            </a:r>
            <a:endParaRPr sz="1350">
              <a:solidFill>
                <a:schemeClr val="dk1"/>
              </a:solidFill>
            </a:endParaRPr>
          </a:p>
          <a:p>
            <a:pPr indent="-314325" lvl="0" marL="457200" rtl="0" algn="l">
              <a:lnSpc>
                <a:spcPct val="200000"/>
              </a:lnSpc>
              <a:spcBef>
                <a:spcPts val="0"/>
              </a:spcBef>
              <a:spcAft>
                <a:spcPts val="0"/>
              </a:spcAft>
              <a:buClr>
                <a:schemeClr val="dk1"/>
              </a:buClr>
              <a:buSzPts val="1350"/>
              <a:buChar char="●"/>
            </a:pPr>
            <a:r>
              <a:rPr lang="en" sz="1350">
                <a:solidFill>
                  <a:schemeClr val="dk1"/>
                </a:solidFill>
              </a:rPr>
              <a:t>Textual information is indexed and matched to facilitate search and retrieval.</a:t>
            </a:r>
            <a:endParaRPr sz="1350">
              <a:solidFill>
                <a:schemeClr val="dk1"/>
              </a:solidFill>
            </a:endParaRPr>
          </a:p>
          <a:p>
            <a:pPr indent="-314325" lvl="0" marL="457200" rtl="0" algn="l">
              <a:lnSpc>
                <a:spcPct val="200000"/>
              </a:lnSpc>
              <a:spcBef>
                <a:spcPts val="0"/>
              </a:spcBef>
              <a:spcAft>
                <a:spcPts val="0"/>
              </a:spcAft>
              <a:buClr>
                <a:schemeClr val="dk1"/>
              </a:buClr>
              <a:buSzPts val="1350"/>
              <a:buChar char="●"/>
            </a:pPr>
            <a:r>
              <a:rPr lang="en" sz="1350">
                <a:solidFill>
                  <a:schemeClr val="dk1"/>
                </a:solidFill>
              </a:rPr>
              <a:t>Users can search for images using keywords, phrases, or natural language queries.</a:t>
            </a:r>
            <a:endParaRPr sz="1350">
              <a:solidFill>
                <a:schemeClr val="dk1"/>
              </a:solidFill>
            </a:endParaRPr>
          </a:p>
          <a:p>
            <a:pPr indent="-314325" lvl="0" marL="457200" rtl="0" algn="l">
              <a:lnSpc>
                <a:spcPct val="200000"/>
              </a:lnSpc>
              <a:spcBef>
                <a:spcPts val="0"/>
              </a:spcBef>
              <a:spcAft>
                <a:spcPts val="0"/>
              </a:spcAft>
              <a:buClr>
                <a:schemeClr val="dk1"/>
              </a:buClr>
              <a:buSzPts val="1350"/>
              <a:buChar char="●"/>
            </a:pPr>
            <a:r>
              <a:rPr lang="en" sz="1350">
                <a:solidFill>
                  <a:schemeClr val="dk1"/>
                </a:solidFill>
              </a:rPr>
              <a:t>The retrieved images are ranked based on relevance to the query.</a:t>
            </a:r>
            <a:endParaRPr sz="1350">
              <a:solidFill>
                <a:schemeClr val="dk1"/>
              </a:solidFill>
            </a:endParaRPr>
          </a:p>
          <a:p>
            <a:pPr indent="-314325" lvl="0" marL="457200" rtl="0" algn="l">
              <a:lnSpc>
                <a:spcPct val="200000"/>
              </a:lnSpc>
              <a:spcBef>
                <a:spcPts val="0"/>
              </a:spcBef>
              <a:spcAft>
                <a:spcPts val="0"/>
              </a:spcAft>
              <a:buClr>
                <a:schemeClr val="dk1"/>
              </a:buClr>
              <a:buSzPts val="1350"/>
              <a:buChar char="●"/>
            </a:pPr>
            <a:r>
              <a:rPr lang="en" sz="1350">
                <a:solidFill>
                  <a:schemeClr val="dk1"/>
                </a:solidFill>
              </a:rPr>
              <a:t>The results are presented to users for efficient navigation through large image collections.</a:t>
            </a:r>
            <a:endParaRPr sz="135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Content-Based Image Retrieval (CBIR)</a:t>
            </a:r>
            <a:endParaRPr b="1"/>
          </a:p>
        </p:txBody>
      </p:sp>
      <p:sp>
        <p:nvSpPr>
          <p:cNvPr id="79" name="Google Shape;79;p17"/>
          <p:cNvSpPr txBox="1"/>
          <p:nvPr>
            <p:ph idx="1" type="body"/>
          </p:nvPr>
        </p:nvSpPr>
        <p:spPr>
          <a:xfrm>
            <a:off x="311700" y="1172175"/>
            <a:ext cx="8520600" cy="3792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700">
                <a:solidFill>
                  <a:schemeClr val="dk1"/>
                </a:solidFill>
              </a:rPr>
              <a:t>Content-based image retrieval (CBIR) is a technique for </a:t>
            </a:r>
            <a:r>
              <a:rPr b="1" lang="en" sz="1700">
                <a:solidFill>
                  <a:schemeClr val="dk1"/>
                </a:solidFill>
              </a:rPr>
              <a:t>retrieving images</a:t>
            </a:r>
            <a:r>
              <a:rPr lang="en" sz="1700">
                <a:solidFill>
                  <a:schemeClr val="dk1"/>
                </a:solidFill>
              </a:rPr>
              <a:t> from a large collection </a:t>
            </a:r>
            <a:r>
              <a:rPr b="1" lang="en" sz="1700">
                <a:solidFill>
                  <a:schemeClr val="dk1"/>
                </a:solidFill>
              </a:rPr>
              <a:t>based on their visual content</a:t>
            </a:r>
            <a:r>
              <a:rPr lang="en" sz="1700">
                <a:solidFill>
                  <a:schemeClr val="dk1"/>
                </a:solidFill>
              </a:rPr>
              <a:t>, such as </a:t>
            </a:r>
            <a:r>
              <a:rPr b="1" lang="en" sz="1700">
                <a:solidFill>
                  <a:schemeClr val="dk1"/>
                </a:solidFill>
              </a:rPr>
              <a:t>color</a:t>
            </a:r>
            <a:r>
              <a:rPr lang="en" sz="1700">
                <a:solidFill>
                  <a:schemeClr val="dk1"/>
                </a:solidFill>
              </a:rPr>
              <a:t>, </a:t>
            </a:r>
            <a:r>
              <a:rPr b="1" lang="en" sz="1700">
                <a:solidFill>
                  <a:schemeClr val="dk1"/>
                </a:solidFill>
              </a:rPr>
              <a:t>texture</a:t>
            </a:r>
            <a:r>
              <a:rPr lang="en" sz="1700">
                <a:solidFill>
                  <a:schemeClr val="dk1"/>
                </a:solidFill>
              </a:rPr>
              <a:t>, and </a:t>
            </a:r>
            <a:r>
              <a:rPr b="1" lang="en" sz="1700">
                <a:solidFill>
                  <a:schemeClr val="dk1"/>
                </a:solidFill>
              </a:rPr>
              <a:t>shape</a:t>
            </a:r>
            <a:r>
              <a:rPr lang="en" sz="1700">
                <a:solidFill>
                  <a:schemeClr val="dk1"/>
                </a:solidFill>
              </a:rPr>
              <a:t>. The aim of CBIR is to find images that are similar or related to a query image. CBIR has a wide range of applications, including image search engines, medical image analysis, and surveillance systems.</a:t>
            </a:r>
            <a:endParaRPr sz="17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a:p>
            <a:pPr indent="0" lvl="0" marL="0" rtl="0" algn="l">
              <a:lnSpc>
                <a:spcPct val="115000"/>
              </a:lnSpc>
              <a:spcBef>
                <a:spcPts val="0"/>
              </a:spcBef>
              <a:spcAft>
                <a:spcPts val="0"/>
              </a:spcAft>
              <a:buNone/>
            </a:pPr>
            <a:r>
              <a:rPr lang="en" sz="1700">
                <a:solidFill>
                  <a:schemeClr val="dk1"/>
                </a:solidFill>
              </a:rPr>
              <a:t>CBIR systems typically consist of </a:t>
            </a:r>
            <a:r>
              <a:rPr b="1" lang="en" sz="1700">
                <a:solidFill>
                  <a:schemeClr val="dk1"/>
                </a:solidFill>
              </a:rPr>
              <a:t>four </a:t>
            </a:r>
            <a:r>
              <a:rPr lang="en" sz="1700">
                <a:solidFill>
                  <a:schemeClr val="dk1"/>
                </a:solidFill>
              </a:rPr>
              <a:t>main components: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Image Representation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Feature Extraction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Feature Selection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Similarity Measurement</a:t>
            </a:r>
            <a:endParaRPr sz="1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Feature Extraction and </a:t>
            </a:r>
            <a:r>
              <a:rPr b="1" lang="en"/>
              <a:t>Image Representation</a:t>
            </a:r>
            <a:endParaRPr b="1"/>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In CBIR, images are represented as a set of features that capture their visual content.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The most commonly used image representations are: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Color Histograms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Texture Descriptors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Shape Descriptors</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Color Histograms</a:t>
            </a:r>
            <a:endParaRPr b="1"/>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1700">
              <a:solidFill>
                <a:schemeClr val="dk1"/>
              </a:solidFill>
            </a:endParaRPr>
          </a:p>
          <a:p>
            <a:pPr indent="0" lvl="0" marL="0" rtl="0" algn="ctr">
              <a:spcBef>
                <a:spcPts val="0"/>
              </a:spcBef>
              <a:spcAft>
                <a:spcPts val="0"/>
              </a:spcAft>
              <a:buNone/>
            </a:pPr>
            <a:r>
              <a:rPr lang="en" sz="1700">
                <a:solidFill>
                  <a:schemeClr val="dk1"/>
                </a:solidFill>
              </a:rPr>
              <a:t>Color histograms represent the </a:t>
            </a:r>
            <a:r>
              <a:rPr b="1" lang="en" sz="1700">
                <a:solidFill>
                  <a:schemeClr val="dk1"/>
                </a:solidFill>
              </a:rPr>
              <a:t>distribution of colors</a:t>
            </a:r>
            <a:r>
              <a:rPr lang="en" sz="1700">
                <a:solidFill>
                  <a:schemeClr val="dk1"/>
                </a:solidFill>
              </a:rPr>
              <a:t> in an image. A histogram is a graphical representation of the </a:t>
            </a:r>
            <a:r>
              <a:rPr b="1" lang="en" sz="1700">
                <a:solidFill>
                  <a:schemeClr val="dk1"/>
                </a:solidFill>
              </a:rPr>
              <a:t>frequency of occurrence of different color values</a:t>
            </a:r>
            <a:r>
              <a:rPr lang="en" sz="1700">
                <a:solidFill>
                  <a:schemeClr val="dk1"/>
                </a:solidFill>
              </a:rPr>
              <a:t> in an image. The color values are typically </a:t>
            </a:r>
            <a:r>
              <a:rPr b="1" lang="en" sz="1700">
                <a:solidFill>
                  <a:schemeClr val="dk1"/>
                </a:solidFill>
              </a:rPr>
              <a:t>binned </a:t>
            </a:r>
            <a:r>
              <a:rPr lang="en" sz="1700">
                <a:solidFill>
                  <a:schemeClr val="dk1"/>
                </a:solidFill>
              </a:rPr>
              <a:t>into a fixed number of discrete intervals, and the frequency of occurrence of each bin is computed. The resulting histogram is a </a:t>
            </a:r>
            <a:r>
              <a:rPr b="1" lang="en" sz="1700">
                <a:solidFill>
                  <a:schemeClr val="dk1"/>
                </a:solidFill>
              </a:rPr>
              <a:t>vector </a:t>
            </a:r>
            <a:r>
              <a:rPr lang="en" sz="1700">
                <a:solidFill>
                  <a:schemeClr val="dk1"/>
                </a:solidFill>
              </a:rPr>
              <a:t>of values that represents the color content of the image. Color histograms are simple and computationally efficient, but they </a:t>
            </a:r>
            <a:r>
              <a:rPr b="1" lang="en" sz="1700">
                <a:solidFill>
                  <a:schemeClr val="dk1"/>
                </a:solidFill>
              </a:rPr>
              <a:t>may not capture all the relevant visual information</a:t>
            </a:r>
            <a:r>
              <a:rPr lang="en" sz="1700">
                <a:solidFill>
                  <a:schemeClr val="dk1"/>
                </a:solidFill>
              </a:rPr>
              <a:t> of an image.</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2009250" y="0"/>
            <a:ext cx="6858000" cy="5143500"/>
          </a:xfrm>
          <a:prstGeom prst="rect">
            <a:avLst/>
          </a:prstGeom>
          <a:noFill/>
          <a:ln>
            <a:noFill/>
          </a:ln>
        </p:spPr>
      </p:pic>
      <p:sp>
        <p:nvSpPr>
          <p:cNvPr id="97" name="Google Shape;97;p20"/>
          <p:cNvSpPr txBox="1"/>
          <p:nvPr/>
        </p:nvSpPr>
        <p:spPr>
          <a:xfrm>
            <a:off x="169175" y="2263950"/>
            <a:ext cx="250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Y-axis:</a:t>
            </a:r>
            <a:r>
              <a:rPr lang="en"/>
              <a:t> Number of Pixels</a:t>
            </a:r>
            <a:endParaRPr/>
          </a:p>
          <a:p>
            <a:pPr indent="0" lvl="0" marL="0" rtl="0" algn="l">
              <a:spcBef>
                <a:spcPts val="0"/>
              </a:spcBef>
              <a:spcAft>
                <a:spcPts val="0"/>
              </a:spcAft>
              <a:buNone/>
            </a:pPr>
            <a:r>
              <a:rPr b="1" lang="en"/>
              <a:t>X-axis:</a:t>
            </a:r>
            <a:r>
              <a:rPr lang="en"/>
              <a:t> Bins of Colors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837550" y="152400"/>
            <a:ext cx="5468902" cy="48386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