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2" r:id="rId16"/>
    <p:sldId id="270" r:id="rId17"/>
    <p:sldId id="271"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264A1F-EC0B-4C5C-BA8C-D4506BC9141F}"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08736-5DC7-4E57-9735-6F6858CD8BA3}" type="slidenum">
              <a:rPr lang="en-US" smtClean="0"/>
              <a:t>‹#›</a:t>
            </a:fld>
            <a:endParaRPr lang="en-US"/>
          </a:p>
        </p:txBody>
      </p:sp>
    </p:spTree>
    <p:extLst>
      <p:ext uri="{BB962C8B-B14F-4D97-AF65-F5344CB8AC3E}">
        <p14:creationId xmlns:p14="http://schemas.microsoft.com/office/powerpoint/2010/main" val="1757218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64A1F-EC0B-4C5C-BA8C-D4506BC9141F}"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08736-5DC7-4E57-9735-6F6858CD8BA3}" type="slidenum">
              <a:rPr lang="en-US" smtClean="0"/>
              <a:t>‹#›</a:t>
            </a:fld>
            <a:endParaRPr lang="en-US"/>
          </a:p>
        </p:txBody>
      </p:sp>
    </p:spTree>
    <p:extLst>
      <p:ext uri="{BB962C8B-B14F-4D97-AF65-F5344CB8AC3E}">
        <p14:creationId xmlns:p14="http://schemas.microsoft.com/office/powerpoint/2010/main" val="319939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64A1F-EC0B-4C5C-BA8C-D4506BC9141F}"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08736-5DC7-4E57-9735-6F6858CD8BA3}" type="slidenum">
              <a:rPr lang="en-US" smtClean="0"/>
              <a:t>‹#›</a:t>
            </a:fld>
            <a:endParaRPr lang="en-US"/>
          </a:p>
        </p:txBody>
      </p:sp>
    </p:spTree>
    <p:extLst>
      <p:ext uri="{BB962C8B-B14F-4D97-AF65-F5344CB8AC3E}">
        <p14:creationId xmlns:p14="http://schemas.microsoft.com/office/powerpoint/2010/main" val="135708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64A1F-EC0B-4C5C-BA8C-D4506BC9141F}"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08736-5DC7-4E57-9735-6F6858CD8BA3}" type="slidenum">
              <a:rPr lang="en-US" smtClean="0"/>
              <a:t>‹#›</a:t>
            </a:fld>
            <a:endParaRPr lang="en-US"/>
          </a:p>
        </p:txBody>
      </p:sp>
    </p:spTree>
    <p:extLst>
      <p:ext uri="{BB962C8B-B14F-4D97-AF65-F5344CB8AC3E}">
        <p14:creationId xmlns:p14="http://schemas.microsoft.com/office/powerpoint/2010/main" val="79493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264A1F-EC0B-4C5C-BA8C-D4506BC9141F}" type="datetimeFigureOut">
              <a:rPr lang="en-US" smtClean="0"/>
              <a:t>4/3/2018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08736-5DC7-4E57-9735-6F6858CD8BA3}" type="slidenum">
              <a:rPr lang="en-US" smtClean="0"/>
              <a:t>‹#›</a:t>
            </a:fld>
            <a:endParaRPr lang="en-US"/>
          </a:p>
        </p:txBody>
      </p:sp>
    </p:spTree>
    <p:extLst>
      <p:ext uri="{BB962C8B-B14F-4D97-AF65-F5344CB8AC3E}">
        <p14:creationId xmlns:p14="http://schemas.microsoft.com/office/powerpoint/2010/main" val="74547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264A1F-EC0B-4C5C-BA8C-D4506BC9141F}"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08736-5DC7-4E57-9735-6F6858CD8BA3}" type="slidenum">
              <a:rPr lang="en-US" smtClean="0"/>
              <a:t>‹#›</a:t>
            </a:fld>
            <a:endParaRPr lang="en-US"/>
          </a:p>
        </p:txBody>
      </p:sp>
    </p:spTree>
    <p:extLst>
      <p:ext uri="{BB962C8B-B14F-4D97-AF65-F5344CB8AC3E}">
        <p14:creationId xmlns:p14="http://schemas.microsoft.com/office/powerpoint/2010/main" val="110492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264A1F-EC0B-4C5C-BA8C-D4506BC9141F}" type="datetimeFigureOut">
              <a:rPr lang="en-US" smtClean="0"/>
              <a:t>4/3/2018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08736-5DC7-4E57-9735-6F6858CD8BA3}" type="slidenum">
              <a:rPr lang="en-US" smtClean="0"/>
              <a:t>‹#›</a:t>
            </a:fld>
            <a:endParaRPr lang="en-US"/>
          </a:p>
        </p:txBody>
      </p:sp>
    </p:spTree>
    <p:extLst>
      <p:ext uri="{BB962C8B-B14F-4D97-AF65-F5344CB8AC3E}">
        <p14:creationId xmlns:p14="http://schemas.microsoft.com/office/powerpoint/2010/main" val="2544821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264A1F-EC0B-4C5C-BA8C-D4506BC9141F}" type="datetimeFigureOut">
              <a:rPr lang="en-US" smtClean="0"/>
              <a:t>4/3/2018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08736-5DC7-4E57-9735-6F6858CD8BA3}" type="slidenum">
              <a:rPr lang="en-US" smtClean="0"/>
              <a:t>‹#›</a:t>
            </a:fld>
            <a:endParaRPr lang="en-US"/>
          </a:p>
        </p:txBody>
      </p:sp>
    </p:spTree>
    <p:extLst>
      <p:ext uri="{BB962C8B-B14F-4D97-AF65-F5344CB8AC3E}">
        <p14:creationId xmlns:p14="http://schemas.microsoft.com/office/powerpoint/2010/main" val="1175103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64A1F-EC0B-4C5C-BA8C-D4506BC9141F}" type="datetimeFigureOut">
              <a:rPr lang="en-US" smtClean="0"/>
              <a:t>4/3/2018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08736-5DC7-4E57-9735-6F6858CD8BA3}" type="slidenum">
              <a:rPr lang="en-US" smtClean="0"/>
              <a:t>‹#›</a:t>
            </a:fld>
            <a:endParaRPr lang="en-US"/>
          </a:p>
        </p:txBody>
      </p:sp>
    </p:spTree>
    <p:extLst>
      <p:ext uri="{BB962C8B-B14F-4D97-AF65-F5344CB8AC3E}">
        <p14:creationId xmlns:p14="http://schemas.microsoft.com/office/powerpoint/2010/main" val="3660018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64A1F-EC0B-4C5C-BA8C-D4506BC9141F}"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08736-5DC7-4E57-9735-6F6858CD8BA3}" type="slidenum">
              <a:rPr lang="en-US" smtClean="0"/>
              <a:t>‹#›</a:t>
            </a:fld>
            <a:endParaRPr lang="en-US"/>
          </a:p>
        </p:txBody>
      </p:sp>
    </p:spTree>
    <p:extLst>
      <p:ext uri="{BB962C8B-B14F-4D97-AF65-F5344CB8AC3E}">
        <p14:creationId xmlns:p14="http://schemas.microsoft.com/office/powerpoint/2010/main" val="409222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64A1F-EC0B-4C5C-BA8C-D4506BC9141F}" type="datetimeFigureOut">
              <a:rPr lang="en-US" smtClean="0"/>
              <a:t>4/3/2018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08736-5DC7-4E57-9735-6F6858CD8BA3}" type="slidenum">
              <a:rPr lang="en-US" smtClean="0"/>
              <a:t>‹#›</a:t>
            </a:fld>
            <a:endParaRPr lang="en-US"/>
          </a:p>
        </p:txBody>
      </p:sp>
    </p:spTree>
    <p:extLst>
      <p:ext uri="{BB962C8B-B14F-4D97-AF65-F5344CB8AC3E}">
        <p14:creationId xmlns:p14="http://schemas.microsoft.com/office/powerpoint/2010/main" val="470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64A1F-EC0B-4C5C-BA8C-D4506BC9141F}" type="datetimeFigureOut">
              <a:rPr lang="en-US" smtClean="0"/>
              <a:t>4/3/2018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08736-5DC7-4E57-9735-6F6858CD8BA3}" type="slidenum">
              <a:rPr lang="en-US" smtClean="0"/>
              <a:t>‹#›</a:t>
            </a:fld>
            <a:endParaRPr lang="en-US"/>
          </a:p>
        </p:txBody>
      </p:sp>
    </p:spTree>
    <p:extLst>
      <p:ext uri="{BB962C8B-B14F-4D97-AF65-F5344CB8AC3E}">
        <p14:creationId xmlns:p14="http://schemas.microsoft.com/office/powerpoint/2010/main" val="1001635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codeproject.com/Articles/604417/Agile-software-development-methodologies-and-how-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archsoftwarequality.techtarget.com/definition/rapid-application-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dsdmofagilemethodology.wikidot.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utorialspoint.com/sdlc/sdlc_spiral_model.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codez.in/12-best-software-development-methodologies-pros-cons/" TargetMode="External"/><Relationship Id="rId2" Type="http://schemas.openxmlformats.org/officeDocument/2006/relationships/hyperlink" Target="http://whatis.techtarget.com/reference/Learn-IT-Software-developmen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Extreme_programm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agilemodeling.com/essays/fdd.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archsoftwarequality.techtarget.com/definition/JA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msdn.microsoft.com/en-us/library/hh533841(v=vs.120).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agilemodeling.com/essays/agileModelingRUP.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atlassian.com/agile/scru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Waterfall_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archcio.techtarget.com/definition/Prototyping-Mode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Development Process Models</a:t>
            </a:r>
            <a:endParaRPr lang="en-US" dirty="0"/>
          </a:p>
        </p:txBody>
      </p:sp>
      <p:sp>
        <p:nvSpPr>
          <p:cNvPr id="3" name="Subtitle 2"/>
          <p:cNvSpPr>
            <a:spLocks noGrp="1"/>
          </p:cNvSpPr>
          <p:nvPr>
            <p:ph type="subTitle" idx="1"/>
          </p:nvPr>
        </p:nvSpPr>
        <p:spPr/>
        <p:txBody>
          <a:bodyPr/>
          <a:lstStyle/>
          <a:p>
            <a:r>
              <a:rPr lang="en-US" dirty="0" smtClean="0"/>
              <a:t>03-04-2018</a:t>
            </a:r>
            <a:endParaRPr lang="en-US" dirty="0"/>
          </a:p>
        </p:txBody>
      </p:sp>
    </p:spTree>
    <p:extLst>
      <p:ext uri="{BB962C8B-B14F-4D97-AF65-F5344CB8AC3E}">
        <p14:creationId xmlns:p14="http://schemas.microsoft.com/office/powerpoint/2010/main" val="2653554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Agile Software Development Methodology</a:t>
            </a:r>
            <a:endParaRPr lang="en-US" dirty="0"/>
          </a:p>
        </p:txBody>
      </p:sp>
      <p:sp>
        <p:nvSpPr>
          <p:cNvPr id="3" name="Content Placeholder 2"/>
          <p:cNvSpPr>
            <a:spLocks noGrp="1"/>
          </p:cNvSpPr>
          <p:nvPr>
            <p:ph idx="1"/>
          </p:nvPr>
        </p:nvSpPr>
        <p:spPr/>
        <p:txBody>
          <a:bodyPr/>
          <a:lstStyle/>
          <a:p>
            <a:r>
              <a:rPr lang="en-US" dirty="0"/>
              <a:t>As an innovative approach, </a:t>
            </a:r>
            <a:r>
              <a:rPr lang="en-US" dirty="0">
                <a:hlinkClick r:id="rId2"/>
              </a:rPr>
              <a:t>the agile software development methodology</a:t>
            </a:r>
            <a:r>
              <a:rPr lang="en-US" dirty="0"/>
              <a:t> is used for articulating a well-organized project management procedure allowing for recurrent alterations.</a:t>
            </a:r>
          </a:p>
          <a:p>
            <a:r>
              <a:rPr lang="en-US" dirty="0"/>
              <a:t>Certainly, such type of a methodology is one theoretical outline for undertaking several software engineering projects.</a:t>
            </a:r>
          </a:p>
          <a:p>
            <a:r>
              <a:rPr lang="en-US" dirty="0"/>
              <a:t>Another good thing about it is that it minimizes peril by creating software in short time boxes, known as iterations, which happen to last from one week to one month</a:t>
            </a:r>
            <a:r>
              <a:rPr lang="en-US" dirty="0" smtClean="0"/>
              <a:t>.</a:t>
            </a:r>
            <a:endParaRPr lang="en-US" dirty="0"/>
          </a:p>
        </p:txBody>
      </p:sp>
    </p:spTree>
    <p:extLst>
      <p:ext uri="{BB962C8B-B14F-4D97-AF65-F5344CB8AC3E}">
        <p14:creationId xmlns:p14="http://schemas.microsoft.com/office/powerpoint/2010/main" val="90054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Agile Software Development Methodology</a:t>
            </a:r>
            <a:endParaRPr lang="en-US" dirty="0"/>
          </a:p>
        </p:txBody>
      </p:sp>
      <p:sp>
        <p:nvSpPr>
          <p:cNvPr id="3" name="Content Placeholder 2"/>
          <p:cNvSpPr>
            <a:spLocks noGrp="1"/>
          </p:cNvSpPr>
          <p:nvPr>
            <p:ph idx="1"/>
          </p:nvPr>
        </p:nvSpPr>
        <p:spPr/>
        <p:txBody>
          <a:bodyPr/>
          <a:lstStyle/>
          <a:p>
            <a:r>
              <a:rPr lang="en-US" b="1" dirty="0"/>
              <a:t>Pros:</a:t>
            </a:r>
            <a:endParaRPr lang="en-US" dirty="0"/>
          </a:p>
          <a:p>
            <a:pPr lvl="1"/>
            <a:r>
              <a:rPr lang="en-US" dirty="0"/>
              <a:t>Adaptive approach that responds to changes favorably</a:t>
            </a:r>
          </a:p>
          <a:p>
            <a:pPr lvl="1"/>
            <a:r>
              <a:rPr lang="en-US" dirty="0"/>
              <a:t>Allows for direct communication to maintain transparency</a:t>
            </a:r>
          </a:p>
          <a:p>
            <a:pPr lvl="1"/>
            <a:r>
              <a:rPr lang="en-US" dirty="0"/>
              <a:t>Improved quality by finding and fixing defects quickly and identifying expectation mismatches early.</a:t>
            </a:r>
          </a:p>
          <a:p>
            <a:r>
              <a:rPr lang="en-US" b="1" dirty="0"/>
              <a:t>Cons:</a:t>
            </a:r>
            <a:endParaRPr lang="en-US" dirty="0"/>
          </a:p>
          <a:p>
            <a:pPr lvl="1"/>
            <a:r>
              <a:rPr lang="en-US" dirty="0"/>
              <a:t>Focuses on working with software and lacks documentation efficiency</a:t>
            </a:r>
          </a:p>
          <a:p>
            <a:pPr lvl="1"/>
            <a:r>
              <a:rPr lang="en-US" dirty="0"/>
              <a:t>Chances of getting off-track as outcome are not clear</a:t>
            </a:r>
          </a:p>
          <a:p>
            <a:endParaRPr lang="en-US" dirty="0"/>
          </a:p>
        </p:txBody>
      </p:sp>
    </p:spTree>
    <p:extLst>
      <p:ext uri="{BB962C8B-B14F-4D97-AF65-F5344CB8AC3E}">
        <p14:creationId xmlns:p14="http://schemas.microsoft.com/office/powerpoint/2010/main" val="2200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Rapid Application Development Methodology</a:t>
            </a:r>
            <a:endParaRPr lang="en-US" dirty="0"/>
          </a:p>
        </p:txBody>
      </p:sp>
      <p:sp>
        <p:nvSpPr>
          <p:cNvPr id="3" name="Content Placeholder 2"/>
          <p:cNvSpPr>
            <a:spLocks noGrp="1"/>
          </p:cNvSpPr>
          <p:nvPr>
            <p:ph idx="1"/>
          </p:nvPr>
        </p:nvSpPr>
        <p:spPr/>
        <p:txBody>
          <a:bodyPr/>
          <a:lstStyle/>
          <a:p>
            <a:r>
              <a:rPr lang="en-US" dirty="0"/>
              <a:t>Aimed at providing quick results, </a:t>
            </a:r>
            <a:r>
              <a:rPr lang="en-US" dirty="0">
                <a:hlinkClick r:id="rId2"/>
              </a:rPr>
              <a:t>rapid application development</a:t>
            </a:r>
            <a:r>
              <a:rPr lang="en-US" dirty="0"/>
              <a:t> is meant to give excellent development processes with the assistance of other development approaches.</a:t>
            </a:r>
          </a:p>
          <a:p>
            <a:r>
              <a:rPr lang="en-US" dirty="0"/>
              <a:t>It is created to take the maximum advantage from the development software.</a:t>
            </a:r>
          </a:p>
          <a:p>
            <a:r>
              <a:rPr lang="en-US" dirty="0"/>
              <a:t>Undoubtedly, it is designed to augment the workability of the whole software development procedure for highlighting the participation of an active user</a:t>
            </a:r>
            <a:r>
              <a:rPr lang="en-US" dirty="0" smtClean="0"/>
              <a:t>.</a:t>
            </a:r>
            <a:endParaRPr lang="en-US" dirty="0"/>
          </a:p>
        </p:txBody>
      </p:sp>
    </p:spTree>
    <p:extLst>
      <p:ext uri="{BB962C8B-B14F-4D97-AF65-F5344CB8AC3E}">
        <p14:creationId xmlns:p14="http://schemas.microsoft.com/office/powerpoint/2010/main" val="2295706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Rapid Application Development Methodology</a:t>
            </a:r>
            <a:endParaRPr lang="en-US" dirty="0"/>
          </a:p>
        </p:txBody>
      </p:sp>
      <p:pic>
        <p:nvPicPr>
          <p:cNvPr id="3074" name="Picture 2" descr="Rapid Application Develop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3651" y="1722395"/>
            <a:ext cx="7421651" cy="428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402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Rapid Application Development Methodology</a:t>
            </a:r>
            <a:endParaRPr lang="en-US" dirty="0"/>
          </a:p>
        </p:txBody>
      </p:sp>
      <p:sp>
        <p:nvSpPr>
          <p:cNvPr id="3" name="Content Placeholder 2"/>
          <p:cNvSpPr>
            <a:spLocks noGrp="1"/>
          </p:cNvSpPr>
          <p:nvPr>
            <p:ph idx="1"/>
          </p:nvPr>
        </p:nvSpPr>
        <p:spPr/>
        <p:txBody>
          <a:bodyPr>
            <a:normAutofit/>
          </a:bodyPr>
          <a:lstStyle/>
          <a:p>
            <a:r>
              <a:rPr lang="en-US" b="1" dirty="0"/>
              <a:t>Pros:</a:t>
            </a:r>
            <a:endParaRPr lang="en-US" dirty="0"/>
          </a:p>
          <a:p>
            <a:pPr lvl="1"/>
            <a:r>
              <a:rPr lang="en-US" dirty="0"/>
              <a:t>Makes the entire development process effortless</a:t>
            </a:r>
          </a:p>
          <a:p>
            <a:pPr lvl="1"/>
            <a:r>
              <a:rPr lang="en-US" dirty="0"/>
              <a:t>Assists client in taking quick reviews</a:t>
            </a:r>
          </a:p>
          <a:p>
            <a:pPr lvl="1"/>
            <a:r>
              <a:rPr lang="en-US" dirty="0"/>
              <a:t>Encourages feedback from customers for improvement</a:t>
            </a:r>
          </a:p>
          <a:p>
            <a:r>
              <a:rPr lang="en-US" b="1" dirty="0"/>
              <a:t>Cons:</a:t>
            </a:r>
            <a:endParaRPr lang="en-US" dirty="0"/>
          </a:p>
          <a:p>
            <a:pPr lvl="1"/>
            <a:r>
              <a:rPr lang="en-US" dirty="0" smtClean="0"/>
              <a:t>Dependent </a:t>
            </a:r>
            <a:r>
              <a:rPr lang="en-US" dirty="0"/>
              <a:t>on the team for performance</a:t>
            </a:r>
          </a:p>
          <a:p>
            <a:pPr lvl="1"/>
            <a:r>
              <a:rPr lang="en-US" dirty="0"/>
              <a:t>Works on modularized system confined on this methodology</a:t>
            </a:r>
          </a:p>
          <a:p>
            <a:pPr lvl="1"/>
            <a:r>
              <a:rPr lang="en-US" dirty="0"/>
              <a:t>Requires extremely skilled personnel to handle complexities</a:t>
            </a:r>
          </a:p>
          <a:p>
            <a:pPr lvl="1"/>
            <a:r>
              <a:rPr lang="en-US" dirty="0"/>
              <a:t>Not applicable for the small budgeted projects</a:t>
            </a:r>
          </a:p>
          <a:p>
            <a:endParaRPr lang="en-US" dirty="0"/>
          </a:p>
        </p:txBody>
      </p:sp>
    </p:spTree>
    <p:extLst>
      <p:ext uri="{BB962C8B-B14F-4D97-AF65-F5344CB8AC3E}">
        <p14:creationId xmlns:p14="http://schemas.microsoft.com/office/powerpoint/2010/main" val="856821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Dynamic System Development Model</a:t>
            </a:r>
            <a:endParaRPr lang="en-US" dirty="0"/>
          </a:p>
        </p:txBody>
      </p:sp>
      <p:sp>
        <p:nvSpPr>
          <p:cNvPr id="3" name="Content Placeholder 2"/>
          <p:cNvSpPr>
            <a:spLocks noGrp="1"/>
          </p:cNvSpPr>
          <p:nvPr>
            <p:ph idx="1"/>
          </p:nvPr>
        </p:nvSpPr>
        <p:spPr/>
        <p:txBody>
          <a:bodyPr/>
          <a:lstStyle/>
          <a:p>
            <a:r>
              <a:rPr lang="en-US" dirty="0"/>
              <a:t>Authentically formulated and derived from the rapid application development methodology, it is an iterative and incremental approach that focuses on the involvement of the user.</a:t>
            </a:r>
          </a:p>
          <a:p>
            <a:r>
              <a:rPr lang="en-US" dirty="0"/>
              <a:t>The task of </a:t>
            </a:r>
            <a:r>
              <a:rPr lang="en-US" dirty="0">
                <a:hlinkClick r:id="rId2"/>
              </a:rPr>
              <a:t>this methodology</a:t>
            </a:r>
            <a:r>
              <a:rPr lang="en-US" dirty="0"/>
              <a:t> is to provide software development systems within the specified time frame and the allocated budget.</a:t>
            </a:r>
          </a:p>
          <a:p>
            <a:r>
              <a:rPr lang="en-US" dirty="0"/>
              <a:t>The very reason why it is quite in demand in the world of software development</a:t>
            </a:r>
            <a:r>
              <a:rPr lang="en-US" dirty="0" smtClean="0"/>
              <a:t>.</a:t>
            </a:r>
            <a:endParaRPr lang="en-US" dirty="0"/>
          </a:p>
        </p:txBody>
      </p:sp>
    </p:spTree>
    <p:extLst>
      <p:ext uri="{BB962C8B-B14F-4D97-AF65-F5344CB8AC3E}">
        <p14:creationId xmlns:p14="http://schemas.microsoft.com/office/powerpoint/2010/main" val="166714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Dynamic System Development Model</a:t>
            </a:r>
            <a:endParaRPr lang="en-US" dirty="0"/>
          </a:p>
        </p:txBody>
      </p:sp>
      <p:pic>
        <p:nvPicPr>
          <p:cNvPr id="4098" name="Picture 2" descr="Dynamic System Development Model Methodolo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7438" y="1892788"/>
            <a:ext cx="7550440" cy="4356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538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Dynamic System Development Model</a:t>
            </a:r>
            <a:endParaRPr lang="en-US" dirty="0"/>
          </a:p>
        </p:txBody>
      </p:sp>
      <p:sp>
        <p:nvSpPr>
          <p:cNvPr id="3" name="Content Placeholder 2"/>
          <p:cNvSpPr>
            <a:spLocks noGrp="1"/>
          </p:cNvSpPr>
          <p:nvPr>
            <p:ph idx="1"/>
          </p:nvPr>
        </p:nvSpPr>
        <p:spPr/>
        <p:txBody>
          <a:bodyPr/>
          <a:lstStyle/>
          <a:p>
            <a:r>
              <a:rPr lang="en-US" b="1" dirty="0"/>
              <a:t>Pros:</a:t>
            </a:r>
            <a:endParaRPr lang="en-US" dirty="0"/>
          </a:p>
          <a:p>
            <a:pPr lvl="1"/>
            <a:r>
              <a:rPr lang="en-US" dirty="0"/>
              <a:t>Users getting a grip of the software development process</a:t>
            </a:r>
          </a:p>
          <a:p>
            <a:pPr lvl="1"/>
            <a:r>
              <a:rPr lang="en-US" dirty="0"/>
              <a:t>Functionality deliverables are quick</a:t>
            </a:r>
          </a:p>
          <a:p>
            <a:pPr lvl="1"/>
            <a:r>
              <a:rPr lang="en-US" dirty="0"/>
              <a:t>Offers easy access to end users by the developers</a:t>
            </a:r>
          </a:p>
          <a:p>
            <a:r>
              <a:rPr lang="en-US" b="1" dirty="0"/>
              <a:t>Cons:</a:t>
            </a:r>
            <a:endParaRPr lang="en-US" dirty="0"/>
          </a:p>
          <a:p>
            <a:pPr lvl="1"/>
            <a:r>
              <a:rPr lang="en-US" dirty="0"/>
              <a:t>This methodology is costly to implement</a:t>
            </a:r>
          </a:p>
          <a:p>
            <a:pPr lvl="1"/>
            <a:r>
              <a:rPr lang="en-US" dirty="0"/>
              <a:t>Not suitable for small organizations</a:t>
            </a:r>
          </a:p>
        </p:txBody>
      </p:sp>
    </p:spTree>
    <p:extLst>
      <p:ext uri="{BB962C8B-B14F-4D97-AF65-F5344CB8AC3E}">
        <p14:creationId xmlns:p14="http://schemas.microsoft.com/office/powerpoint/2010/main" val="1935240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Spiral Model</a:t>
            </a:r>
            <a:endParaRPr lang="en-US" dirty="0"/>
          </a:p>
        </p:txBody>
      </p:sp>
      <p:sp>
        <p:nvSpPr>
          <p:cNvPr id="3" name="Content Placeholder 2"/>
          <p:cNvSpPr>
            <a:spLocks noGrp="1"/>
          </p:cNvSpPr>
          <p:nvPr>
            <p:ph idx="1"/>
          </p:nvPr>
        </p:nvSpPr>
        <p:spPr/>
        <p:txBody>
          <a:bodyPr/>
          <a:lstStyle/>
          <a:p>
            <a:r>
              <a:rPr lang="en-US" dirty="0"/>
              <a:t>Being a highly sophisticated design, it is meant to reduce the early risks in the project.</a:t>
            </a:r>
          </a:p>
          <a:p>
            <a:r>
              <a:rPr lang="en-US" dirty="0"/>
              <a:t>As per the process going by, the developers initiate on a smaller level and explore the included risks in it.</a:t>
            </a:r>
          </a:p>
          <a:p>
            <a:r>
              <a:rPr lang="en-US" dirty="0"/>
              <a:t>Further to this, the developers are intended towards crafting a plan for iterating of the spiral.</a:t>
            </a:r>
          </a:p>
          <a:p>
            <a:r>
              <a:rPr lang="en-US" dirty="0"/>
              <a:t>The accomplishment of any </a:t>
            </a:r>
            <a:r>
              <a:rPr lang="en-US" dirty="0">
                <a:hlinkClick r:id="rId2"/>
              </a:rPr>
              <a:t>Spiral Lifecycle model</a:t>
            </a:r>
            <a:r>
              <a:rPr lang="en-US" dirty="0"/>
              <a:t> is based on consistent, observant, and conversant management of the project.</a:t>
            </a:r>
          </a:p>
          <a:p>
            <a:endParaRPr lang="en-US" dirty="0"/>
          </a:p>
        </p:txBody>
      </p:sp>
    </p:spTree>
    <p:extLst>
      <p:ext uri="{BB962C8B-B14F-4D97-AF65-F5344CB8AC3E}">
        <p14:creationId xmlns:p14="http://schemas.microsoft.com/office/powerpoint/2010/main" val="2068974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Spiral Model</a:t>
            </a:r>
            <a:endParaRPr lang="en-US" dirty="0"/>
          </a:p>
        </p:txBody>
      </p:sp>
      <p:pic>
        <p:nvPicPr>
          <p:cNvPr id="5122" name="Picture 2" descr="Spiral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4558" y="1714622"/>
            <a:ext cx="7601956" cy="438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63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Process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Today we have reached a situation where you have control over everything at the tip of your fingers. Technology has developed beyond imagination. All thanks to the software development industry!</a:t>
            </a:r>
          </a:p>
          <a:p>
            <a:r>
              <a:rPr lang="en-US" dirty="0"/>
              <a:t>The world of </a:t>
            </a:r>
            <a:r>
              <a:rPr lang="en-US" dirty="0">
                <a:hlinkClick r:id="rId2"/>
              </a:rPr>
              <a:t>software development</a:t>
            </a:r>
            <a:r>
              <a:rPr lang="en-US" dirty="0"/>
              <a:t> is something that is limitless.</a:t>
            </a:r>
          </a:p>
          <a:p>
            <a:r>
              <a:rPr lang="en-US" dirty="0"/>
              <a:t>Technology is a perfect blend of innovation and ideation that conceptualizes to form a platform, which is suitable for operating various software developments taking place.</a:t>
            </a:r>
          </a:p>
          <a:p>
            <a:r>
              <a:rPr lang="en-US" dirty="0"/>
              <a:t>In fact, the methodology meant for software development is considered as a structure used for planning and controlling the procedure of creating a specialized </a:t>
            </a:r>
            <a:r>
              <a:rPr lang="en-US" dirty="0" smtClean="0"/>
              <a:t>software.</a:t>
            </a:r>
            <a:endParaRPr lang="en-US" dirty="0"/>
          </a:p>
          <a:p>
            <a:r>
              <a:rPr lang="en-US" dirty="0"/>
              <a:t>Certainly, these innovative methods are concerned with highlighting the </a:t>
            </a:r>
            <a:r>
              <a:rPr lang="en-US" dirty="0">
                <a:hlinkClick r:id="rId3"/>
              </a:rPr>
              <a:t>process of software development</a:t>
            </a:r>
            <a:r>
              <a:rPr lang="en-US" dirty="0"/>
              <a:t>, which does not involve the usage of any technical aspect.</a:t>
            </a:r>
          </a:p>
          <a:p>
            <a:r>
              <a:rPr lang="en-US" dirty="0"/>
              <a:t>The only matter considered is proper planning for the purpose of highly integrated software development.</a:t>
            </a:r>
          </a:p>
          <a:p>
            <a:r>
              <a:rPr lang="en-US" dirty="0"/>
              <a:t>The simple tenacity of these procedures is to offer customized software development as per the requirements</a:t>
            </a:r>
            <a:r>
              <a:rPr lang="en-US" dirty="0" smtClean="0"/>
              <a:t>.</a:t>
            </a:r>
            <a:endParaRPr lang="en-US" dirty="0"/>
          </a:p>
        </p:txBody>
      </p:sp>
    </p:spTree>
    <p:extLst>
      <p:ext uri="{BB962C8B-B14F-4D97-AF65-F5344CB8AC3E}">
        <p14:creationId xmlns:p14="http://schemas.microsoft.com/office/powerpoint/2010/main" val="233550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Spiral Model</a:t>
            </a:r>
            <a:endParaRPr lang="en-US" dirty="0"/>
          </a:p>
        </p:txBody>
      </p:sp>
      <p:sp>
        <p:nvSpPr>
          <p:cNvPr id="3" name="Content Placeholder 2"/>
          <p:cNvSpPr>
            <a:spLocks noGrp="1"/>
          </p:cNvSpPr>
          <p:nvPr>
            <p:ph idx="1"/>
          </p:nvPr>
        </p:nvSpPr>
        <p:spPr/>
        <p:txBody>
          <a:bodyPr>
            <a:normAutofit/>
          </a:bodyPr>
          <a:lstStyle/>
          <a:p>
            <a:r>
              <a:rPr lang="en-US" b="1" dirty="0"/>
              <a:t>Pros:</a:t>
            </a:r>
            <a:endParaRPr lang="en-US" dirty="0"/>
          </a:p>
          <a:p>
            <a:pPr lvl="1"/>
            <a:r>
              <a:rPr lang="en-US" dirty="0"/>
              <a:t>Risk factors are considerably reduced</a:t>
            </a:r>
          </a:p>
          <a:p>
            <a:pPr lvl="1"/>
            <a:r>
              <a:rPr lang="en-US" dirty="0"/>
              <a:t>Excellent for large and complex projects</a:t>
            </a:r>
          </a:p>
          <a:p>
            <a:pPr lvl="1"/>
            <a:r>
              <a:rPr lang="en-US" dirty="0"/>
              <a:t>Allows for additional functionality later</a:t>
            </a:r>
          </a:p>
          <a:p>
            <a:pPr lvl="1"/>
            <a:r>
              <a:rPr lang="en-US" dirty="0"/>
              <a:t>Suitable for highly risky projects with varied business needs</a:t>
            </a:r>
          </a:p>
          <a:p>
            <a:r>
              <a:rPr lang="en-US" b="1" dirty="0"/>
              <a:t>Cons:</a:t>
            </a:r>
            <a:endParaRPr lang="en-US" dirty="0"/>
          </a:p>
          <a:p>
            <a:pPr lvl="1"/>
            <a:r>
              <a:rPr lang="en-US" dirty="0"/>
              <a:t>Costly model in software development</a:t>
            </a:r>
          </a:p>
          <a:p>
            <a:pPr lvl="1"/>
            <a:r>
              <a:rPr lang="en-US" dirty="0"/>
              <a:t>Failure in risk analysis phase may damage the whole project</a:t>
            </a:r>
          </a:p>
          <a:p>
            <a:pPr lvl="1"/>
            <a:r>
              <a:rPr lang="en-US" dirty="0"/>
              <a:t>Not appropriate for low-risk projects</a:t>
            </a:r>
          </a:p>
          <a:p>
            <a:pPr lvl="1"/>
            <a:r>
              <a:rPr lang="en-US" dirty="0"/>
              <a:t>Might get continued and never finish</a:t>
            </a:r>
          </a:p>
          <a:p>
            <a:endParaRPr lang="en-US" dirty="0"/>
          </a:p>
        </p:txBody>
      </p:sp>
    </p:spTree>
    <p:extLst>
      <p:ext uri="{BB962C8B-B14F-4D97-AF65-F5344CB8AC3E}">
        <p14:creationId xmlns:p14="http://schemas.microsoft.com/office/powerpoint/2010/main" val="2078818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Extreme Programming Methodology</a:t>
            </a:r>
            <a:endParaRPr lang="en-US" dirty="0"/>
          </a:p>
        </p:txBody>
      </p:sp>
      <p:sp>
        <p:nvSpPr>
          <p:cNvPr id="3" name="Content Placeholder 2"/>
          <p:cNvSpPr>
            <a:spLocks noGrp="1"/>
          </p:cNvSpPr>
          <p:nvPr>
            <p:ph idx="1"/>
          </p:nvPr>
        </p:nvSpPr>
        <p:spPr/>
        <p:txBody>
          <a:bodyPr/>
          <a:lstStyle/>
          <a:p>
            <a:r>
              <a:rPr lang="en-US" dirty="0"/>
              <a:t>As an agile software engineering methodology, </a:t>
            </a:r>
            <a:r>
              <a:rPr lang="en-US" dirty="0">
                <a:hlinkClick r:id="rId2"/>
              </a:rPr>
              <a:t>extreme programming methodology</a:t>
            </a:r>
            <a:r>
              <a:rPr lang="en-US" dirty="0"/>
              <a:t> is presently known as XP methodology.</a:t>
            </a:r>
          </a:p>
          <a:p>
            <a:r>
              <a:rPr lang="en-US" dirty="0"/>
              <a:t>It is chiefly used for crafting software within a very unbalanced atmosphere.</a:t>
            </a:r>
          </a:p>
          <a:p>
            <a:r>
              <a:rPr lang="en-US" dirty="0"/>
              <a:t>It enables greater tractability within the modelling procedure.</a:t>
            </a:r>
          </a:p>
          <a:p>
            <a:r>
              <a:rPr lang="en-US" dirty="0"/>
              <a:t>The foremost aim of this XP model is to reduce the cost of software essentialities.</a:t>
            </a:r>
          </a:p>
          <a:p>
            <a:r>
              <a:rPr lang="en-US" dirty="0"/>
              <a:t>It is fairly mutual in the XP model that the price of altering the requirements on future stage in the project can be really whooping</a:t>
            </a:r>
            <a:r>
              <a:rPr lang="en-US" dirty="0" smtClean="0"/>
              <a:t>.</a:t>
            </a:r>
            <a:endParaRPr lang="en-US" dirty="0"/>
          </a:p>
        </p:txBody>
      </p:sp>
    </p:spTree>
    <p:extLst>
      <p:ext uri="{BB962C8B-B14F-4D97-AF65-F5344CB8AC3E}">
        <p14:creationId xmlns:p14="http://schemas.microsoft.com/office/powerpoint/2010/main" val="4196916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Extreme Programming Methodology</a:t>
            </a:r>
            <a:endParaRPr lang="en-US" dirty="0"/>
          </a:p>
        </p:txBody>
      </p:sp>
      <p:pic>
        <p:nvPicPr>
          <p:cNvPr id="6146" name="Picture 2" descr="Extreme Programing Methodolo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7285" y="1690688"/>
            <a:ext cx="8323291" cy="4802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902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Extreme Programming Methodology</a:t>
            </a:r>
            <a:endParaRPr lang="en-US" dirty="0"/>
          </a:p>
        </p:txBody>
      </p:sp>
      <p:sp>
        <p:nvSpPr>
          <p:cNvPr id="3" name="Content Placeholder 2"/>
          <p:cNvSpPr>
            <a:spLocks noGrp="1"/>
          </p:cNvSpPr>
          <p:nvPr>
            <p:ph idx="1"/>
          </p:nvPr>
        </p:nvSpPr>
        <p:spPr/>
        <p:txBody>
          <a:bodyPr>
            <a:normAutofit/>
          </a:bodyPr>
          <a:lstStyle/>
          <a:p>
            <a:r>
              <a:rPr lang="en-US" b="1" dirty="0"/>
              <a:t>Pros:</a:t>
            </a:r>
            <a:endParaRPr lang="en-US" dirty="0"/>
          </a:p>
          <a:p>
            <a:pPr lvl="1"/>
            <a:r>
              <a:rPr lang="en-US" dirty="0"/>
              <a:t>It lays focus on customer involvement</a:t>
            </a:r>
          </a:p>
          <a:p>
            <a:pPr lvl="1"/>
            <a:r>
              <a:rPr lang="en-US" dirty="0"/>
              <a:t>Establishes rational plans and schedules</a:t>
            </a:r>
          </a:p>
          <a:p>
            <a:pPr lvl="1"/>
            <a:r>
              <a:rPr lang="en-US" dirty="0"/>
              <a:t>Developers are exceptionally committed to the project</a:t>
            </a:r>
          </a:p>
          <a:p>
            <a:pPr lvl="1"/>
            <a:r>
              <a:rPr lang="en-US" dirty="0"/>
              <a:t>Equipped with modernistic methods for quality software</a:t>
            </a:r>
          </a:p>
          <a:p>
            <a:r>
              <a:rPr lang="en-US" b="1" dirty="0"/>
              <a:t>Cons:</a:t>
            </a:r>
            <a:endParaRPr lang="en-US" dirty="0"/>
          </a:p>
          <a:p>
            <a:pPr lvl="1"/>
            <a:r>
              <a:rPr lang="en-US" dirty="0"/>
              <a:t>Effectiveness depends on the people involved</a:t>
            </a:r>
          </a:p>
          <a:p>
            <a:pPr lvl="1"/>
            <a:r>
              <a:rPr lang="en-US" dirty="0"/>
              <a:t>Requires frequent meeting for development raising total costs</a:t>
            </a:r>
          </a:p>
          <a:p>
            <a:pPr lvl="1"/>
            <a:r>
              <a:rPr lang="en-US" dirty="0"/>
              <a:t>Necessitates for excessive development changes</a:t>
            </a:r>
          </a:p>
          <a:p>
            <a:pPr lvl="1"/>
            <a:r>
              <a:rPr lang="en-US" dirty="0"/>
              <a:t>Exact possibilities and future outcomes are really unknown</a:t>
            </a:r>
          </a:p>
          <a:p>
            <a:endParaRPr lang="en-US" dirty="0"/>
          </a:p>
        </p:txBody>
      </p:sp>
    </p:spTree>
    <p:extLst>
      <p:ext uri="{BB962C8B-B14F-4D97-AF65-F5344CB8AC3E}">
        <p14:creationId xmlns:p14="http://schemas.microsoft.com/office/powerpoint/2010/main" val="2596032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Feature Driven Development</a:t>
            </a:r>
            <a:endParaRPr lang="en-US" dirty="0"/>
          </a:p>
        </p:txBody>
      </p:sp>
      <p:sp>
        <p:nvSpPr>
          <p:cNvPr id="3" name="Content Placeholder 2"/>
          <p:cNvSpPr>
            <a:spLocks noGrp="1"/>
          </p:cNvSpPr>
          <p:nvPr>
            <p:ph idx="1"/>
          </p:nvPr>
        </p:nvSpPr>
        <p:spPr/>
        <p:txBody>
          <a:bodyPr/>
          <a:lstStyle/>
          <a:p>
            <a:r>
              <a:rPr lang="en-US" dirty="0"/>
              <a:t>Being an iterative methodology for software development, it is aimed at serving a large number of teams working on a project based on object-oriented technology.</a:t>
            </a:r>
          </a:p>
          <a:p>
            <a:r>
              <a:rPr lang="en-US" dirty="0"/>
              <a:t>This sort of model is decent for companies that are passing on from a phase-based method to an iterative approach.</a:t>
            </a:r>
          </a:p>
          <a:p>
            <a:r>
              <a:rPr lang="en-US" dirty="0"/>
              <a:t>It is already known as a </a:t>
            </a:r>
            <a:r>
              <a:rPr lang="en-US" dirty="0">
                <a:hlinkClick r:id="rId2"/>
              </a:rPr>
              <a:t>FDD methodology</a:t>
            </a:r>
            <a:r>
              <a:rPr lang="en-US" dirty="0"/>
              <a:t> and is highly </a:t>
            </a:r>
            <a:r>
              <a:rPr lang="en-US" dirty="0" err="1"/>
              <a:t>functionable</a:t>
            </a:r>
            <a:r>
              <a:rPr lang="en-US" dirty="0"/>
              <a:t> and creative enough to deal with varied complexities</a:t>
            </a:r>
            <a:r>
              <a:rPr lang="en-US" dirty="0" smtClean="0"/>
              <a:t>.</a:t>
            </a:r>
            <a:endParaRPr lang="en-US" dirty="0"/>
          </a:p>
        </p:txBody>
      </p:sp>
    </p:spTree>
    <p:extLst>
      <p:ext uri="{BB962C8B-B14F-4D97-AF65-F5344CB8AC3E}">
        <p14:creationId xmlns:p14="http://schemas.microsoft.com/office/powerpoint/2010/main" val="405235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Feature Driven Development</a:t>
            </a:r>
            <a:endParaRPr lang="en-US" dirty="0"/>
          </a:p>
        </p:txBody>
      </p:sp>
      <p:pic>
        <p:nvPicPr>
          <p:cNvPr id="7170" name="Picture 2" descr="Feature Driven Develop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493" y="1563389"/>
            <a:ext cx="8422783" cy="485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807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Feature Driven Development</a:t>
            </a:r>
            <a:endParaRPr lang="en-US" dirty="0"/>
          </a:p>
        </p:txBody>
      </p:sp>
      <p:sp>
        <p:nvSpPr>
          <p:cNvPr id="3" name="Content Placeholder 2"/>
          <p:cNvSpPr>
            <a:spLocks noGrp="1"/>
          </p:cNvSpPr>
          <p:nvPr>
            <p:ph idx="1"/>
          </p:nvPr>
        </p:nvSpPr>
        <p:spPr/>
        <p:txBody>
          <a:bodyPr>
            <a:normAutofit/>
          </a:bodyPr>
          <a:lstStyle/>
          <a:p>
            <a:r>
              <a:rPr lang="en-US" b="1" dirty="0"/>
              <a:t>Pros:</a:t>
            </a:r>
            <a:endParaRPr lang="en-US" dirty="0"/>
          </a:p>
          <a:p>
            <a:pPr lvl="1"/>
            <a:r>
              <a:rPr lang="en-US" dirty="0"/>
              <a:t>Moves bigger projects with continuous success</a:t>
            </a:r>
          </a:p>
          <a:p>
            <a:pPr lvl="1"/>
            <a:r>
              <a:rPr lang="en-US" dirty="0"/>
              <a:t>Easiest 5 procedures bring outcome in a better manner</a:t>
            </a:r>
          </a:p>
          <a:p>
            <a:pPr lvl="1"/>
            <a:r>
              <a:rPr lang="en-US" dirty="0"/>
              <a:t>Built on pre-set standards of software development, it is programmed for easy development</a:t>
            </a:r>
          </a:p>
          <a:p>
            <a:r>
              <a:rPr lang="en-US" b="1" dirty="0"/>
              <a:t>Cons:</a:t>
            </a:r>
            <a:endParaRPr lang="en-US" dirty="0"/>
          </a:p>
          <a:p>
            <a:pPr lvl="1"/>
            <a:r>
              <a:rPr lang="en-US" dirty="0"/>
              <a:t>Not suitable for smaller projects and single developer</a:t>
            </a:r>
          </a:p>
          <a:p>
            <a:pPr lvl="1"/>
            <a:r>
              <a:rPr lang="en-US" dirty="0"/>
              <a:t>Highly dependable on the leading developers, necessitating for the complete structure</a:t>
            </a:r>
          </a:p>
          <a:p>
            <a:pPr lvl="1"/>
            <a:r>
              <a:rPr lang="en-US" dirty="0"/>
              <a:t>No written document provided to software owner</a:t>
            </a:r>
          </a:p>
          <a:p>
            <a:endParaRPr lang="en-US" dirty="0"/>
          </a:p>
        </p:txBody>
      </p:sp>
    </p:spTree>
    <p:extLst>
      <p:ext uri="{BB962C8B-B14F-4D97-AF65-F5344CB8AC3E}">
        <p14:creationId xmlns:p14="http://schemas.microsoft.com/office/powerpoint/2010/main" val="1060905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Joint Application Development Methodology </a:t>
            </a:r>
            <a:endParaRPr lang="en-US" dirty="0"/>
          </a:p>
        </p:txBody>
      </p:sp>
      <p:sp>
        <p:nvSpPr>
          <p:cNvPr id="3" name="Content Placeholder 2"/>
          <p:cNvSpPr>
            <a:spLocks noGrp="1"/>
          </p:cNvSpPr>
          <p:nvPr>
            <p:ph idx="1"/>
          </p:nvPr>
        </p:nvSpPr>
        <p:spPr/>
        <p:txBody>
          <a:bodyPr/>
          <a:lstStyle/>
          <a:p>
            <a:r>
              <a:rPr lang="en-US" dirty="0"/>
              <a:t>The </a:t>
            </a:r>
            <a:r>
              <a:rPr lang="en-US" dirty="0">
                <a:hlinkClick r:id="rId2"/>
              </a:rPr>
              <a:t>Joint Application Development Methodology</a:t>
            </a:r>
            <a:r>
              <a:rPr lang="en-US" dirty="0"/>
              <a:t> is a requirements-classification and user-interface expansion approach that necessitates for the end-users, clients and developers attend a powerful off-site conference to accentuate and confirm software system.</a:t>
            </a:r>
          </a:p>
          <a:p>
            <a:r>
              <a:rPr lang="en-US" dirty="0"/>
              <a:t>This methodology serves towards including the client in the design and expansion of an application.</a:t>
            </a:r>
          </a:p>
          <a:p>
            <a:r>
              <a:rPr lang="en-US" dirty="0"/>
              <a:t>This is effortlessly proficient through a sequence of concerted workshops known as JAD sessions.</a:t>
            </a:r>
          </a:p>
          <a:p>
            <a:r>
              <a:rPr lang="en-US" dirty="0"/>
              <a:t>It tends to lay emphasis on the business difficulty rather than methodical details</a:t>
            </a:r>
            <a:r>
              <a:rPr lang="en-US" dirty="0" smtClean="0"/>
              <a:t>.</a:t>
            </a:r>
            <a:endParaRPr lang="en-US" dirty="0"/>
          </a:p>
        </p:txBody>
      </p:sp>
    </p:spTree>
    <p:extLst>
      <p:ext uri="{BB962C8B-B14F-4D97-AF65-F5344CB8AC3E}">
        <p14:creationId xmlns:p14="http://schemas.microsoft.com/office/powerpoint/2010/main" val="3948753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Joint Application Development Methodology </a:t>
            </a:r>
            <a:endParaRPr lang="en-US" dirty="0"/>
          </a:p>
        </p:txBody>
      </p:sp>
      <p:sp>
        <p:nvSpPr>
          <p:cNvPr id="3" name="Content Placeholder 2"/>
          <p:cNvSpPr>
            <a:spLocks noGrp="1"/>
          </p:cNvSpPr>
          <p:nvPr>
            <p:ph idx="1"/>
          </p:nvPr>
        </p:nvSpPr>
        <p:spPr/>
        <p:txBody>
          <a:bodyPr>
            <a:normAutofit/>
          </a:bodyPr>
          <a:lstStyle/>
          <a:p>
            <a:r>
              <a:rPr lang="en-US" b="1" dirty="0"/>
              <a:t>Pros:</a:t>
            </a:r>
            <a:endParaRPr lang="en-US" dirty="0"/>
          </a:p>
          <a:p>
            <a:pPr lvl="1"/>
            <a:r>
              <a:rPr lang="en-US" dirty="0"/>
              <a:t>Allows for simultaneous congregation and alliance of excessive information.</a:t>
            </a:r>
          </a:p>
          <a:p>
            <a:pPr lvl="1"/>
            <a:r>
              <a:rPr lang="en-US" dirty="0"/>
              <a:t>Produces huge amount of valuable information in short period</a:t>
            </a:r>
          </a:p>
          <a:p>
            <a:pPr lvl="1"/>
            <a:r>
              <a:rPr lang="en-US" dirty="0"/>
              <a:t>Immediate resolving of differences with suitable assistance</a:t>
            </a:r>
          </a:p>
          <a:p>
            <a:pPr lvl="1"/>
            <a:r>
              <a:rPr lang="en-US" dirty="0"/>
              <a:t>Provides forum to explore multiple points</a:t>
            </a:r>
          </a:p>
          <a:p>
            <a:r>
              <a:rPr lang="en-US" b="1" dirty="0"/>
              <a:t>Cons:</a:t>
            </a:r>
            <a:endParaRPr lang="en-US" dirty="0"/>
          </a:p>
          <a:p>
            <a:pPr lvl="1"/>
            <a:r>
              <a:rPr lang="en-US" dirty="0"/>
              <a:t>Takes excessive amount of time for planning and scheduling</a:t>
            </a:r>
          </a:p>
          <a:p>
            <a:pPr lvl="1"/>
            <a:r>
              <a:rPr lang="en-US" dirty="0"/>
              <a:t>Requires significant investment of time and effort</a:t>
            </a:r>
          </a:p>
          <a:p>
            <a:pPr lvl="1"/>
            <a:r>
              <a:rPr lang="en-US" dirty="0"/>
              <a:t>Calls for highly trained experts, which is tough to find</a:t>
            </a:r>
          </a:p>
          <a:p>
            <a:endParaRPr lang="en-US" dirty="0"/>
          </a:p>
        </p:txBody>
      </p:sp>
    </p:spTree>
    <p:extLst>
      <p:ext uri="{BB962C8B-B14F-4D97-AF65-F5344CB8AC3E}">
        <p14:creationId xmlns:p14="http://schemas.microsoft.com/office/powerpoint/2010/main" val="788307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Lean Development Methodology</a:t>
            </a:r>
            <a:endParaRPr lang="en-US" dirty="0"/>
          </a:p>
        </p:txBody>
      </p:sp>
      <p:sp>
        <p:nvSpPr>
          <p:cNvPr id="3" name="Content Placeholder 2"/>
          <p:cNvSpPr>
            <a:spLocks noGrp="1"/>
          </p:cNvSpPr>
          <p:nvPr>
            <p:ph idx="1"/>
          </p:nvPr>
        </p:nvSpPr>
        <p:spPr/>
        <p:txBody>
          <a:bodyPr/>
          <a:lstStyle/>
          <a:p>
            <a:r>
              <a:rPr lang="en-US" dirty="0"/>
              <a:t>As a technical advancement, </a:t>
            </a:r>
            <a:r>
              <a:rPr lang="en-US" dirty="0">
                <a:hlinkClick r:id="rId2"/>
              </a:rPr>
              <a:t>Lean Development model</a:t>
            </a:r>
            <a:r>
              <a:rPr lang="en-US" dirty="0"/>
              <a:t> lays emphasis on the formation of effortlessly manageable software.</a:t>
            </a:r>
          </a:p>
          <a:p>
            <a:r>
              <a:rPr lang="en-US" dirty="0"/>
              <a:t>This exquisitely designed development technique is more deliberately engrossed than any other form of agile methodology.</a:t>
            </a:r>
          </a:p>
          <a:p>
            <a:r>
              <a:rPr lang="en-US" dirty="0"/>
              <a:t>The objective of this procedure is to improve the software in one-third of the time, with very restricted budget, and very fewer amount of essential workflow</a:t>
            </a:r>
            <a:r>
              <a:rPr lang="en-US" dirty="0" smtClean="0"/>
              <a:t>.</a:t>
            </a:r>
            <a:endParaRPr lang="en-US" dirty="0"/>
          </a:p>
        </p:txBody>
      </p:sp>
    </p:spTree>
    <p:extLst>
      <p:ext uri="{BB962C8B-B14F-4D97-AF65-F5344CB8AC3E}">
        <p14:creationId xmlns:p14="http://schemas.microsoft.com/office/powerpoint/2010/main" val="415326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Best Software Development Process Models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Waterfall Model</a:t>
            </a:r>
          </a:p>
          <a:p>
            <a:pPr marL="514350" indent="-514350">
              <a:buFont typeface="+mj-lt"/>
              <a:buAutoNum type="arabicPeriod"/>
            </a:pPr>
            <a:r>
              <a:rPr lang="en-US" dirty="0" smtClean="0"/>
              <a:t>Prototype Methodology</a:t>
            </a:r>
          </a:p>
          <a:p>
            <a:pPr marL="514350" indent="-514350">
              <a:buFont typeface="+mj-lt"/>
              <a:buAutoNum type="arabicPeriod"/>
            </a:pPr>
            <a:r>
              <a:rPr lang="en-US" dirty="0" smtClean="0"/>
              <a:t>Agile Software Development Methodology</a:t>
            </a:r>
          </a:p>
          <a:p>
            <a:pPr marL="514350" indent="-514350">
              <a:buFont typeface="+mj-lt"/>
              <a:buAutoNum type="arabicPeriod"/>
            </a:pPr>
            <a:r>
              <a:rPr lang="en-US" dirty="0" smtClean="0"/>
              <a:t>Rapid Application Development</a:t>
            </a:r>
          </a:p>
          <a:p>
            <a:pPr marL="514350" indent="-514350">
              <a:buFont typeface="+mj-lt"/>
              <a:buAutoNum type="arabicPeriod"/>
            </a:pPr>
            <a:r>
              <a:rPr lang="en-US" dirty="0" smtClean="0"/>
              <a:t>Dynamic System Development Model</a:t>
            </a:r>
          </a:p>
          <a:p>
            <a:pPr marL="514350" indent="-514350">
              <a:buFont typeface="+mj-lt"/>
              <a:buAutoNum type="arabicPeriod"/>
            </a:pPr>
            <a:r>
              <a:rPr lang="en-US" dirty="0" smtClean="0"/>
              <a:t>Spiral Model</a:t>
            </a:r>
          </a:p>
          <a:p>
            <a:pPr marL="514350" indent="-514350">
              <a:buFont typeface="+mj-lt"/>
              <a:buAutoNum type="arabicPeriod"/>
            </a:pPr>
            <a:r>
              <a:rPr lang="en-US" dirty="0" smtClean="0"/>
              <a:t>Extreme Programming Model</a:t>
            </a:r>
          </a:p>
          <a:p>
            <a:pPr marL="514350" indent="-514350">
              <a:buFont typeface="+mj-lt"/>
              <a:buAutoNum type="arabicPeriod"/>
            </a:pPr>
            <a:r>
              <a:rPr lang="en-US" dirty="0" smtClean="0"/>
              <a:t>Feature Driven Development</a:t>
            </a:r>
          </a:p>
          <a:p>
            <a:pPr marL="514350" indent="-514350">
              <a:buFont typeface="+mj-lt"/>
              <a:buAutoNum type="arabicPeriod"/>
            </a:pPr>
            <a:r>
              <a:rPr lang="en-US" dirty="0" smtClean="0"/>
              <a:t>Joint Application Development</a:t>
            </a:r>
          </a:p>
          <a:p>
            <a:pPr marL="514350" indent="-514350">
              <a:buFont typeface="+mj-lt"/>
              <a:buAutoNum type="arabicPeriod"/>
            </a:pPr>
            <a:r>
              <a:rPr lang="en-US" dirty="0" smtClean="0"/>
              <a:t>Lean Development</a:t>
            </a:r>
          </a:p>
          <a:p>
            <a:pPr marL="514350" indent="-514350">
              <a:buFont typeface="+mj-lt"/>
              <a:buAutoNum type="arabicPeriod"/>
            </a:pPr>
            <a:r>
              <a:rPr lang="en-US" dirty="0" smtClean="0"/>
              <a:t>Rational Unified Process</a:t>
            </a:r>
          </a:p>
          <a:p>
            <a:pPr marL="514350" indent="-514350">
              <a:buFont typeface="+mj-lt"/>
              <a:buAutoNum type="arabicPeriod"/>
            </a:pPr>
            <a:r>
              <a:rPr lang="en-US" dirty="0" smtClean="0"/>
              <a:t>Scrum Development </a:t>
            </a:r>
          </a:p>
        </p:txBody>
      </p:sp>
    </p:spTree>
    <p:extLst>
      <p:ext uri="{BB962C8B-B14F-4D97-AF65-F5344CB8AC3E}">
        <p14:creationId xmlns:p14="http://schemas.microsoft.com/office/powerpoint/2010/main" val="3042683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Lean Development Methodology</a:t>
            </a:r>
            <a:endParaRPr lang="en-US" dirty="0"/>
          </a:p>
        </p:txBody>
      </p:sp>
      <p:sp>
        <p:nvSpPr>
          <p:cNvPr id="3" name="Content Placeholder 2"/>
          <p:cNvSpPr>
            <a:spLocks noGrp="1"/>
          </p:cNvSpPr>
          <p:nvPr>
            <p:ph idx="1"/>
          </p:nvPr>
        </p:nvSpPr>
        <p:spPr/>
        <p:txBody>
          <a:bodyPr/>
          <a:lstStyle/>
          <a:p>
            <a:r>
              <a:rPr lang="en-US" b="1" dirty="0"/>
              <a:t>Pros:</a:t>
            </a:r>
            <a:endParaRPr lang="en-US" dirty="0"/>
          </a:p>
          <a:p>
            <a:pPr lvl="1"/>
            <a:r>
              <a:rPr lang="en-US" dirty="0"/>
              <a:t>Lower budget &amp; time requirements</a:t>
            </a:r>
          </a:p>
          <a:p>
            <a:pPr lvl="1"/>
            <a:r>
              <a:rPr lang="en-US" dirty="0"/>
              <a:t>Allows for delivery of product early</a:t>
            </a:r>
          </a:p>
          <a:p>
            <a:r>
              <a:rPr lang="en-US" b="1" dirty="0"/>
              <a:t>Cons:</a:t>
            </a:r>
            <a:endParaRPr lang="en-US" dirty="0"/>
          </a:p>
          <a:p>
            <a:pPr lvl="1"/>
            <a:r>
              <a:rPr lang="en-US" dirty="0"/>
              <a:t>The workability of the team decides success of software development process</a:t>
            </a:r>
          </a:p>
          <a:p>
            <a:pPr lvl="1"/>
            <a:r>
              <a:rPr lang="en-US" dirty="0"/>
              <a:t>Unsuitable business analyst can be severely problematic</a:t>
            </a:r>
          </a:p>
          <a:p>
            <a:pPr lvl="1"/>
            <a:r>
              <a:rPr lang="en-US" dirty="0"/>
              <a:t>Excessive flexibility leads developer to lose </a:t>
            </a:r>
            <a:r>
              <a:rPr lang="en-US" dirty="0" smtClean="0"/>
              <a:t>focus</a:t>
            </a:r>
            <a:endParaRPr lang="en-US" dirty="0"/>
          </a:p>
        </p:txBody>
      </p:sp>
    </p:spTree>
    <p:extLst>
      <p:ext uri="{BB962C8B-B14F-4D97-AF65-F5344CB8AC3E}">
        <p14:creationId xmlns:p14="http://schemas.microsoft.com/office/powerpoint/2010/main" val="4161323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Rational Unified Process Methodology</a:t>
            </a:r>
            <a:endParaRPr lang="en-US" dirty="0"/>
          </a:p>
        </p:txBody>
      </p:sp>
      <p:sp>
        <p:nvSpPr>
          <p:cNvPr id="3" name="Content Placeholder 2"/>
          <p:cNvSpPr>
            <a:spLocks noGrp="1"/>
          </p:cNvSpPr>
          <p:nvPr>
            <p:ph idx="1"/>
          </p:nvPr>
        </p:nvSpPr>
        <p:spPr/>
        <p:txBody>
          <a:bodyPr/>
          <a:lstStyle/>
          <a:p>
            <a:r>
              <a:rPr lang="en-US" dirty="0"/>
              <a:t>Smartly called as RUP, </a:t>
            </a:r>
            <a:r>
              <a:rPr lang="en-US" dirty="0">
                <a:hlinkClick r:id="rId2"/>
              </a:rPr>
              <a:t>Rational Unified Process methodology</a:t>
            </a:r>
            <a:r>
              <a:rPr lang="en-US" dirty="0"/>
              <a:t> powers software development using rational tools.</a:t>
            </a:r>
          </a:p>
          <a:p>
            <a:r>
              <a:rPr lang="en-US" dirty="0"/>
              <a:t>This methodology segregates the expansion process into four different stages that each includes business modeling, scrutiny and design, enactment, testing, and disposition.</a:t>
            </a:r>
          </a:p>
          <a:p>
            <a:r>
              <a:rPr lang="en-US" dirty="0"/>
              <a:t>This is an object-based and web-empowered program growth methodology.</a:t>
            </a:r>
          </a:p>
          <a:p>
            <a:r>
              <a:rPr lang="en-US" dirty="0"/>
              <a:t>The model tends to assist software developer for stating guidelines, templates, and specimens for all features and stages of software development</a:t>
            </a:r>
            <a:r>
              <a:rPr lang="en-US" dirty="0" smtClean="0"/>
              <a:t>.</a:t>
            </a:r>
            <a:endParaRPr lang="en-US" dirty="0"/>
          </a:p>
        </p:txBody>
      </p:sp>
    </p:spTree>
    <p:extLst>
      <p:ext uri="{BB962C8B-B14F-4D97-AF65-F5344CB8AC3E}">
        <p14:creationId xmlns:p14="http://schemas.microsoft.com/office/powerpoint/2010/main" val="351176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Rational Unified Process Methodology</a:t>
            </a:r>
            <a:endParaRPr lang="en-US" dirty="0"/>
          </a:p>
        </p:txBody>
      </p:sp>
      <p:sp>
        <p:nvSpPr>
          <p:cNvPr id="3" name="Content Placeholder 2"/>
          <p:cNvSpPr>
            <a:spLocks noGrp="1"/>
          </p:cNvSpPr>
          <p:nvPr>
            <p:ph idx="1"/>
          </p:nvPr>
        </p:nvSpPr>
        <p:spPr/>
        <p:txBody>
          <a:bodyPr>
            <a:normAutofit/>
          </a:bodyPr>
          <a:lstStyle/>
          <a:p>
            <a:r>
              <a:rPr lang="en-US" b="1" dirty="0"/>
              <a:t>Pros:</a:t>
            </a:r>
            <a:endParaRPr lang="en-US" dirty="0"/>
          </a:p>
          <a:p>
            <a:pPr lvl="1"/>
            <a:r>
              <a:rPr lang="en-US" dirty="0"/>
              <a:t>Lays high focus on precise documentation</a:t>
            </a:r>
          </a:p>
          <a:p>
            <a:pPr lvl="1"/>
            <a:r>
              <a:rPr lang="en-US" dirty="0"/>
              <a:t>Removes project risks linked with client evolving needs</a:t>
            </a:r>
          </a:p>
          <a:p>
            <a:pPr lvl="1"/>
            <a:r>
              <a:rPr lang="en-US" dirty="0"/>
              <a:t>Very less requirement for integration</a:t>
            </a:r>
          </a:p>
          <a:p>
            <a:r>
              <a:rPr lang="en-US" b="1" dirty="0"/>
              <a:t>Cons:</a:t>
            </a:r>
            <a:endParaRPr lang="en-US" dirty="0"/>
          </a:p>
          <a:p>
            <a:pPr lvl="1"/>
            <a:r>
              <a:rPr lang="en-US" dirty="0"/>
              <a:t>Needs excessively expert software developer</a:t>
            </a:r>
          </a:p>
          <a:p>
            <a:pPr lvl="1"/>
            <a:r>
              <a:rPr lang="en-US" dirty="0"/>
              <a:t>Development procedure of the methodology is complicated</a:t>
            </a:r>
          </a:p>
          <a:p>
            <a:pPr lvl="1"/>
            <a:r>
              <a:rPr lang="en-US" dirty="0"/>
              <a:t>Integration might cause confusion</a:t>
            </a:r>
          </a:p>
          <a:p>
            <a:pPr lvl="1"/>
            <a:r>
              <a:rPr lang="en-US" dirty="0"/>
              <a:t>Very complicated to understand</a:t>
            </a:r>
          </a:p>
          <a:p>
            <a:endParaRPr lang="en-US" dirty="0"/>
          </a:p>
        </p:txBody>
      </p:sp>
    </p:spTree>
    <p:extLst>
      <p:ext uri="{BB962C8B-B14F-4D97-AF65-F5344CB8AC3E}">
        <p14:creationId xmlns:p14="http://schemas.microsoft.com/office/powerpoint/2010/main" val="4234700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Scrum Development Methodology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a:t>SCRUM is the most widely preferred agile software development approach.</a:t>
            </a:r>
          </a:p>
          <a:p>
            <a:r>
              <a:rPr lang="en-US" dirty="0"/>
              <a:t>(Likewise, KANBAN is a process that helps teams to collaborate and work effectively.)</a:t>
            </a:r>
          </a:p>
          <a:p>
            <a:r>
              <a:rPr lang="en-US" dirty="0"/>
              <a:t>Basically, this excellent development is suitable for those development projects that are constantly altering or extremely developing requirements.</a:t>
            </a:r>
          </a:p>
          <a:p>
            <a:r>
              <a:rPr lang="en-US" dirty="0"/>
              <a:t>The </a:t>
            </a:r>
            <a:r>
              <a:rPr lang="en-US" dirty="0">
                <a:hlinkClick r:id="rId2"/>
              </a:rPr>
              <a:t>Scrum Software development model</a:t>
            </a:r>
            <a:r>
              <a:rPr lang="en-US" dirty="0"/>
              <a:t> initiates with an ephemeral planning, conference and completes with a concluding review.</a:t>
            </a:r>
          </a:p>
          <a:p>
            <a:r>
              <a:rPr lang="en-US" dirty="0"/>
              <a:t>This growth methodology is used for prompt development of software that happens to include a series of iterations to generate required software.</a:t>
            </a:r>
          </a:p>
          <a:p>
            <a:r>
              <a:rPr lang="en-US" dirty="0"/>
              <a:t>It is a perfect approach because it effortlessly brings on track the deliberate progressing projects</a:t>
            </a:r>
            <a:r>
              <a:rPr lang="en-US" dirty="0" smtClean="0"/>
              <a:t>.</a:t>
            </a:r>
            <a:endParaRPr lang="en-US" dirty="0"/>
          </a:p>
        </p:txBody>
      </p:sp>
    </p:spTree>
    <p:extLst>
      <p:ext uri="{BB962C8B-B14F-4D97-AF65-F5344CB8AC3E}">
        <p14:creationId xmlns:p14="http://schemas.microsoft.com/office/powerpoint/2010/main" val="1042935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Scrum Development Methodology</a:t>
            </a:r>
            <a:endParaRPr lang="en-US" dirty="0"/>
          </a:p>
        </p:txBody>
      </p:sp>
      <p:pic>
        <p:nvPicPr>
          <p:cNvPr id="10242" name="Picture 2" descr="Scrum Development Methodolo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9859" y="1361271"/>
            <a:ext cx="8564449" cy="4941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766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Scrum Development Methodology</a:t>
            </a:r>
            <a:endParaRPr lang="en-US" dirty="0"/>
          </a:p>
        </p:txBody>
      </p:sp>
      <p:sp>
        <p:nvSpPr>
          <p:cNvPr id="3" name="Content Placeholder 2"/>
          <p:cNvSpPr>
            <a:spLocks noGrp="1"/>
          </p:cNvSpPr>
          <p:nvPr>
            <p:ph idx="1"/>
          </p:nvPr>
        </p:nvSpPr>
        <p:spPr/>
        <p:txBody>
          <a:bodyPr/>
          <a:lstStyle/>
          <a:p>
            <a:r>
              <a:rPr lang="en-US" b="1" dirty="0"/>
              <a:t>Pros:</a:t>
            </a:r>
            <a:endParaRPr lang="en-US" dirty="0"/>
          </a:p>
          <a:p>
            <a:pPr lvl="1"/>
            <a:r>
              <a:rPr lang="en-US" dirty="0"/>
              <a:t>Decision making lies in the hands of the team</a:t>
            </a:r>
          </a:p>
          <a:p>
            <a:pPr lvl="1"/>
            <a:r>
              <a:rPr lang="en-US" dirty="0"/>
              <a:t>Business requirement document is considered insignificant</a:t>
            </a:r>
          </a:p>
          <a:p>
            <a:pPr lvl="1"/>
            <a:r>
              <a:rPr lang="en-US" dirty="0"/>
              <a:t>Lightly controlled method empathizing with constant updating</a:t>
            </a:r>
          </a:p>
          <a:p>
            <a:r>
              <a:rPr lang="en-US" b="1" dirty="0"/>
              <a:t>Cons:</a:t>
            </a:r>
            <a:endParaRPr lang="en-US" dirty="0"/>
          </a:p>
          <a:p>
            <a:pPr lvl="1"/>
            <a:r>
              <a:rPr lang="en-US" dirty="0"/>
              <a:t>The processing method suffers because of wavering costs</a:t>
            </a:r>
          </a:p>
          <a:p>
            <a:pPr lvl="1"/>
            <a:r>
              <a:rPr lang="en-US" dirty="0"/>
              <a:t>Not suitable for big sized projects</a:t>
            </a:r>
          </a:p>
          <a:p>
            <a:pPr lvl="1"/>
            <a:r>
              <a:rPr lang="en-US" dirty="0"/>
              <a:t>Requires highly expert team, which has no place for novices</a:t>
            </a:r>
          </a:p>
          <a:p>
            <a:endParaRPr lang="en-US" dirty="0"/>
          </a:p>
        </p:txBody>
      </p:sp>
    </p:spTree>
    <p:extLst>
      <p:ext uri="{BB962C8B-B14F-4D97-AF65-F5344CB8AC3E}">
        <p14:creationId xmlns:p14="http://schemas.microsoft.com/office/powerpoint/2010/main" val="586536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Summing Up!!!</a:t>
            </a:r>
            <a:endParaRPr lang="en-US" dirty="0"/>
          </a:p>
        </p:txBody>
      </p:sp>
      <p:sp>
        <p:nvSpPr>
          <p:cNvPr id="3" name="Content Placeholder 2"/>
          <p:cNvSpPr>
            <a:spLocks noGrp="1"/>
          </p:cNvSpPr>
          <p:nvPr>
            <p:ph idx="1"/>
          </p:nvPr>
        </p:nvSpPr>
        <p:spPr/>
        <p:txBody>
          <a:bodyPr>
            <a:normAutofit fontScale="92500" lnSpcReduction="10000"/>
          </a:bodyPr>
          <a:lstStyle/>
          <a:p>
            <a:r>
              <a:rPr lang="en-US" dirty="0"/>
              <a:t>Technology has paved way for exclusive developments and software development procedures are not different.</a:t>
            </a:r>
          </a:p>
          <a:p>
            <a:r>
              <a:rPr lang="en-US" dirty="0"/>
              <a:t>The main thing in this aspect is that it deals with a variety of complexities, which requires expert handling.</a:t>
            </a:r>
          </a:p>
          <a:p>
            <a:r>
              <a:rPr lang="en-US" dirty="0"/>
              <a:t>Software development has specified methodologies that work on certain platforms, which allows them freedom to operate.</a:t>
            </a:r>
          </a:p>
          <a:p>
            <a:r>
              <a:rPr lang="en-US" dirty="0"/>
              <a:t>This calls for high-quality performance under the guidance of professionals, who have years of experience in handling technical issues with efficiency.</a:t>
            </a:r>
          </a:p>
          <a:p>
            <a:r>
              <a:rPr lang="en-US" dirty="0"/>
              <a:t>With varied forms of methodologies applicable to a different set of software development projects, the developers have loads of options to create excellently working software.</a:t>
            </a:r>
          </a:p>
        </p:txBody>
      </p:sp>
    </p:spTree>
    <p:extLst>
      <p:ext uri="{BB962C8B-B14F-4D97-AF65-F5344CB8AC3E}">
        <p14:creationId xmlns:p14="http://schemas.microsoft.com/office/powerpoint/2010/main" val="858680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Summing Up!!!</a:t>
            </a:r>
            <a:endParaRPr lang="en-US" dirty="0"/>
          </a:p>
        </p:txBody>
      </p:sp>
      <p:sp>
        <p:nvSpPr>
          <p:cNvPr id="3" name="Content Placeholder 2"/>
          <p:cNvSpPr>
            <a:spLocks noGrp="1"/>
          </p:cNvSpPr>
          <p:nvPr>
            <p:ph idx="1"/>
          </p:nvPr>
        </p:nvSpPr>
        <p:spPr/>
        <p:txBody>
          <a:bodyPr>
            <a:normAutofit/>
          </a:bodyPr>
          <a:lstStyle/>
          <a:p>
            <a:r>
              <a:rPr lang="en-US" dirty="0"/>
              <a:t>It is the world of technology that everyone is looking, and the constant changes have led to various software developments.</a:t>
            </a:r>
          </a:p>
          <a:p>
            <a:r>
              <a:rPr lang="en-US" dirty="0"/>
              <a:t>It is the technique of creating useful software that adds value to the overall business procedure and creates ways for technical methodologies.</a:t>
            </a:r>
          </a:p>
          <a:p>
            <a:r>
              <a:rPr lang="en-US" dirty="0"/>
              <a:t>The essential factor of developing high-quality software is that they simplify complex procedure; but, requires an extensive way of dealing with technicalities and expert knowledge.</a:t>
            </a:r>
          </a:p>
          <a:p>
            <a:r>
              <a:rPr lang="en-US" dirty="0"/>
              <a:t>It is the support of experts that such software works efficiently; otherwise, they tend to spoil the entire process</a:t>
            </a:r>
            <a:r>
              <a:rPr lang="en-US" dirty="0" smtClean="0"/>
              <a:t>.</a:t>
            </a:r>
            <a:endParaRPr lang="en-US" dirty="0"/>
          </a:p>
        </p:txBody>
      </p:sp>
    </p:spTree>
    <p:extLst>
      <p:ext uri="{BB962C8B-B14F-4D97-AF65-F5344CB8AC3E}">
        <p14:creationId xmlns:p14="http://schemas.microsoft.com/office/powerpoint/2010/main" val="317852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Water Fall Model</a:t>
            </a:r>
            <a:endParaRPr lang="en-US" dirty="0"/>
          </a:p>
        </p:txBody>
      </p:sp>
      <p:sp>
        <p:nvSpPr>
          <p:cNvPr id="3" name="Content Placeholder 2"/>
          <p:cNvSpPr>
            <a:spLocks noGrp="1"/>
          </p:cNvSpPr>
          <p:nvPr>
            <p:ph idx="1"/>
          </p:nvPr>
        </p:nvSpPr>
        <p:spPr/>
        <p:txBody>
          <a:bodyPr/>
          <a:lstStyle/>
          <a:p>
            <a:r>
              <a:rPr lang="en-US" dirty="0" smtClean="0"/>
              <a:t>If you </a:t>
            </a:r>
            <a:r>
              <a:rPr lang="en-US" dirty="0"/>
              <a:t>are into software development at some point or the other, you would have bumped into the </a:t>
            </a:r>
            <a:r>
              <a:rPr lang="en-US" dirty="0">
                <a:hlinkClick r:id="rId2"/>
              </a:rPr>
              <a:t>Waterfall Model</a:t>
            </a:r>
            <a:r>
              <a:rPr lang="en-US" dirty="0"/>
              <a:t>.</a:t>
            </a:r>
          </a:p>
          <a:p>
            <a:r>
              <a:rPr lang="en-US" dirty="0"/>
              <a:t>Considered as the traditional method of explaining the software development process in software engineering, waterfall model happens to clarify the process into a linear flow with a specified sequence to let the users understand that further level is made progressive on completion of the previous one.</a:t>
            </a:r>
          </a:p>
          <a:p>
            <a:r>
              <a:rPr lang="en-US" dirty="0"/>
              <a:t>Moreover, this methodology also talks about the fact that going back to deal with the changes is not possible</a:t>
            </a:r>
            <a:r>
              <a:rPr lang="en-US" dirty="0" smtClean="0"/>
              <a:t>.</a:t>
            </a:r>
            <a:endParaRPr lang="en-US" dirty="0"/>
          </a:p>
        </p:txBody>
      </p:sp>
    </p:spTree>
    <p:extLst>
      <p:ext uri="{BB962C8B-B14F-4D97-AF65-F5344CB8AC3E}">
        <p14:creationId xmlns:p14="http://schemas.microsoft.com/office/powerpoint/2010/main" val="225890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Waterfall Development Model</a:t>
            </a:r>
            <a:endParaRPr lang="en-US" dirty="0"/>
          </a:p>
        </p:txBody>
      </p:sp>
      <p:pic>
        <p:nvPicPr>
          <p:cNvPr id="1026" name="Picture 2" descr="Waterfall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277" y="1286504"/>
            <a:ext cx="9543247" cy="5506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252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Waterfall Development Model</a:t>
            </a:r>
            <a:endParaRPr lang="en-US" dirty="0"/>
          </a:p>
        </p:txBody>
      </p:sp>
      <p:sp>
        <p:nvSpPr>
          <p:cNvPr id="3" name="Content Placeholder 2"/>
          <p:cNvSpPr>
            <a:spLocks noGrp="1"/>
          </p:cNvSpPr>
          <p:nvPr>
            <p:ph idx="1"/>
          </p:nvPr>
        </p:nvSpPr>
        <p:spPr/>
        <p:txBody>
          <a:bodyPr>
            <a:normAutofit/>
          </a:bodyPr>
          <a:lstStyle/>
          <a:p>
            <a:r>
              <a:rPr lang="en-US" b="1" dirty="0"/>
              <a:t>Pros:</a:t>
            </a:r>
            <a:endParaRPr lang="en-US" dirty="0"/>
          </a:p>
          <a:p>
            <a:pPr lvl="1"/>
            <a:r>
              <a:rPr lang="en-US" dirty="0"/>
              <a:t>Easy to understand and functional</a:t>
            </a:r>
          </a:p>
          <a:p>
            <a:pPr lvl="1"/>
            <a:r>
              <a:rPr lang="en-US" dirty="0"/>
              <a:t>Simple enough to handle as model is rigid</a:t>
            </a:r>
          </a:p>
          <a:p>
            <a:pPr lvl="1"/>
            <a:r>
              <a:rPr lang="en-US" dirty="0"/>
              <a:t>Saves significant amount of time</a:t>
            </a:r>
          </a:p>
          <a:p>
            <a:pPr lvl="1"/>
            <a:r>
              <a:rPr lang="en-US" dirty="0"/>
              <a:t>Allows for easy testing and analysis</a:t>
            </a:r>
          </a:p>
          <a:p>
            <a:r>
              <a:rPr lang="en-US" b="1" dirty="0"/>
              <a:t>Cons:</a:t>
            </a:r>
            <a:endParaRPr lang="en-US" dirty="0"/>
          </a:p>
          <a:p>
            <a:pPr lvl="1"/>
            <a:r>
              <a:rPr lang="en-US" dirty="0"/>
              <a:t>Only matches precise needs</a:t>
            </a:r>
          </a:p>
          <a:p>
            <a:pPr lvl="1"/>
            <a:r>
              <a:rPr lang="en-US" dirty="0"/>
              <a:t>Not applicable for maintenance projects</a:t>
            </a:r>
          </a:p>
          <a:p>
            <a:pPr lvl="1"/>
            <a:r>
              <a:rPr lang="en-US" dirty="0"/>
              <a:t>No option to know possible outcome of a project</a:t>
            </a:r>
          </a:p>
          <a:p>
            <a:pPr lvl="1"/>
            <a:r>
              <a:rPr lang="en-US" dirty="0"/>
              <a:t>Not excellent for long and ongoing projects</a:t>
            </a:r>
          </a:p>
          <a:p>
            <a:endParaRPr lang="en-US" dirty="0"/>
          </a:p>
        </p:txBody>
      </p:sp>
    </p:spTree>
    <p:extLst>
      <p:ext uri="{BB962C8B-B14F-4D97-AF65-F5344CB8AC3E}">
        <p14:creationId xmlns:p14="http://schemas.microsoft.com/office/powerpoint/2010/main" val="188130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Prototype Methodology</a:t>
            </a:r>
            <a:endParaRPr lang="en-US" dirty="0"/>
          </a:p>
        </p:txBody>
      </p:sp>
      <p:sp>
        <p:nvSpPr>
          <p:cNvPr id="3" name="Content Placeholder 2"/>
          <p:cNvSpPr>
            <a:spLocks noGrp="1"/>
          </p:cNvSpPr>
          <p:nvPr>
            <p:ph idx="1"/>
          </p:nvPr>
        </p:nvSpPr>
        <p:spPr/>
        <p:txBody>
          <a:bodyPr/>
          <a:lstStyle/>
          <a:p>
            <a:r>
              <a:rPr lang="en-US" dirty="0"/>
              <a:t>It is a specialized software development procedure that initiates developers towards making only the sample of the resolution to validate its functional essence to the customers and make essential changes before creating the authentic final solution.</a:t>
            </a:r>
          </a:p>
          <a:p>
            <a:r>
              <a:rPr lang="en-US" dirty="0"/>
              <a:t>In fact, the best part of </a:t>
            </a:r>
            <a:r>
              <a:rPr lang="en-US" dirty="0">
                <a:hlinkClick r:id="rId2"/>
              </a:rPr>
              <a:t>this methodology</a:t>
            </a:r>
            <a:r>
              <a:rPr lang="en-US" dirty="0"/>
              <a:t> is that it tends to resolve a set of diversifying issues occurring with the waterfall method</a:t>
            </a:r>
            <a:r>
              <a:rPr lang="en-US" dirty="0" smtClean="0"/>
              <a:t>.</a:t>
            </a:r>
            <a:endParaRPr lang="en-US" dirty="0"/>
          </a:p>
        </p:txBody>
      </p:sp>
    </p:spTree>
    <p:extLst>
      <p:ext uri="{BB962C8B-B14F-4D97-AF65-F5344CB8AC3E}">
        <p14:creationId xmlns:p14="http://schemas.microsoft.com/office/powerpoint/2010/main" val="3411044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Prototype Methodology</a:t>
            </a:r>
            <a:endParaRPr lang="en-US" dirty="0"/>
          </a:p>
        </p:txBody>
      </p:sp>
      <p:pic>
        <p:nvPicPr>
          <p:cNvPr id="2050" name="Picture 2" descr="Prototype Methodolo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0767" y="2020097"/>
            <a:ext cx="7486046" cy="4319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52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Prototype Methodology</a:t>
            </a:r>
            <a:endParaRPr lang="en-US" dirty="0"/>
          </a:p>
        </p:txBody>
      </p:sp>
      <p:sp>
        <p:nvSpPr>
          <p:cNvPr id="3" name="Content Placeholder 2"/>
          <p:cNvSpPr>
            <a:spLocks noGrp="1"/>
          </p:cNvSpPr>
          <p:nvPr>
            <p:ph idx="1"/>
          </p:nvPr>
        </p:nvSpPr>
        <p:spPr/>
        <p:txBody>
          <a:bodyPr/>
          <a:lstStyle/>
          <a:p>
            <a:r>
              <a:rPr lang="en-US" b="1" dirty="0"/>
              <a:t>Pros:</a:t>
            </a:r>
            <a:endParaRPr lang="en-US" dirty="0"/>
          </a:p>
          <a:p>
            <a:pPr lvl="1"/>
            <a:r>
              <a:rPr lang="en-US" dirty="0"/>
              <a:t>Gives clear idea about the functional process of the software</a:t>
            </a:r>
          </a:p>
          <a:p>
            <a:pPr lvl="1"/>
            <a:r>
              <a:rPr lang="en-US" dirty="0"/>
              <a:t>Reduces the risk of failure in a software functionality</a:t>
            </a:r>
          </a:p>
          <a:p>
            <a:pPr lvl="1"/>
            <a:r>
              <a:rPr lang="en-US" dirty="0"/>
              <a:t>Assists well in requirement gathering and the overall analysis</a:t>
            </a:r>
          </a:p>
          <a:p>
            <a:r>
              <a:rPr lang="en-US" b="1" dirty="0"/>
              <a:t>Cons:</a:t>
            </a:r>
            <a:endParaRPr lang="en-US" dirty="0"/>
          </a:p>
          <a:p>
            <a:pPr lvl="1"/>
            <a:r>
              <a:rPr lang="en-US" dirty="0"/>
              <a:t>Chances of extension in management cost</a:t>
            </a:r>
          </a:p>
          <a:p>
            <a:pPr lvl="1"/>
            <a:r>
              <a:rPr lang="en-US" dirty="0"/>
              <a:t>Excessive involvement of client can affect processing</a:t>
            </a:r>
          </a:p>
          <a:p>
            <a:pPr lvl="1"/>
            <a:r>
              <a:rPr lang="en-US" dirty="0" smtClean="0"/>
              <a:t>Too </a:t>
            </a:r>
            <a:r>
              <a:rPr lang="en-US" dirty="0"/>
              <a:t>many changes affect the workflow of the software</a:t>
            </a:r>
          </a:p>
          <a:p>
            <a:endParaRPr lang="en-US" dirty="0"/>
          </a:p>
        </p:txBody>
      </p:sp>
    </p:spTree>
    <p:extLst>
      <p:ext uri="{BB962C8B-B14F-4D97-AF65-F5344CB8AC3E}">
        <p14:creationId xmlns:p14="http://schemas.microsoft.com/office/powerpoint/2010/main" val="3876149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1329</Words>
  <Application>Microsoft Office PowerPoint</Application>
  <PresentationFormat>Widescreen</PresentationFormat>
  <Paragraphs>211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Software Development Process Models</vt:lpstr>
      <vt:lpstr>Software Development Process</vt:lpstr>
      <vt:lpstr>12 Best Software Development Process Models</vt:lpstr>
      <vt:lpstr>1. Water Fall Model</vt:lpstr>
      <vt:lpstr>1. Waterfall Development Model</vt:lpstr>
      <vt:lpstr>1. Waterfall Development Model</vt:lpstr>
      <vt:lpstr>2. Prototype Methodology</vt:lpstr>
      <vt:lpstr>2. Prototype Methodology</vt:lpstr>
      <vt:lpstr>2. Prototype Methodology</vt:lpstr>
      <vt:lpstr>3. Agile Software Development Methodology</vt:lpstr>
      <vt:lpstr>3. Agile Software Development Methodology</vt:lpstr>
      <vt:lpstr>4. Rapid Application Development Methodology</vt:lpstr>
      <vt:lpstr>4. Rapid Application Development Methodology</vt:lpstr>
      <vt:lpstr>4. Rapid Application Development Methodology</vt:lpstr>
      <vt:lpstr>5. Dynamic System Development Model</vt:lpstr>
      <vt:lpstr>5. Dynamic System Development Model</vt:lpstr>
      <vt:lpstr>5. Dynamic System Development Model</vt:lpstr>
      <vt:lpstr>6. Spiral Model</vt:lpstr>
      <vt:lpstr>6. Spiral Model</vt:lpstr>
      <vt:lpstr>6. Spiral Model</vt:lpstr>
      <vt:lpstr>7. Extreme Programming Methodology</vt:lpstr>
      <vt:lpstr>7. Extreme Programming Methodology</vt:lpstr>
      <vt:lpstr>7. Extreme Programming Methodology</vt:lpstr>
      <vt:lpstr>8. Feature Driven Development</vt:lpstr>
      <vt:lpstr>8. Feature Driven Development</vt:lpstr>
      <vt:lpstr>8. Feature Driven Development</vt:lpstr>
      <vt:lpstr>9. Joint Application Development Methodology </vt:lpstr>
      <vt:lpstr>9. Joint Application Development Methodology </vt:lpstr>
      <vt:lpstr>10. Lean Development Methodology</vt:lpstr>
      <vt:lpstr>10. Lean Development Methodology</vt:lpstr>
      <vt:lpstr>11. Rational Unified Process Methodology</vt:lpstr>
      <vt:lpstr>11. Rational Unified Process Methodology</vt:lpstr>
      <vt:lpstr>12. Scrum Development Methodology</vt:lpstr>
      <vt:lpstr>12. Scrum Development Methodology</vt:lpstr>
      <vt:lpstr>12. Scrum Development Methodology</vt:lpstr>
      <vt:lpstr>Summing Up!!!</vt:lpstr>
      <vt:lpstr>Summing Up!!!</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Process Models</dc:title>
  <dc:creator>malik</dc:creator>
  <cp:lastModifiedBy>malik</cp:lastModifiedBy>
  <cp:revision>6</cp:revision>
  <dcterms:created xsi:type="dcterms:W3CDTF">2018-04-03T08:14:27Z</dcterms:created>
  <dcterms:modified xsi:type="dcterms:W3CDTF">2018-04-03T09:50:57Z</dcterms:modified>
</cp:coreProperties>
</file>