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50AAA-4520-4BE6-84A3-9E16167544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2457C0-4641-4D4E-9FD9-951047292C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D6AE44-0B93-463C-B052-A98824459810}"/>
              </a:ext>
            </a:extLst>
          </p:cNvPr>
          <p:cNvSpPr>
            <a:spLocks noGrp="1"/>
          </p:cNvSpPr>
          <p:nvPr>
            <p:ph type="dt" sz="half" idx="10"/>
          </p:nvPr>
        </p:nvSpPr>
        <p:spPr/>
        <p:txBody>
          <a:bodyPr/>
          <a:lstStyle/>
          <a:p>
            <a:fld id="{BA7242C2-073C-4116-BD6F-64306269AA96}" type="datetimeFigureOut">
              <a:rPr lang="en-US" smtClean="0"/>
              <a:t>12/21/2020</a:t>
            </a:fld>
            <a:endParaRPr lang="en-US"/>
          </a:p>
        </p:txBody>
      </p:sp>
      <p:sp>
        <p:nvSpPr>
          <p:cNvPr id="5" name="Footer Placeholder 4">
            <a:extLst>
              <a:ext uri="{FF2B5EF4-FFF2-40B4-BE49-F238E27FC236}">
                <a16:creationId xmlns:a16="http://schemas.microsoft.com/office/drawing/2014/main" id="{B0B3CBD9-A0F4-4C2E-89F7-F1D646766D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86C88B-C9D4-484E-B145-052D22D39A1C}"/>
              </a:ext>
            </a:extLst>
          </p:cNvPr>
          <p:cNvSpPr>
            <a:spLocks noGrp="1"/>
          </p:cNvSpPr>
          <p:nvPr>
            <p:ph type="sldNum" sz="quarter" idx="12"/>
          </p:nvPr>
        </p:nvSpPr>
        <p:spPr/>
        <p:txBody>
          <a:bodyPr/>
          <a:lstStyle/>
          <a:p>
            <a:fld id="{4BBB8CF1-53A8-4345-81B6-8D2489E66DA9}" type="slidenum">
              <a:rPr lang="en-US" smtClean="0"/>
              <a:t>‹#›</a:t>
            </a:fld>
            <a:endParaRPr lang="en-US"/>
          </a:p>
        </p:txBody>
      </p:sp>
    </p:spTree>
    <p:extLst>
      <p:ext uri="{BB962C8B-B14F-4D97-AF65-F5344CB8AC3E}">
        <p14:creationId xmlns:p14="http://schemas.microsoft.com/office/powerpoint/2010/main" val="3320741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AC86D-E08A-44F4-9E3C-0FD79AE46F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1B1F2C-EBE8-4377-904E-BB86E041E9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291AC-E690-49A5-A22F-D2E9DF7BC7A2}"/>
              </a:ext>
            </a:extLst>
          </p:cNvPr>
          <p:cNvSpPr>
            <a:spLocks noGrp="1"/>
          </p:cNvSpPr>
          <p:nvPr>
            <p:ph type="dt" sz="half" idx="10"/>
          </p:nvPr>
        </p:nvSpPr>
        <p:spPr/>
        <p:txBody>
          <a:bodyPr/>
          <a:lstStyle/>
          <a:p>
            <a:fld id="{BA7242C2-073C-4116-BD6F-64306269AA96}" type="datetimeFigureOut">
              <a:rPr lang="en-US" smtClean="0"/>
              <a:t>12/21/2020</a:t>
            </a:fld>
            <a:endParaRPr lang="en-US"/>
          </a:p>
        </p:txBody>
      </p:sp>
      <p:sp>
        <p:nvSpPr>
          <p:cNvPr id="5" name="Footer Placeholder 4">
            <a:extLst>
              <a:ext uri="{FF2B5EF4-FFF2-40B4-BE49-F238E27FC236}">
                <a16:creationId xmlns:a16="http://schemas.microsoft.com/office/drawing/2014/main" id="{1E6F95B6-3C29-4CDE-BAEF-7C9B7F0FAF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E8449-A75A-4B44-B137-CEBCE13B6435}"/>
              </a:ext>
            </a:extLst>
          </p:cNvPr>
          <p:cNvSpPr>
            <a:spLocks noGrp="1"/>
          </p:cNvSpPr>
          <p:nvPr>
            <p:ph type="sldNum" sz="quarter" idx="12"/>
          </p:nvPr>
        </p:nvSpPr>
        <p:spPr/>
        <p:txBody>
          <a:bodyPr/>
          <a:lstStyle/>
          <a:p>
            <a:fld id="{4BBB8CF1-53A8-4345-81B6-8D2489E66DA9}" type="slidenum">
              <a:rPr lang="en-US" smtClean="0"/>
              <a:t>‹#›</a:t>
            </a:fld>
            <a:endParaRPr lang="en-US"/>
          </a:p>
        </p:txBody>
      </p:sp>
    </p:spTree>
    <p:extLst>
      <p:ext uri="{BB962C8B-B14F-4D97-AF65-F5344CB8AC3E}">
        <p14:creationId xmlns:p14="http://schemas.microsoft.com/office/powerpoint/2010/main" val="563662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BECB87-FB3C-4DC6-9248-5B1DCAE652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EE81E6-D3A2-4BA0-84F9-6665714682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AE10C-933B-406F-A490-F42D8D4872F7}"/>
              </a:ext>
            </a:extLst>
          </p:cNvPr>
          <p:cNvSpPr>
            <a:spLocks noGrp="1"/>
          </p:cNvSpPr>
          <p:nvPr>
            <p:ph type="dt" sz="half" idx="10"/>
          </p:nvPr>
        </p:nvSpPr>
        <p:spPr/>
        <p:txBody>
          <a:bodyPr/>
          <a:lstStyle/>
          <a:p>
            <a:fld id="{BA7242C2-073C-4116-BD6F-64306269AA96}" type="datetimeFigureOut">
              <a:rPr lang="en-US" smtClean="0"/>
              <a:t>12/21/2020</a:t>
            </a:fld>
            <a:endParaRPr lang="en-US"/>
          </a:p>
        </p:txBody>
      </p:sp>
      <p:sp>
        <p:nvSpPr>
          <p:cNvPr id="5" name="Footer Placeholder 4">
            <a:extLst>
              <a:ext uri="{FF2B5EF4-FFF2-40B4-BE49-F238E27FC236}">
                <a16:creationId xmlns:a16="http://schemas.microsoft.com/office/drawing/2014/main" id="{B915430A-76C9-4333-B25E-CA69C1E457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A51825-60D9-49CA-A364-06D81CB2525B}"/>
              </a:ext>
            </a:extLst>
          </p:cNvPr>
          <p:cNvSpPr>
            <a:spLocks noGrp="1"/>
          </p:cNvSpPr>
          <p:nvPr>
            <p:ph type="sldNum" sz="quarter" idx="12"/>
          </p:nvPr>
        </p:nvSpPr>
        <p:spPr/>
        <p:txBody>
          <a:bodyPr/>
          <a:lstStyle/>
          <a:p>
            <a:fld id="{4BBB8CF1-53A8-4345-81B6-8D2489E66DA9}" type="slidenum">
              <a:rPr lang="en-US" smtClean="0"/>
              <a:t>‹#›</a:t>
            </a:fld>
            <a:endParaRPr lang="en-US"/>
          </a:p>
        </p:txBody>
      </p:sp>
    </p:spTree>
    <p:extLst>
      <p:ext uri="{BB962C8B-B14F-4D97-AF65-F5344CB8AC3E}">
        <p14:creationId xmlns:p14="http://schemas.microsoft.com/office/powerpoint/2010/main" val="4211620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FE731-451E-4E25-B8CE-BBF896B794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4CFEAE-CEF0-4D78-A395-8EA4AAF3AE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601137-741F-4DF6-A7F7-E8C5F1EE8943}"/>
              </a:ext>
            </a:extLst>
          </p:cNvPr>
          <p:cNvSpPr>
            <a:spLocks noGrp="1"/>
          </p:cNvSpPr>
          <p:nvPr>
            <p:ph type="dt" sz="half" idx="10"/>
          </p:nvPr>
        </p:nvSpPr>
        <p:spPr/>
        <p:txBody>
          <a:bodyPr/>
          <a:lstStyle/>
          <a:p>
            <a:fld id="{BA7242C2-073C-4116-BD6F-64306269AA96}" type="datetimeFigureOut">
              <a:rPr lang="en-US" smtClean="0"/>
              <a:t>12/21/2020</a:t>
            </a:fld>
            <a:endParaRPr lang="en-US"/>
          </a:p>
        </p:txBody>
      </p:sp>
      <p:sp>
        <p:nvSpPr>
          <p:cNvPr id="5" name="Footer Placeholder 4">
            <a:extLst>
              <a:ext uri="{FF2B5EF4-FFF2-40B4-BE49-F238E27FC236}">
                <a16:creationId xmlns:a16="http://schemas.microsoft.com/office/drawing/2014/main" id="{59577E30-1655-4487-8EA5-33C0BA6C8F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000B1E-5F68-4BF7-90F2-F7EBD2B8C36D}"/>
              </a:ext>
            </a:extLst>
          </p:cNvPr>
          <p:cNvSpPr>
            <a:spLocks noGrp="1"/>
          </p:cNvSpPr>
          <p:nvPr>
            <p:ph type="sldNum" sz="quarter" idx="12"/>
          </p:nvPr>
        </p:nvSpPr>
        <p:spPr/>
        <p:txBody>
          <a:bodyPr/>
          <a:lstStyle/>
          <a:p>
            <a:fld id="{4BBB8CF1-53A8-4345-81B6-8D2489E66DA9}" type="slidenum">
              <a:rPr lang="en-US" smtClean="0"/>
              <a:t>‹#›</a:t>
            </a:fld>
            <a:endParaRPr lang="en-US"/>
          </a:p>
        </p:txBody>
      </p:sp>
    </p:spTree>
    <p:extLst>
      <p:ext uri="{BB962C8B-B14F-4D97-AF65-F5344CB8AC3E}">
        <p14:creationId xmlns:p14="http://schemas.microsoft.com/office/powerpoint/2010/main" val="284385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3A30D-8668-410E-B0D6-7296E21AA4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897E57-2E7E-4563-AC61-274D8C6727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2148F7-DD3E-41A4-94D5-9A98B186E908}"/>
              </a:ext>
            </a:extLst>
          </p:cNvPr>
          <p:cNvSpPr>
            <a:spLocks noGrp="1"/>
          </p:cNvSpPr>
          <p:nvPr>
            <p:ph type="dt" sz="half" idx="10"/>
          </p:nvPr>
        </p:nvSpPr>
        <p:spPr/>
        <p:txBody>
          <a:bodyPr/>
          <a:lstStyle/>
          <a:p>
            <a:fld id="{BA7242C2-073C-4116-BD6F-64306269AA96}" type="datetimeFigureOut">
              <a:rPr lang="en-US" smtClean="0"/>
              <a:t>12/21/2020</a:t>
            </a:fld>
            <a:endParaRPr lang="en-US"/>
          </a:p>
        </p:txBody>
      </p:sp>
      <p:sp>
        <p:nvSpPr>
          <p:cNvPr id="5" name="Footer Placeholder 4">
            <a:extLst>
              <a:ext uri="{FF2B5EF4-FFF2-40B4-BE49-F238E27FC236}">
                <a16:creationId xmlns:a16="http://schemas.microsoft.com/office/drawing/2014/main" id="{96761C48-7630-4224-841B-F10344F557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5143F-E839-4A99-8F25-77F79598F651}"/>
              </a:ext>
            </a:extLst>
          </p:cNvPr>
          <p:cNvSpPr>
            <a:spLocks noGrp="1"/>
          </p:cNvSpPr>
          <p:nvPr>
            <p:ph type="sldNum" sz="quarter" idx="12"/>
          </p:nvPr>
        </p:nvSpPr>
        <p:spPr/>
        <p:txBody>
          <a:bodyPr/>
          <a:lstStyle/>
          <a:p>
            <a:fld id="{4BBB8CF1-53A8-4345-81B6-8D2489E66DA9}" type="slidenum">
              <a:rPr lang="en-US" smtClean="0"/>
              <a:t>‹#›</a:t>
            </a:fld>
            <a:endParaRPr lang="en-US"/>
          </a:p>
        </p:txBody>
      </p:sp>
    </p:spTree>
    <p:extLst>
      <p:ext uri="{BB962C8B-B14F-4D97-AF65-F5344CB8AC3E}">
        <p14:creationId xmlns:p14="http://schemas.microsoft.com/office/powerpoint/2010/main" val="2507622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2254-EFEC-4C0F-B7EC-A0A35F0D27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143095-7784-4F2F-BFF6-FF367B8599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0E57C8-1AA3-4DC3-B6B6-E79DE4E93A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12567B-F542-4E57-BD68-97723CBB2056}"/>
              </a:ext>
            </a:extLst>
          </p:cNvPr>
          <p:cNvSpPr>
            <a:spLocks noGrp="1"/>
          </p:cNvSpPr>
          <p:nvPr>
            <p:ph type="dt" sz="half" idx="10"/>
          </p:nvPr>
        </p:nvSpPr>
        <p:spPr/>
        <p:txBody>
          <a:bodyPr/>
          <a:lstStyle/>
          <a:p>
            <a:fld id="{BA7242C2-073C-4116-BD6F-64306269AA96}" type="datetimeFigureOut">
              <a:rPr lang="en-US" smtClean="0"/>
              <a:t>12/21/2020</a:t>
            </a:fld>
            <a:endParaRPr lang="en-US"/>
          </a:p>
        </p:txBody>
      </p:sp>
      <p:sp>
        <p:nvSpPr>
          <p:cNvPr id="6" name="Footer Placeholder 5">
            <a:extLst>
              <a:ext uri="{FF2B5EF4-FFF2-40B4-BE49-F238E27FC236}">
                <a16:creationId xmlns:a16="http://schemas.microsoft.com/office/drawing/2014/main" id="{83DB6D3D-6C0F-45A1-8E5C-2E4131E69B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9790EC-28AF-4E13-AB49-7607F32E70CD}"/>
              </a:ext>
            </a:extLst>
          </p:cNvPr>
          <p:cNvSpPr>
            <a:spLocks noGrp="1"/>
          </p:cNvSpPr>
          <p:nvPr>
            <p:ph type="sldNum" sz="quarter" idx="12"/>
          </p:nvPr>
        </p:nvSpPr>
        <p:spPr/>
        <p:txBody>
          <a:bodyPr/>
          <a:lstStyle/>
          <a:p>
            <a:fld id="{4BBB8CF1-53A8-4345-81B6-8D2489E66DA9}" type="slidenum">
              <a:rPr lang="en-US" smtClean="0"/>
              <a:t>‹#›</a:t>
            </a:fld>
            <a:endParaRPr lang="en-US"/>
          </a:p>
        </p:txBody>
      </p:sp>
    </p:spTree>
    <p:extLst>
      <p:ext uri="{BB962C8B-B14F-4D97-AF65-F5344CB8AC3E}">
        <p14:creationId xmlns:p14="http://schemas.microsoft.com/office/powerpoint/2010/main" val="264895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6C3BC-4AEF-45D7-920D-B915DF0388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537E30-44B6-4DFF-B306-10F4838F1A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3B72A4-BCD3-4004-9176-161BD2B69C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AC836C-3485-417E-A29C-8C104A14B5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2ACA44-A70B-41B3-8FEA-4E96ED7DAD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56B8C4-5F81-417A-9798-AD02D9D4FC5C}"/>
              </a:ext>
            </a:extLst>
          </p:cNvPr>
          <p:cNvSpPr>
            <a:spLocks noGrp="1"/>
          </p:cNvSpPr>
          <p:nvPr>
            <p:ph type="dt" sz="half" idx="10"/>
          </p:nvPr>
        </p:nvSpPr>
        <p:spPr/>
        <p:txBody>
          <a:bodyPr/>
          <a:lstStyle/>
          <a:p>
            <a:fld id="{BA7242C2-073C-4116-BD6F-64306269AA96}" type="datetimeFigureOut">
              <a:rPr lang="en-US" smtClean="0"/>
              <a:t>12/21/2020</a:t>
            </a:fld>
            <a:endParaRPr lang="en-US"/>
          </a:p>
        </p:txBody>
      </p:sp>
      <p:sp>
        <p:nvSpPr>
          <p:cNvPr id="8" name="Footer Placeholder 7">
            <a:extLst>
              <a:ext uri="{FF2B5EF4-FFF2-40B4-BE49-F238E27FC236}">
                <a16:creationId xmlns:a16="http://schemas.microsoft.com/office/drawing/2014/main" id="{3587E563-9897-4765-8864-289816D5DF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EE716-D141-47B5-8E71-C9F5F5B7D828}"/>
              </a:ext>
            </a:extLst>
          </p:cNvPr>
          <p:cNvSpPr>
            <a:spLocks noGrp="1"/>
          </p:cNvSpPr>
          <p:nvPr>
            <p:ph type="sldNum" sz="quarter" idx="12"/>
          </p:nvPr>
        </p:nvSpPr>
        <p:spPr/>
        <p:txBody>
          <a:bodyPr/>
          <a:lstStyle/>
          <a:p>
            <a:fld id="{4BBB8CF1-53A8-4345-81B6-8D2489E66DA9}" type="slidenum">
              <a:rPr lang="en-US" smtClean="0"/>
              <a:t>‹#›</a:t>
            </a:fld>
            <a:endParaRPr lang="en-US"/>
          </a:p>
        </p:txBody>
      </p:sp>
    </p:spTree>
    <p:extLst>
      <p:ext uri="{BB962C8B-B14F-4D97-AF65-F5344CB8AC3E}">
        <p14:creationId xmlns:p14="http://schemas.microsoft.com/office/powerpoint/2010/main" val="393361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77E8F-A714-4842-9C12-545FF2B63F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B62801-38C1-4609-9F3E-9970EE66AA9E}"/>
              </a:ext>
            </a:extLst>
          </p:cNvPr>
          <p:cNvSpPr>
            <a:spLocks noGrp="1"/>
          </p:cNvSpPr>
          <p:nvPr>
            <p:ph type="dt" sz="half" idx="10"/>
          </p:nvPr>
        </p:nvSpPr>
        <p:spPr/>
        <p:txBody>
          <a:bodyPr/>
          <a:lstStyle/>
          <a:p>
            <a:fld id="{BA7242C2-073C-4116-BD6F-64306269AA96}" type="datetimeFigureOut">
              <a:rPr lang="en-US" smtClean="0"/>
              <a:t>12/21/2020</a:t>
            </a:fld>
            <a:endParaRPr lang="en-US"/>
          </a:p>
        </p:txBody>
      </p:sp>
      <p:sp>
        <p:nvSpPr>
          <p:cNvPr id="4" name="Footer Placeholder 3">
            <a:extLst>
              <a:ext uri="{FF2B5EF4-FFF2-40B4-BE49-F238E27FC236}">
                <a16:creationId xmlns:a16="http://schemas.microsoft.com/office/drawing/2014/main" id="{8404A49F-9D6D-4D01-AD4D-2AE7A1E78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8C180A-2E94-4AED-8855-AA31371865B0}"/>
              </a:ext>
            </a:extLst>
          </p:cNvPr>
          <p:cNvSpPr>
            <a:spLocks noGrp="1"/>
          </p:cNvSpPr>
          <p:nvPr>
            <p:ph type="sldNum" sz="quarter" idx="12"/>
          </p:nvPr>
        </p:nvSpPr>
        <p:spPr/>
        <p:txBody>
          <a:bodyPr/>
          <a:lstStyle/>
          <a:p>
            <a:fld id="{4BBB8CF1-53A8-4345-81B6-8D2489E66DA9}" type="slidenum">
              <a:rPr lang="en-US" smtClean="0"/>
              <a:t>‹#›</a:t>
            </a:fld>
            <a:endParaRPr lang="en-US"/>
          </a:p>
        </p:txBody>
      </p:sp>
    </p:spTree>
    <p:extLst>
      <p:ext uri="{BB962C8B-B14F-4D97-AF65-F5344CB8AC3E}">
        <p14:creationId xmlns:p14="http://schemas.microsoft.com/office/powerpoint/2010/main" val="1234859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61512C-7B21-4E7B-9704-36057E38CC51}"/>
              </a:ext>
            </a:extLst>
          </p:cNvPr>
          <p:cNvSpPr>
            <a:spLocks noGrp="1"/>
          </p:cNvSpPr>
          <p:nvPr>
            <p:ph type="dt" sz="half" idx="10"/>
          </p:nvPr>
        </p:nvSpPr>
        <p:spPr/>
        <p:txBody>
          <a:bodyPr/>
          <a:lstStyle/>
          <a:p>
            <a:fld id="{BA7242C2-073C-4116-BD6F-64306269AA96}" type="datetimeFigureOut">
              <a:rPr lang="en-US" smtClean="0"/>
              <a:t>12/21/2020</a:t>
            </a:fld>
            <a:endParaRPr lang="en-US"/>
          </a:p>
        </p:txBody>
      </p:sp>
      <p:sp>
        <p:nvSpPr>
          <p:cNvPr id="3" name="Footer Placeholder 2">
            <a:extLst>
              <a:ext uri="{FF2B5EF4-FFF2-40B4-BE49-F238E27FC236}">
                <a16:creationId xmlns:a16="http://schemas.microsoft.com/office/drawing/2014/main" id="{A0FDA14B-254F-41E7-8B99-2457C3B92B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407F63-0FF6-478E-AD8B-A73949EC506F}"/>
              </a:ext>
            </a:extLst>
          </p:cNvPr>
          <p:cNvSpPr>
            <a:spLocks noGrp="1"/>
          </p:cNvSpPr>
          <p:nvPr>
            <p:ph type="sldNum" sz="quarter" idx="12"/>
          </p:nvPr>
        </p:nvSpPr>
        <p:spPr/>
        <p:txBody>
          <a:bodyPr/>
          <a:lstStyle/>
          <a:p>
            <a:fld id="{4BBB8CF1-53A8-4345-81B6-8D2489E66DA9}" type="slidenum">
              <a:rPr lang="en-US" smtClean="0"/>
              <a:t>‹#›</a:t>
            </a:fld>
            <a:endParaRPr lang="en-US"/>
          </a:p>
        </p:txBody>
      </p:sp>
    </p:spTree>
    <p:extLst>
      <p:ext uri="{BB962C8B-B14F-4D97-AF65-F5344CB8AC3E}">
        <p14:creationId xmlns:p14="http://schemas.microsoft.com/office/powerpoint/2010/main" val="2605152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D45DF-4194-41BD-A8D1-236CFF4E5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8FEA33-4729-483A-B6F1-28925FA9E2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49421F-86FE-4E66-998C-2A7C487F0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613A16-8F1E-42B9-B207-612D9F62D43D}"/>
              </a:ext>
            </a:extLst>
          </p:cNvPr>
          <p:cNvSpPr>
            <a:spLocks noGrp="1"/>
          </p:cNvSpPr>
          <p:nvPr>
            <p:ph type="dt" sz="half" idx="10"/>
          </p:nvPr>
        </p:nvSpPr>
        <p:spPr/>
        <p:txBody>
          <a:bodyPr/>
          <a:lstStyle/>
          <a:p>
            <a:fld id="{BA7242C2-073C-4116-BD6F-64306269AA96}" type="datetimeFigureOut">
              <a:rPr lang="en-US" smtClean="0"/>
              <a:t>12/21/2020</a:t>
            </a:fld>
            <a:endParaRPr lang="en-US"/>
          </a:p>
        </p:txBody>
      </p:sp>
      <p:sp>
        <p:nvSpPr>
          <p:cNvPr id="6" name="Footer Placeholder 5">
            <a:extLst>
              <a:ext uri="{FF2B5EF4-FFF2-40B4-BE49-F238E27FC236}">
                <a16:creationId xmlns:a16="http://schemas.microsoft.com/office/drawing/2014/main" id="{389EAF51-1B1C-407D-AB3F-BE998AE8F1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DE398-E88D-413E-8E8C-183D76FF53BB}"/>
              </a:ext>
            </a:extLst>
          </p:cNvPr>
          <p:cNvSpPr>
            <a:spLocks noGrp="1"/>
          </p:cNvSpPr>
          <p:nvPr>
            <p:ph type="sldNum" sz="quarter" idx="12"/>
          </p:nvPr>
        </p:nvSpPr>
        <p:spPr/>
        <p:txBody>
          <a:bodyPr/>
          <a:lstStyle/>
          <a:p>
            <a:fld id="{4BBB8CF1-53A8-4345-81B6-8D2489E66DA9}" type="slidenum">
              <a:rPr lang="en-US" smtClean="0"/>
              <a:t>‹#›</a:t>
            </a:fld>
            <a:endParaRPr lang="en-US"/>
          </a:p>
        </p:txBody>
      </p:sp>
    </p:spTree>
    <p:extLst>
      <p:ext uri="{BB962C8B-B14F-4D97-AF65-F5344CB8AC3E}">
        <p14:creationId xmlns:p14="http://schemas.microsoft.com/office/powerpoint/2010/main" val="164712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6DA05-AE8F-41A6-B648-A16C8868B2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29BEB5-4DC3-441A-B61A-237330CBA6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7E2A61-070E-4D59-91FB-8342974FF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85CA69-FC50-4D56-95AE-6756A3ADF705}"/>
              </a:ext>
            </a:extLst>
          </p:cNvPr>
          <p:cNvSpPr>
            <a:spLocks noGrp="1"/>
          </p:cNvSpPr>
          <p:nvPr>
            <p:ph type="dt" sz="half" idx="10"/>
          </p:nvPr>
        </p:nvSpPr>
        <p:spPr/>
        <p:txBody>
          <a:bodyPr/>
          <a:lstStyle/>
          <a:p>
            <a:fld id="{BA7242C2-073C-4116-BD6F-64306269AA96}" type="datetimeFigureOut">
              <a:rPr lang="en-US" smtClean="0"/>
              <a:t>12/21/2020</a:t>
            </a:fld>
            <a:endParaRPr lang="en-US"/>
          </a:p>
        </p:txBody>
      </p:sp>
      <p:sp>
        <p:nvSpPr>
          <p:cNvPr id="6" name="Footer Placeholder 5">
            <a:extLst>
              <a:ext uri="{FF2B5EF4-FFF2-40B4-BE49-F238E27FC236}">
                <a16:creationId xmlns:a16="http://schemas.microsoft.com/office/drawing/2014/main" id="{E3E1CA1A-8DCA-474E-B488-6C8E487D03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48083C-CD57-46EF-8595-3542050DA3D5}"/>
              </a:ext>
            </a:extLst>
          </p:cNvPr>
          <p:cNvSpPr>
            <a:spLocks noGrp="1"/>
          </p:cNvSpPr>
          <p:nvPr>
            <p:ph type="sldNum" sz="quarter" idx="12"/>
          </p:nvPr>
        </p:nvSpPr>
        <p:spPr/>
        <p:txBody>
          <a:bodyPr/>
          <a:lstStyle/>
          <a:p>
            <a:fld id="{4BBB8CF1-53A8-4345-81B6-8D2489E66DA9}" type="slidenum">
              <a:rPr lang="en-US" smtClean="0"/>
              <a:t>‹#›</a:t>
            </a:fld>
            <a:endParaRPr lang="en-US"/>
          </a:p>
        </p:txBody>
      </p:sp>
    </p:spTree>
    <p:extLst>
      <p:ext uri="{BB962C8B-B14F-4D97-AF65-F5344CB8AC3E}">
        <p14:creationId xmlns:p14="http://schemas.microsoft.com/office/powerpoint/2010/main" val="170327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378C96-B92C-4914-BA15-DFD74597D5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F565C9-7394-4853-AE4C-BDFF285EF2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9C0178-DC3F-40C5-8656-863F7BC64D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242C2-073C-4116-BD6F-64306269AA96}" type="datetimeFigureOut">
              <a:rPr lang="en-US" smtClean="0"/>
              <a:t>12/21/2020</a:t>
            </a:fld>
            <a:endParaRPr lang="en-US"/>
          </a:p>
        </p:txBody>
      </p:sp>
      <p:sp>
        <p:nvSpPr>
          <p:cNvPr id="5" name="Footer Placeholder 4">
            <a:extLst>
              <a:ext uri="{FF2B5EF4-FFF2-40B4-BE49-F238E27FC236}">
                <a16:creationId xmlns:a16="http://schemas.microsoft.com/office/drawing/2014/main" id="{6A0C5EE3-03FB-4D0D-9A22-0EB2679528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532F2A-7194-468C-8F65-F8762E0ED3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BB8CF1-53A8-4345-81B6-8D2489E66DA9}" type="slidenum">
              <a:rPr lang="en-US" smtClean="0"/>
              <a:t>‹#›</a:t>
            </a:fld>
            <a:endParaRPr lang="en-US"/>
          </a:p>
        </p:txBody>
      </p:sp>
    </p:spTree>
    <p:extLst>
      <p:ext uri="{BB962C8B-B14F-4D97-AF65-F5344CB8AC3E}">
        <p14:creationId xmlns:p14="http://schemas.microsoft.com/office/powerpoint/2010/main" val="1829756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blog.innerdrive.co.uk/studies/19-the-one-about-the-parental-praise"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0F4D4-2933-4070-AE35-533D0D84E8CE}"/>
              </a:ext>
            </a:extLst>
          </p:cNvPr>
          <p:cNvSpPr>
            <a:spLocks noGrp="1"/>
          </p:cNvSpPr>
          <p:nvPr>
            <p:ph type="ctrTitle"/>
          </p:nvPr>
        </p:nvSpPr>
        <p:spPr>
          <a:xfrm>
            <a:off x="1524000" y="3084513"/>
            <a:ext cx="9144000" cy="2387600"/>
          </a:xfrm>
        </p:spPr>
        <p:txBody>
          <a:bodyPr>
            <a:normAutofit fontScale="90000"/>
          </a:bodyPr>
          <a:lstStyle/>
          <a:p>
            <a:pPr rtl="0">
              <a:spcBef>
                <a:spcPts val="0"/>
              </a:spcBef>
              <a:spcAft>
                <a:spcPts val="0"/>
              </a:spcAft>
            </a:pPr>
            <a:r>
              <a:rPr lang="en-US" sz="4400" b="1" i="0" u="none" strike="noStrike" dirty="0">
                <a:solidFill>
                  <a:srgbClr val="000000"/>
                </a:solidFill>
                <a:effectLst/>
                <a:latin typeface="Arial" panose="020B0604020202020204" pitchFamily="34" charset="0"/>
              </a:rPr>
              <a:t>Do Parents Have Different Hopes</a:t>
            </a:r>
            <a:br>
              <a:rPr lang="en-US" sz="4400" b="0" dirty="0">
                <a:effectLst/>
              </a:rPr>
            </a:br>
            <a:r>
              <a:rPr lang="en-US" sz="4400" b="1" i="0" u="none" strike="noStrike" dirty="0">
                <a:solidFill>
                  <a:srgbClr val="000000"/>
                </a:solidFill>
                <a:effectLst/>
                <a:latin typeface="Arial" panose="020B0604020202020204" pitchFamily="34" charset="0"/>
              </a:rPr>
              <a:t>and Standards for Their Sons Than</a:t>
            </a:r>
            <a:br>
              <a:rPr lang="en-US" sz="4400" b="0" dirty="0">
                <a:effectLst/>
              </a:rPr>
            </a:br>
            <a:r>
              <a:rPr lang="en-US" sz="4400" b="1" i="0" u="none" strike="noStrike" dirty="0">
                <a:solidFill>
                  <a:srgbClr val="000000"/>
                </a:solidFill>
                <a:effectLst/>
                <a:latin typeface="Arial" panose="020B0604020202020204" pitchFamily="34" charset="0"/>
              </a:rPr>
              <a:t>for Their Daughters?</a:t>
            </a:r>
            <a:br>
              <a:rPr lang="en-US" b="0" dirty="0">
                <a:effectLst/>
              </a:rPr>
            </a:br>
            <a:br>
              <a:rPr lang="en-US" dirty="0"/>
            </a:br>
            <a:endParaRPr lang="en-US" dirty="0"/>
          </a:p>
        </p:txBody>
      </p:sp>
      <p:sp>
        <p:nvSpPr>
          <p:cNvPr id="3" name="Subtitle 2">
            <a:extLst>
              <a:ext uri="{FF2B5EF4-FFF2-40B4-BE49-F238E27FC236}">
                <a16:creationId xmlns:a16="http://schemas.microsoft.com/office/drawing/2014/main" id="{295133A9-CEF4-4772-85E5-43D4EFD1E22C}"/>
              </a:ext>
            </a:extLst>
          </p:cNvPr>
          <p:cNvSpPr>
            <a:spLocks noGrp="1"/>
          </p:cNvSpPr>
          <p:nvPr>
            <p:ph type="subTitle" idx="1"/>
          </p:nvPr>
        </p:nvSpPr>
        <p:spPr>
          <a:xfrm>
            <a:off x="1524000" y="4278313"/>
            <a:ext cx="9144000" cy="1655762"/>
          </a:xfrm>
        </p:spPr>
        <p:txBody>
          <a:bodyPr/>
          <a:lstStyle/>
          <a:p>
            <a:r>
              <a:rPr lang="en-US" dirty="0"/>
              <a:t>Argumentative essay</a:t>
            </a:r>
          </a:p>
        </p:txBody>
      </p:sp>
    </p:spTree>
    <p:extLst>
      <p:ext uri="{BB962C8B-B14F-4D97-AF65-F5344CB8AC3E}">
        <p14:creationId xmlns:p14="http://schemas.microsoft.com/office/powerpoint/2010/main" val="2940046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C0467D-2F4A-4BD6-84ED-EA1FA4BA8D80}"/>
              </a:ext>
            </a:extLst>
          </p:cNvPr>
          <p:cNvSpPr txBox="1"/>
          <p:nvPr/>
        </p:nvSpPr>
        <p:spPr>
          <a:xfrm>
            <a:off x="785812" y="1720840"/>
            <a:ext cx="10620375" cy="3416320"/>
          </a:xfrm>
          <a:prstGeom prst="rect">
            <a:avLst/>
          </a:prstGeom>
          <a:noFill/>
        </p:spPr>
        <p:txBody>
          <a:bodyPr wrap="square" rtlCol="0">
            <a:spAutoFit/>
          </a:bodyPr>
          <a:lstStyle/>
          <a:p>
            <a:r>
              <a:rPr lang="en-US" sz="2400" dirty="0">
                <a:solidFill>
                  <a:schemeClr val="accent4">
                    <a:lumMod val="50000"/>
                  </a:schemeClr>
                </a:solidFill>
                <a:latin typeface="Times New Roman" panose="02020603050405020304" pitchFamily="18" charset="0"/>
                <a:cs typeface="Times New Roman" panose="02020603050405020304" pitchFamily="18" charset="0"/>
              </a:rPr>
              <a:t>Data from a Russian social networking site on posts made by 635,665 users suggests that parents mention sons more often than daughters and that posts featuring sons get more “likes”. </a:t>
            </a:r>
            <a:r>
              <a:rPr lang="en-US" sz="2400" b="0" i="0" u="none" strike="noStrike" dirty="0">
                <a:solidFill>
                  <a:srgbClr val="333333"/>
                </a:solidFill>
                <a:effectLst/>
                <a:latin typeface="Times New Roman" panose="02020603050405020304" pitchFamily="18" charset="0"/>
              </a:rPr>
              <a:t>It’s been more than a decade into the 21st century yet aggregate data collected from Google searches suggest that parents are far more likely to want their boys wise and their girls pretty. </a:t>
            </a:r>
            <a:r>
              <a:rPr lang="en-US" sz="2400" b="0" i="0" u="none" strike="noStrike" dirty="0">
                <a:solidFill>
                  <a:schemeClr val="accent5">
                    <a:lumMod val="75000"/>
                  </a:schemeClr>
                </a:solidFill>
                <a:effectLst/>
                <a:latin typeface="Times New Roman" panose="02020603050405020304" pitchFamily="18" charset="0"/>
              </a:rPr>
              <a:t>Parents have different hopes and standards for their sons and daughters as they blindly follow the ancient superstitions about men being the fundamental factor that runs a household while women being the housewives and women being less intelligent than men however in highly educated families this doesn’t exist. </a:t>
            </a:r>
            <a:endParaRPr lang="en-US" sz="2400" dirty="0">
              <a:solidFill>
                <a:schemeClr val="accent5">
                  <a:lumMod val="75000"/>
                </a:schemeClr>
              </a:solidFill>
            </a:endParaRPr>
          </a:p>
        </p:txBody>
      </p:sp>
    </p:spTree>
    <p:extLst>
      <p:ext uri="{BB962C8B-B14F-4D97-AF65-F5344CB8AC3E}">
        <p14:creationId xmlns:p14="http://schemas.microsoft.com/office/powerpoint/2010/main" val="219463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C0467D-2F4A-4BD6-84ED-EA1FA4BA8D80}"/>
              </a:ext>
            </a:extLst>
          </p:cNvPr>
          <p:cNvSpPr txBox="1"/>
          <p:nvPr/>
        </p:nvSpPr>
        <p:spPr>
          <a:xfrm>
            <a:off x="785812" y="1366927"/>
            <a:ext cx="10620375" cy="5016758"/>
          </a:xfrm>
          <a:prstGeom prst="rect">
            <a:avLst/>
          </a:prstGeom>
          <a:noFill/>
        </p:spPr>
        <p:txBody>
          <a:bodyPr wrap="square" rtlCol="0">
            <a:spAutoFit/>
          </a:bodyPr>
          <a:lstStyle/>
          <a:p>
            <a:pPr rtl="0">
              <a:spcBef>
                <a:spcPts val="0"/>
              </a:spcBef>
              <a:spcAft>
                <a:spcPts val="0"/>
              </a:spcAft>
            </a:pPr>
            <a:r>
              <a:rPr lang="en-US" sz="2400" b="0" i="0" u="none" strike="noStrike" dirty="0">
                <a:solidFill>
                  <a:srgbClr val="333333"/>
                </a:solidFill>
                <a:effectLst/>
                <a:latin typeface="Times New Roman" panose="02020603050405020304" pitchFamily="18" charset="0"/>
                <a:cs typeface="Times New Roman" panose="02020603050405020304" pitchFamily="18" charset="0"/>
              </a:rPr>
              <a:t>Many parents, even in the present date still strongly believe that their boys must be the ones who take up the financial household matters into their hands when they grow up while their girls good enough caretakers for their future husbands. Parents having firm mindsets about what one gender is and is not capable to do can greatly influence their children’s actual capabilities, I would even go as far as saying that it is the most impactful procedure to inherit gender discrimination to the next generation. Furthermore, the basis of children’s thinking mechanism develops between the ages of 5 to 13, during this time the personalities that mostly surround and influence the mental growth of the children are their parents. Hence, while the parents teach their children to act like what they are </a:t>
            </a:r>
            <a:r>
              <a:rPr lang="en-US" sz="2400" b="0" i="1" u="none" strike="noStrike" dirty="0">
                <a:solidFill>
                  <a:srgbClr val="333333"/>
                </a:solidFill>
                <a:effectLst/>
                <a:latin typeface="Times New Roman" panose="02020603050405020304" pitchFamily="18" charset="0"/>
                <a:cs typeface="Times New Roman" panose="02020603050405020304" pitchFamily="18" charset="0"/>
              </a:rPr>
              <a:t>‘supposed’</a:t>
            </a:r>
            <a:r>
              <a:rPr lang="en-US" sz="2400" b="0" i="0" u="none" strike="noStrike" dirty="0">
                <a:solidFill>
                  <a:srgbClr val="333333"/>
                </a:solidFill>
                <a:effectLst/>
                <a:latin typeface="Times New Roman" panose="02020603050405020304" pitchFamily="18" charset="0"/>
                <a:cs typeface="Times New Roman" panose="02020603050405020304" pitchFamily="18" charset="0"/>
              </a:rPr>
              <a:t> to act like based on their gender, they are permanently limiting the child’s mental growth potential.</a:t>
            </a:r>
            <a:endParaRPr lang="en-US" sz="2400" b="0" dirty="0">
              <a:effectLst/>
              <a:latin typeface="Times New Roman" panose="02020603050405020304" pitchFamily="18" charset="0"/>
              <a:cs typeface="Times New Roman" panose="02020603050405020304" pitchFamily="18" charset="0"/>
            </a:endParaRPr>
          </a:p>
          <a:p>
            <a:br>
              <a:rPr lang="en-US" sz="2800" dirty="0"/>
            </a:br>
            <a:endParaRPr lang="en-US" sz="2800" dirty="0">
              <a:solidFill>
                <a:schemeClr val="accent5">
                  <a:lumMod val="75000"/>
                </a:schemeClr>
              </a:solidFill>
            </a:endParaRPr>
          </a:p>
        </p:txBody>
      </p:sp>
    </p:spTree>
    <p:extLst>
      <p:ext uri="{BB962C8B-B14F-4D97-AF65-F5344CB8AC3E}">
        <p14:creationId xmlns:p14="http://schemas.microsoft.com/office/powerpoint/2010/main" val="3362615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C0467D-2F4A-4BD6-84ED-EA1FA4BA8D80}"/>
              </a:ext>
            </a:extLst>
          </p:cNvPr>
          <p:cNvSpPr txBox="1"/>
          <p:nvPr/>
        </p:nvSpPr>
        <p:spPr>
          <a:xfrm>
            <a:off x="785812" y="239940"/>
            <a:ext cx="10620375" cy="6801862"/>
          </a:xfrm>
          <a:prstGeom prst="rect">
            <a:avLst/>
          </a:prstGeom>
          <a:noFill/>
        </p:spPr>
        <p:txBody>
          <a:bodyPr wrap="square" rtlCol="0">
            <a:spAutoFit/>
          </a:bodyPr>
          <a:lstStyle/>
          <a:p>
            <a:pPr rtl="0">
              <a:spcBef>
                <a:spcPts val="0"/>
              </a:spcBef>
              <a:spcAft>
                <a:spcPts val="0"/>
              </a:spcAft>
            </a:pPr>
            <a:r>
              <a:rPr lang="en-US" sz="2400" b="0" i="0" u="none" strike="noStrike" dirty="0">
                <a:solidFill>
                  <a:srgbClr val="333333"/>
                </a:solidFill>
                <a:effectLst/>
                <a:latin typeface="Times New Roman" panose="02020603050405020304" pitchFamily="18" charset="0"/>
              </a:rPr>
              <a:t>Some parents; being a part of a gender discriminating society; believe that boys are naturally more intelligent and wise than girls but well, that’s not the case. “</a:t>
            </a:r>
            <a:r>
              <a:rPr lang="en-US" sz="2400" b="0" i="0" u="none" strike="noStrike" dirty="0">
                <a:solidFill>
                  <a:srgbClr val="252525"/>
                </a:solidFill>
                <a:effectLst/>
                <a:latin typeface="Times New Roman" panose="02020603050405020304" pitchFamily="18" charset="0"/>
              </a:rPr>
              <a:t>A gendered society can produce a gendered brain”, is one of the greatest facts that come into consideration when we discuss whether gender plays a role in an individuals’ intelligence or not. Decades, rather centuries of gender discriminating conditions provided to both men and women starting from their households to the societies they live in now, have also had their effects on the mental capabilities of both genders. Concisely, </a:t>
            </a:r>
            <a:r>
              <a:rPr lang="en-US" sz="2400" b="0" i="0" u="none" strike="noStrike" dirty="0">
                <a:solidFill>
                  <a:srgbClr val="2C2C2C"/>
                </a:solidFill>
                <a:effectLst/>
                <a:latin typeface="Times New Roman" panose="02020603050405020304" pitchFamily="18" charset="0"/>
              </a:rPr>
              <a:t>boys are given more </a:t>
            </a:r>
            <a:r>
              <a:rPr lang="en-US" sz="2400" b="0" i="0" u="sng" strike="noStrike" dirty="0">
                <a:solidFill>
                  <a:srgbClr val="1155CC"/>
                </a:solidFill>
                <a:effectLst/>
                <a:latin typeface="Times New Roman" panose="02020603050405020304" pitchFamily="18" charset="0"/>
                <a:hlinkClick r:id="rId2"/>
              </a:rPr>
              <a:t>process praise</a:t>
            </a:r>
            <a:r>
              <a:rPr lang="en-US" sz="2400" b="0" i="0" u="none" strike="noStrike" dirty="0">
                <a:solidFill>
                  <a:srgbClr val="2C2C2C"/>
                </a:solidFill>
                <a:effectLst/>
                <a:latin typeface="Times New Roman" panose="02020603050405020304" pitchFamily="18" charset="0"/>
              </a:rPr>
              <a:t> from a young age which makes them more likely to have developed a growth mindset by age 7-8 while girls are less likely to receive the same from their parents and thus are left behind. On the other hand, boys are taught to constrict their emotions within themselves by commenting statements like ‘Don’t cry like a girl’ as if it’s inhuman to express feelings. And by continuing this same parenting pattern over time, a society ends up creating high IQ yet emotionally unavailable men and women with higher EQ yet significantly less intelligence, preserving the legacy of the ancient stereotype of ‘men above women’ in an infinite loop. </a:t>
            </a:r>
            <a:endParaRPr lang="en-US" sz="2400" i="0" u="none" strike="noStrike" dirty="0">
              <a:solidFill>
                <a:srgbClr val="2C2C2C"/>
              </a:solidFill>
              <a:latin typeface="Times New Roman" panose="02020603050405020304" pitchFamily="18" charset="0"/>
            </a:endParaRPr>
          </a:p>
          <a:p>
            <a:pPr algn="ctr" rtl="0">
              <a:spcBef>
                <a:spcPts val="0"/>
              </a:spcBef>
              <a:spcAft>
                <a:spcPts val="0"/>
              </a:spcAft>
            </a:pPr>
            <a:r>
              <a:rPr lang="en-US" sz="2400" b="0" i="1" u="none" strike="noStrike" dirty="0">
                <a:solidFill>
                  <a:srgbClr val="2C2C2C"/>
                </a:solidFill>
                <a:effectLst/>
                <a:latin typeface="Times New Roman" panose="02020603050405020304" pitchFamily="18" charset="0"/>
              </a:rPr>
              <a:t>“</a:t>
            </a:r>
            <a:r>
              <a:rPr lang="en-US" sz="2400" b="0" i="1" u="none" strike="noStrike" dirty="0">
                <a:solidFill>
                  <a:srgbClr val="252525"/>
                </a:solidFill>
                <a:effectLst/>
                <a:latin typeface="Times New Roman" panose="02020603050405020304" pitchFamily="18" charset="0"/>
              </a:rPr>
              <a:t>The differences are partly explained by different life experiences.” </a:t>
            </a:r>
            <a:br>
              <a:rPr lang="en-US" sz="2800" dirty="0"/>
            </a:br>
            <a:endParaRPr lang="en-US" sz="2800" dirty="0">
              <a:solidFill>
                <a:schemeClr val="accent5">
                  <a:lumMod val="75000"/>
                </a:schemeClr>
              </a:solidFill>
            </a:endParaRPr>
          </a:p>
        </p:txBody>
      </p:sp>
    </p:spTree>
    <p:extLst>
      <p:ext uri="{BB962C8B-B14F-4D97-AF65-F5344CB8AC3E}">
        <p14:creationId xmlns:p14="http://schemas.microsoft.com/office/powerpoint/2010/main" val="1903858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C0467D-2F4A-4BD6-84ED-EA1FA4BA8D80}"/>
              </a:ext>
            </a:extLst>
          </p:cNvPr>
          <p:cNvSpPr txBox="1"/>
          <p:nvPr/>
        </p:nvSpPr>
        <p:spPr>
          <a:xfrm>
            <a:off x="785812" y="1351508"/>
            <a:ext cx="10620375" cy="4154984"/>
          </a:xfrm>
          <a:prstGeom prst="rect">
            <a:avLst/>
          </a:prstGeom>
          <a:noFill/>
        </p:spPr>
        <p:txBody>
          <a:bodyPr wrap="square" rtlCol="0">
            <a:spAutoFit/>
          </a:bodyPr>
          <a:lstStyle/>
          <a:p>
            <a:pPr rtl="0">
              <a:spcBef>
                <a:spcPts val="0"/>
              </a:spcBef>
              <a:spcAft>
                <a:spcPts val="0"/>
              </a:spcAft>
            </a:pPr>
            <a:r>
              <a:rPr lang="en-US" sz="2400" b="0" i="0" u="none" strike="noStrike" dirty="0">
                <a:solidFill>
                  <a:srgbClr val="252525"/>
                </a:solidFill>
                <a:effectLst/>
                <a:latin typeface="Times New Roman" panose="02020603050405020304" pitchFamily="18" charset="0"/>
              </a:rPr>
              <a:t>So who do you think breaks this chain? Well, it’s the parents again! There exist parents who don’t gender discriminate amongst their children. Not just education but exposure to diverse societies, experiences, and the confidence to break stereotypes in parents play a very vital role in how they further treat their children. When both the parents perform their job responsibilities and household chores together, they set an example for the children and provide them with a non-discriminative environment to adapt, improvise and discover their unique abilities leading them to grow to their full potential despite their gender. Researches show that outcomes of </a:t>
            </a:r>
            <a:r>
              <a:rPr lang="en-US" sz="2400" b="0" i="0" u="none" strike="noStrike" dirty="0">
                <a:solidFill>
                  <a:srgbClr val="2A2A2A"/>
                </a:solidFill>
                <a:effectLst/>
                <a:latin typeface="Times New Roman" panose="02020603050405020304" pitchFamily="18" charset="0"/>
              </a:rPr>
              <a:t>positive parenting are neither fleeting nor temporary; and will continue well beyond childhood</a:t>
            </a:r>
            <a:r>
              <a:rPr lang="en-US" sz="2400" b="0" i="0" u="none" strike="noStrike" dirty="0">
                <a:solidFill>
                  <a:srgbClr val="252525"/>
                </a:solidFill>
                <a:effectLst/>
                <a:latin typeface="Times New Roman" panose="02020603050405020304" pitchFamily="18" charset="0"/>
              </a:rPr>
              <a:t>. Now, because parents hold such a strong impact on their children, they must lead them to a world full of possibilities and not a world full of boundaries.</a:t>
            </a:r>
            <a:endParaRPr lang="en-US" sz="2400" dirty="0">
              <a:solidFill>
                <a:schemeClr val="accent5">
                  <a:lumMod val="75000"/>
                </a:schemeClr>
              </a:solidFill>
            </a:endParaRPr>
          </a:p>
        </p:txBody>
      </p:sp>
    </p:spTree>
    <p:extLst>
      <p:ext uri="{BB962C8B-B14F-4D97-AF65-F5344CB8AC3E}">
        <p14:creationId xmlns:p14="http://schemas.microsoft.com/office/powerpoint/2010/main" val="3703000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C0467D-2F4A-4BD6-84ED-EA1FA4BA8D80}"/>
              </a:ext>
            </a:extLst>
          </p:cNvPr>
          <p:cNvSpPr txBox="1"/>
          <p:nvPr/>
        </p:nvSpPr>
        <p:spPr>
          <a:xfrm>
            <a:off x="785812" y="2459504"/>
            <a:ext cx="10620375" cy="1938992"/>
          </a:xfrm>
          <a:prstGeom prst="rect">
            <a:avLst/>
          </a:prstGeom>
          <a:noFill/>
        </p:spPr>
        <p:txBody>
          <a:bodyPr wrap="square" rtlCol="0">
            <a:spAutoFit/>
          </a:bodyPr>
          <a:lstStyle/>
          <a:p>
            <a:pPr rtl="0">
              <a:spcBef>
                <a:spcPts val="0"/>
              </a:spcBef>
              <a:spcAft>
                <a:spcPts val="0"/>
              </a:spcAft>
            </a:pPr>
            <a:r>
              <a:rPr lang="en-US" sz="2400" b="0" i="0" u="none" strike="noStrike" dirty="0">
                <a:solidFill>
                  <a:srgbClr val="252525"/>
                </a:solidFill>
                <a:effectLst/>
                <a:latin typeface="Times New Roman" panose="02020603050405020304" pitchFamily="18" charset="0"/>
              </a:rPr>
              <a:t>Conclusively, parents all around the world even in the most educated countries treat their children differently based on gender; unintentionally causing them a lot of long-term harm. While there are parents who discriminate, there are also parents vigilant enough to notice what not to pass on to their children. Gender discrimination starts from households, if we successfully fix the root issue, we will fix the whole society.</a:t>
            </a:r>
            <a:endParaRPr lang="en-US" sz="2400" dirty="0">
              <a:solidFill>
                <a:schemeClr val="accent5">
                  <a:lumMod val="75000"/>
                </a:schemeClr>
              </a:solidFill>
            </a:endParaRPr>
          </a:p>
        </p:txBody>
      </p:sp>
    </p:spTree>
    <p:extLst>
      <p:ext uri="{BB962C8B-B14F-4D97-AF65-F5344CB8AC3E}">
        <p14:creationId xmlns:p14="http://schemas.microsoft.com/office/powerpoint/2010/main" val="4260470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776</Words>
  <Application>Microsoft Office PowerPoint</Application>
  <PresentationFormat>Widescreen</PresentationFormat>
  <Paragraphs>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Do Parents Have Different Hopes and Standards for Their Sons Than for Their Daughters?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Parents Have Different Hopes and Standards for Their Sons Than for Their Daughters?  </dc:title>
  <dc:creator>Fatima Azfar</dc:creator>
  <cp:lastModifiedBy>Fatima Azfar</cp:lastModifiedBy>
  <cp:revision>1</cp:revision>
  <dcterms:created xsi:type="dcterms:W3CDTF">2020-12-20T20:22:56Z</dcterms:created>
  <dcterms:modified xsi:type="dcterms:W3CDTF">2020-12-20T20:32:24Z</dcterms:modified>
</cp:coreProperties>
</file>