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5" r:id="rId3"/>
    <p:sldId id="257" r:id="rId4"/>
    <p:sldId id="261" r:id="rId5"/>
    <p:sldId id="260" r:id="rId6"/>
    <p:sldId id="266" r:id="rId7"/>
    <p:sldId id="258" r:id="rId8"/>
    <p:sldId id="259" r:id="rId9"/>
    <p:sldId id="263" r:id="rId10"/>
    <p:sldId id="264" r:id="rId11"/>
    <p:sldId id="262"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4895022-45CC-47CB-8130-4EDFF6143C2E}" type="datetimeFigureOut">
              <a:rPr lang="en-US" smtClean="0"/>
              <a:pPr/>
              <a:t>10/5/2020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F55FD55-8379-4A02-BCCF-B19ADD19D94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895022-45CC-47CB-8130-4EDFF6143C2E}"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5FD55-8379-4A02-BCCF-B19ADD19D9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4895022-45CC-47CB-8130-4EDFF6143C2E}" type="datetimeFigureOut">
              <a:rPr lang="en-US" smtClean="0"/>
              <a:pPr/>
              <a:t>10/5/2020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F55FD55-8379-4A02-BCCF-B19ADD19D9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4895022-45CC-47CB-8130-4EDFF6143C2E}"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F55FD55-8379-4A02-BCCF-B19ADD19D94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4895022-45CC-47CB-8130-4EDFF6143C2E}" type="datetimeFigureOut">
              <a:rPr lang="en-US" smtClean="0"/>
              <a:pPr/>
              <a:t>10/5/2020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F55FD55-8379-4A02-BCCF-B19ADD19D94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4895022-45CC-47CB-8130-4EDFF6143C2E}" type="datetimeFigureOut">
              <a:rPr lang="en-US" smtClean="0"/>
              <a:pPr/>
              <a:t>10/5/2020</a:t>
            </a:fld>
            <a:endParaRPr lang="en-US"/>
          </a:p>
        </p:txBody>
      </p:sp>
      <p:sp>
        <p:nvSpPr>
          <p:cNvPr id="10" name="Slide Number Placeholder 9"/>
          <p:cNvSpPr>
            <a:spLocks noGrp="1"/>
          </p:cNvSpPr>
          <p:nvPr>
            <p:ph type="sldNum" sz="quarter" idx="16"/>
          </p:nvPr>
        </p:nvSpPr>
        <p:spPr/>
        <p:txBody>
          <a:bodyPr rtlCol="0"/>
          <a:lstStyle/>
          <a:p>
            <a:fld id="{3F55FD55-8379-4A02-BCCF-B19ADD19D94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4895022-45CC-47CB-8130-4EDFF6143C2E}" type="datetimeFigureOut">
              <a:rPr lang="en-US" smtClean="0"/>
              <a:pPr/>
              <a:t>10/5/2020</a:t>
            </a:fld>
            <a:endParaRPr lang="en-US"/>
          </a:p>
        </p:txBody>
      </p:sp>
      <p:sp>
        <p:nvSpPr>
          <p:cNvPr id="12" name="Slide Number Placeholder 11"/>
          <p:cNvSpPr>
            <a:spLocks noGrp="1"/>
          </p:cNvSpPr>
          <p:nvPr>
            <p:ph type="sldNum" sz="quarter" idx="16"/>
          </p:nvPr>
        </p:nvSpPr>
        <p:spPr/>
        <p:txBody>
          <a:bodyPr rtlCol="0"/>
          <a:lstStyle/>
          <a:p>
            <a:fld id="{3F55FD55-8379-4A02-BCCF-B19ADD19D94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895022-45CC-47CB-8130-4EDFF6143C2E}" type="datetimeFigureOut">
              <a:rPr lang="en-US" smtClean="0"/>
              <a:pPr/>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F55FD55-8379-4A02-BCCF-B19ADD19D9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95022-45CC-47CB-8130-4EDFF6143C2E}" type="datetimeFigureOut">
              <a:rPr lang="en-US" smtClean="0"/>
              <a:pPr/>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F55FD55-8379-4A02-BCCF-B19ADD19D9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4895022-45CC-47CB-8130-4EDFF6143C2E}"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F55FD55-8379-4A02-BCCF-B19ADD19D94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4895022-45CC-47CB-8130-4EDFF6143C2E}" type="datetimeFigureOut">
              <a:rPr lang="en-US" smtClean="0"/>
              <a:pPr/>
              <a:t>10/5/2020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F55FD55-8379-4A02-BCCF-B19ADD19D94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4895022-45CC-47CB-8130-4EDFF6143C2E}" type="datetimeFigureOut">
              <a:rPr lang="en-US" smtClean="0"/>
              <a:pPr/>
              <a:t>10/5/2020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F55FD55-8379-4A02-BCCF-B19ADD19D9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2895600"/>
          </a:xfrm>
        </p:spPr>
        <p:txBody>
          <a:bodyPr>
            <a:normAutofit/>
          </a:bodyPr>
          <a:lstStyle/>
          <a:p>
            <a:pPr algn="ctr"/>
            <a:r>
              <a:rPr lang="en-US" sz="6000" b="1" dirty="0" smtClean="0"/>
              <a:t>WRITING style , Pattern &amp; tones</a:t>
            </a:r>
            <a:endParaRPr lang="en-US" sz="6000" b="1" dirty="0"/>
          </a:p>
        </p:txBody>
      </p:sp>
      <p:sp>
        <p:nvSpPr>
          <p:cNvPr id="3" name="Subtitle 2"/>
          <p:cNvSpPr>
            <a:spLocks noGrp="1"/>
          </p:cNvSpPr>
          <p:nvPr>
            <p:ph type="subTitle" idx="1"/>
          </p:nvPr>
        </p:nvSpPr>
        <p:spPr/>
        <p:txBody>
          <a:bodyPr/>
          <a:lstStyle/>
          <a:p>
            <a:r>
              <a:rPr lang="en-US" dirty="0" smtClean="0"/>
              <a:t>Examples and reasons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3400" y="1981200"/>
            <a:ext cx="8153400" cy="2819400"/>
          </a:xfrm>
        </p:spPr>
        <p:txBody>
          <a:bodyPr>
            <a:normAutofit/>
          </a:bodyPr>
          <a:lstStyle/>
          <a:p>
            <a:pPr algn="ctr"/>
            <a:r>
              <a:rPr lang="en-US" sz="9600" dirty="0" smtClean="0"/>
              <a:t>Tones</a:t>
            </a:r>
            <a:endParaRPr lang="en-US" sz="9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Nostalgic</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   </a:t>
            </a:r>
            <a:r>
              <a:rPr lang="en-US" dirty="0" smtClean="0">
                <a:solidFill>
                  <a:srgbClr val="7030A0"/>
                </a:solidFill>
              </a:rPr>
              <a:t>Those afternoons</a:t>
            </a:r>
            <a:r>
              <a:rPr lang="en-US" dirty="0" smtClean="0"/>
              <a:t>, those lazy afternoons, </a:t>
            </a:r>
            <a:r>
              <a:rPr lang="en-US" dirty="0" smtClean="0">
                <a:solidFill>
                  <a:srgbClr val="7030A0"/>
                </a:solidFill>
              </a:rPr>
              <a:t>when I used to </a:t>
            </a:r>
            <a:r>
              <a:rPr lang="en-US" dirty="0" smtClean="0">
                <a:solidFill>
                  <a:schemeClr val="tx2"/>
                </a:solidFill>
              </a:rPr>
              <a:t>sit</a:t>
            </a:r>
            <a:r>
              <a:rPr lang="en-US" dirty="0" smtClean="0"/>
              <a:t>, or lie down, on Desolation Peak, sometimes on the alpine grass, hundreds of miles of snow-covered rock all around, looming Mount </a:t>
            </a:r>
            <a:r>
              <a:rPr lang="en-US" dirty="0" err="1" smtClean="0"/>
              <a:t>Hozomeen</a:t>
            </a:r>
            <a:r>
              <a:rPr lang="en-US" dirty="0" smtClean="0"/>
              <a:t> on my north, vast snowy Jack to the south.</a:t>
            </a:r>
          </a:p>
          <a:p>
            <a:pPr>
              <a:buNone/>
            </a:pPr>
            <a:r>
              <a:rPr lang="en-US" dirty="0" smtClean="0"/>
              <a:t>-</a:t>
            </a:r>
            <a:r>
              <a:rPr lang="en-US" b="1" i="1" dirty="0" smtClean="0"/>
              <a:t>Desolation Angels</a:t>
            </a:r>
            <a:r>
              <a:rPr lang="en-US" dirty="0" smtClean="0"/>
              <a:t> by Jack Kerouac</a:t>
            </a:r>
          </a:p>
          <a:p>
            <a:pPr>
              <a:buNone/>
            </a:pPr>
            <a:endParaRPr lang="en-US" dirty="0" smtClean="0"/>
          </a:p>
          <a:p>
            <a:r>
              <a:rPr lang="en-US" dirty="0" smtClean="0"/>
              <a:t>Talking about past memories along with attached emotions.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Sad</a:t>
            </a:r>
            <a:endParaRPr lang="en-US" dirty="0"/>
          </a:p>
        </p:txBody>
      </p:sp>
      <p:sp>
        <p:nvSpPr>
          <p:cNvPr id="3" name="Content Placeholder 2"/>
          <p:cNvSpPr>
            <a:spLocks noGrp="1"/>
          </p:cNvSpPr>
          <p:nvPr>
            <p:ph sz="quarter" idx="1"/>
          </p:nvPr>
        </p:nvSpPr>
        <p:spPr/>
        <p:txBody>
          <a:bodyPr/>
          <a:lstStyle/>
          <a:p>
            <a:pPr>
              <a:buNone/>
            </a:pPr>
            <a:r>
              <a:rPr lang="en-US" dirty="0" smtClean="0"/>
              <a:t>    My </a:t>
            </a:r>
            <a:r>
              <a:rPr lang="en-US" dirty="0" smtClean="0">
                <a:solidFill>
                  <a:srgbClr val="FFC000"/>
                </a:solidFill>
              </a:rPr>
              <a:t>eyes wet with tears</a:t>
            </a:r>
            <a:r>
              <a:rPr lang="en-US" dirty="0" smtClean="0"/>
              <a:t>. I rock back and forth on the stool, trying to push the memory from my mind. I am </a:t>
            </a:r>
            <a:r>
              <a:rPr lang="en-US" dirty="0" smtClean="0">
                <a:solidFill>
                  <a:srgbClr val="FFC000"/>
                </a:solidFill>
              </a:rPr>
              <a:t>afraid</a:t>
            </a:r>
            <a:r>
              <a:rPr lang="en-US" dirty="0" smtClean="0"/>
              <a:t> that if I start to </a:t>
            </a:r>
            <a:r>
              <a:rPr lang="en-US" dirty="0" smtClean="0">
                <a:solidFill>
                  <a:srgbClr val="FFC000"/>
                </a:solidFill>
              </a:rPr>
              <a:t>sob</a:t>
            </a:r>
            <a:r>
              <a:rPr lang="en-US" dirty="0" smtClean="0"/>
              <a:t>, I will never stop until I </a:t>
            </a:r>
            <a:r>
              <a:rPr lang="en-US" dirty="0" smtClean="0">
                <a:solidFill>
                  <a:srgbClr val="FFC000"/>
                </a:solidFill>
              </a:rPr>
              <a:t>shrivel up like a raisin</a:t>
            </a:r>
            <a:r>
              <a:rPr lang="en-US" dirty="0" smtClean="0"/>
              <a:t>.</a:t>
            </a:r>
          </a:p>
          <a:p>
            <a:pPr>
              <a:buNone/>
            </a:pPr>
            <a:r>
              <a:rPr lang="en-US" dirty="0" smtClean="0"/>
              <a:t>-</a:t>
            </a:r>
            <a:r>
              <a:rPr lang="en-US" b="1" dirty="0" smtClean="0"/>
              <a:t>Insurgent</a:t>
            </a:r>
            <a:r>
              <a:rPr lang="en-US" dirty="0" smtClean="0"/>
              <a:t> by </a:t>
            </a:r>
            <a:r>
              <a:rPr lang="en-US" i="1" dirty="0" smtClean="0"/>
              <a:t>Veronica Roth.</a:t>
            </a:r>
          </a:p>
          <a:p>
            <a:pPr>
              <a:buNone/>
            </a:pPr>
            <a:endParaRPr lang="en-US" i="1" dirty="0" smtClean="0"/>
          </a:p>
          <a:p>
            <a:r>
              <a:rPr lang="en-US" dirty="0" smtClean="0"/>
              <a:t>Using words like tears, sob, afraid, shriveling up.</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There was a delay in the start of the project, </a:t>
            </a:r>
            <a:r>
              <a:rPr lang="en-US" dirty="0" smtClean="0">
                <a:solidFill>
                  <a:srgbClr val="0070C0"/>
                </a:solidFill>
              </a:rPr>
              <a:t>attributable </a:t>
            </a:r>
            <a:r>
              <a:rPr lang="en-US" dirty="0" smtClean="0"/>
              <a:t>to</a:t>
            </a:r>
            <a:r>
              <a:rPr lang="en-US" dirty="0" smtClean="0">
                <a:solidFill>
                  <a:srgbClr val="0070C0"/>
                </a:solidFill>
              </a:rPr>
              <a:t> circumstances beyond the control </a:t>
            </a:r>
            <a:r>
              <a:rPr lang="en-US" dirty="0" smtClean="0"/>
              <a:t>of all </a:t>
            </a:r>
            <a:r>
              <a:rPr lang="en-US" dirty="0" smtClean="0">
                <a:solidFill>
                  <a:srgbClr val="0070C0"/>
                </a:solidFill>
              </a:rPr>
              <a:t>relevant parties</a:t>
            </a:r>
            <a:r>
              <a:rPr lang="en-US" dirty="0" smtClean="0"/>
              <a:t>. Progress came to a standstill, and no one was prepared to undertake the assessment of the problem and determination of the solution.</a:t>
            </a:r>
          </a:p>
          <a:p>
            <a:pPr>
              <a:buNone/>
            </a:pPr>
            <a:endParaRPr lang="en-US" dirty="0" smtClean="0"/>
          </a:p>
          <a:p>
            <a:pPr>
              <a:buFont typeface="Wingdings" pitchFamily="2" charset="2"/>
              <a:buChar char="q"/>
            </a:pPr>
            <a:r>
              <a:rPr lang="en-US" dirty="0" smtClean="0"/>
              <a:t>Use of summarizing and to the point vocabulary.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a:t>
            </a:r>
            <a:endParaRPr lang="en-US" dirty="0"/>
          </a:p>
        </p:txBody>
      </p:sp>
      <p:sp>
        <p:nvSpPr>
          <p:cNvPr id="3" name="Content Placeholder 2"/>
          <p:cNvSpPr>
            <a:spLocks noGrp="1"/>
          </p:cNvSpPr>
          <p:nvPr>
            <p:ph sz="quarter" idx="1"/>
          </p:nvPr>
        </p:nvSpPr>
        <p:spPr/>
        <p:txBody>
          <a:bodyPr/>
          <a:lstStyle/>
          <a:p>
            <a:pPr>
              <a:buNone/>
            </a:pPr>
            <a:r>
              <a:rPr lang="en-US" dirty="0" smtClean="0"/>
              <a:t>    Marcus opens the door. I would be shocked by the </a:t>
            </a:r>
            <a:r>
              <a:rPr lang="en-US" dirty="0" smtClean="0">
                <a:solidFill>
                  <a:srgbClr val="C00000"/>
                </a:solidFill>
              </a:rPr>
              <a:t>lack of security if we were not at Amity headquarters</a:t>
            </a:r>
            <a:r>
              <a:rPr lang="en-US" dirty="0" smtClean="0"/>
              <a:t>. They often </a:t>
            </a:r>
            <a:r>
              <a:rPr lang="en-US" dirty="0" smtClean="0">
                <a:solidFill>
                  <a:srgbClr val="C00000"/>
                </a:solidFill>
              </a:rPr>
              <a:t>straddle in the line between trust and stupidity</a:t>
            </a:r>
            <a:r>
              <a:rPr lang="en-US" dirty="0" smtClean="0"/>
              <a:t>.</a:t>
            </a:r>
          </a:p>
          <a:p>
            <a:pPr>
              <a:buNone/>
            </a:pPr>
            <a:r>
              <a:rPr lang="en-US" dirty="0" smtClean="0"/>
              <a:t>-</a:t>
            </a:r>
            <a:r>
              <a:rPr lang="en-US" b="1" dirty="0" smtClean="0"/>
              <a:t>Insurgent</a:t>
            </a:r>
            <a:r>
              <a:rPr lang="en-US" dirty="0" smtClean="0"/>
              <a:t> by </a:t>
            </a:r>
            <a:r>
              <a:rPr lang="en-US" i="1" dirty="0" smtClean="0"/>
              <a:t>Veronica Roth.</a:t>
            </a:r>
          </a:p>
          <a:p>
            <a:pPr>
              <a:buNone/>
            </a:pPr>
            <a:endParaRPr lang="en-US" i="1" dirty="0" smtClean="0"/>
          </a:p>
          <a:p>
            <a:r>
              <a:rPr lang="en-US" dirty="0" smtClean="0"/>
              <a:t>Pointing out security issues in a taunting way.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a:t>
            </a:r>
            <a:endParaRPr lang="en-US" dirty="0"/>
          </a:p>
        </p:txBody>
      </p:sp>
      <p:sp>
        <p:nvSpPr>
          <p:cNvPr id="3" name="Content Placeholder 2"/>
          <p:cNvSpPr>
            <a:spLocks noGrp="1"/>
          </p:cNvSpPr>
          <p:nvPr>
            <p:ph sz="quarter" idx="1"/>
          </p:nvPr>
        </p:nvSpPr>
        <p:spPr/>
        <p:txBody>
          <a:bodyPr/>
          <a:lstStyle/>
          <a:p>
            <a:pPr>
              <a:buNone/>
            </a:pPr>
            <a:r>
              <a:rPr lang="en-US" dirty="0" smtClean="0"/>
              <a:t>    She stood there smiling as the sun drowned about the horizon, thinking about declaring that day the best day of her life in her </a:t>
            </a:r>
            <a:r>
              <a:rPr lang="en-US" smtClean="0"/>
              <a:t>future memories.</a:t>
            </a:r>
            <a:endParaRPr lang="en-US" dirty="0" smtClean="0"/>
          </a:p>
          <a:p>
            <a:pPr>
              <a:buNone/>
            </a:pPr>
            <a:endParaRPr lang="en-US" dirty="0" smtClean="0"/>
          </a:p>
          <a:p>
            <a:r>
              <a:rPr lang="en-US" dirty="0" smtClean="0"/>
              <a:t>The character is clearly smiling and the scene created is a depiction of peace and satisfaction.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667000"/>
            <a:ext cx="7696200" cy="1446550"/>
          </a:xfrm>
          <a:prstGeom prst="rect">
            <a:avLst/>
          </a:prstGeom>
          <a:noFill/>
        </p:spPr>
        <p:txBody>
          <a:bodyPr wrap="square" rtlCol="0">
            <a:spAutoFit/>
          </a:bodyPr>
          <a:lstStyle/>
          <a:p>
            <a:pPr algn="ctr"/>
            <a:r>
              <a:rPr lang="en-US" sz="8800" dirty="0" smtClean="0"/>
              <a:t>Writing style</a:t>
            </a:r>
            <a:endParaRPr lang="en-US" sz="8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style writing </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Luscious rose brittles capture the light in air bubbles that seem to move on a sunny day. They line the outer walls. Bright red buttery caramels form a cornice on every window. Palest of jellied gumdrops stick up in cone-shaped mounds along the roof. I know they are delicious, though I do not indulge myself. Their sight is enough of a pleasure. The entire log house is decorated with candies</a:t>
            </a:r>
            <a:r>
              <a:rPr lang="en-US" dirty="0" smtClean="0"/>
              <a:t>.</a:t>
            </a:r>
            <a:endParaRPr lang="en-US" dirty="0" smtClean="0"/>
          </a:p>
          <a:p>
            <a:pPr>
              <a:buNone/>
            </a:pPr>
            <a:r>
              <a:rPr lang="en-US" dirty="0" smtClean="0"/>
              <a:t>-</a:t>
            </a:r>
            <a:r>
              <a:rPr lang="en-US" b="1" dirty="0" smtClean="0"/>
              <a:t> </a:t>
            </a:r>
            <a:r>
              <a:rPr lang="en-US" dirty="0" smtClean="0"/>
              <a:t> </a:t>
            </a:r>
            <a:r>
              <a:rPr lang="en-US" b="1" i="1" dirty="0" smtClean="0"/>
              <a:t>The Magic Circle</a:t>
            </a:r>
            <a:r>
              <a:rPr lang="en-US" dirty="0" smtClean="0"/>
              <a:t> by Donna Jo Napoli</a:t>
            </a:r>
          </a:p>
          <a:p>
            <a:pPr>
              <a:buNone/>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sz="quarter" idx="1"/>
          </p:nvPr>
        </p:nvSpPr>
        <p:spPr/>
        <p:txBody>
          <a:bodyPr/>
          <a:lstStyle/>
          <a:p>
            <a:pPr>
              <a:buNone/>
            </a:pPr>
            <a:r>
              <a:rPr lang="en-US" dirty="0" smtClean="0"/>
              <a:t>It contains</a:t>
            </a:r>
          </a:p>
          <a:p>
            <a:r>
              <a:rPr lang="en-US" dirty="0" smtClean="0">
                <a:solidFill>
                  <a:schemeClr val="accent1"/>
                </a:solidFill>
              </a:rPr>
              <a:t>Sensory details</a:t>
            </a:r>
          </a:p>
          <a:p>
            <a:r>
              <a:rPr lang="en-US" dirty="0" smtClean="0"/>
              <a:t>Use of vivid language; It describes places, people, events, situation, or locations in a highly detailed manner.</a:t>
            </a:r>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style writing </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a:t>
            </a:r>
            <a:r>
              <a:rPr lang="en-US" dirty="0" smtClean="0">
                <a:solidFill>
                  <a:schemeClr val="accent1"/>
                </a:solidFill>
              </a:rPr>
              <a:t>Luscious rose brittles </a:t>
            </a:r>
            <a:r>
              <a:rPr lang="en-US" dirty="0" smtClean="0"/>
              <a:t>capture the light in air bubbles that </a:t>
            </a:r>
            <a:r>
              <a:rPr lang="en-US" dirty="0" smtClean="0">
                <a:solidFill>
                  <a:schemeClr val="accent1"/>
                </a:solidFill>
              </a:rPr>
              <a:t>seem to move on a sunny day</a:t>
            </a:r>
            <a:r>
              <a:rPr lang="en-US" dirty="0" smtClean="0"/>
              <a:t>. They line the outer walls. </a:t>
            </a:r>
            <a:r>
              <a:rPr lang="en-US" dirty="0" smtClean="0">
                <a:solidFill>
                  <a:schemeClr val="accent1"/>
                </a:solidFill>
              </a:rPr>
              <a:t>Bright red buttery caramels </a:t>
            </a:r>
            <a:r>
              <a:rPr lang="en-US" dirty="0" smtClean="0"/>
              <a:t>form a cornice on every window. </a:t>
            </a:r>
            <a:r>
              <a:rPr lang="en-US" dirty="0" smtClean="0">
                <a:solidFill>
                  <a:schemeClr val="accent1"/>
                </a:solidFill>
              </a:rPr>
              <a:t>Palest of jellied gumdrops stick up in cone-shaped mounds along the roof</a:t>
            </a:r>
            <a:r>
              <a:rPr lang="en-US" dirty="0" smtClean="0"/>
              <a:t>. I know they are delicious, though I do not indulge myself. Their sight is enough of a pleasure. The entire log house is </a:t>
            </a:r>
            <a:r>
              <a:rPr lang="en-US" dirty="0" smtClean="0">
                <a:solidFill>
                  <a:schemeClr val="accent1"/>
                </a:solidFill>
              </a:rPr>
              <a:t>decorated with candies</a:t>
            </a:r>
            <a:r>
              <a:rPr lang="en-US" smtClean="0"/>
              <a:t>. </a:t>
            </a:r>
            <a:endParaRPr lang="en-US" dirty="0" smtClean="0"/>
          </a:p>
          <a:p>
            <a:pPr>
              <a:buNone/>
            </a:pPr>
            <a:r>
              <a:rPr lang="en-US" dirty="0" smtClean="0"/>
              <a:t>-</a:t>
            </a:r>
            <a:r>
              <a:rPr lang="en-US" b="1" dirty="0" smtClean="0"/>
              <a:t> </a:t>
            </a:r>
            <a:r>
              <a:rPr lang="en-US" dirty="0" smtClean="0"/>
              <a:t> </a:t>
            </a:r>
            <a:r>
              <a:rPr lang="en-US" b="1" i="1" dirty="0" smtClean="0"/>
              <a:t>The Magic Circle</a:t>
            </a:r>
            <a:r>
              <a:rPr lang="en-US" dirty="0" smtClean="0"/>
              <a:t> by Donna Jo Napoli</a:t>
            </a:r>
          </a:p>
          <a:p>
            <a:pPr>
              <a:buNone/>
            </a:pPr>
            <a:endParaRPr lang="en-US" dirty="0" smtClean="0"/>
          </a:p>
          <a:p>
            <a:pPr>
              <a:buNone/>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2362200"/>
            <a:ext cx="8153400" cy="4495800"/>
          </a:xfrm>
        </p:spPr>
        <p:txBody>
          <a:bodyPr>
            <a:normAutofit/>
          </a:bodyPr>
          <a:lstStyle/>
          <a:p>
            <a:pPr algn="ctr">
              <a:buNone/>
            </a:pPr>
            <a:r>
              <a:rPr lang="en-US" sz="8800" dirty="0" smtClean="0"/>
              <a:t>Writing Pattern</a:t>
            </a:r>
            <a:endParaRPr lang="en-US" sz="8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Chronological Pattern</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    The Olympic Games first began as athletic festivals to honor the Greek gods. At that time, the most important festival was held in the valley of Olympia to honor Zeus, the king of the gods. It was the festival that became the Olympic games in 776 B.C. Later, these Games were ended in A.D. 394 by the Roman Emperor who ruled Greece. No Olympic Games were held for more than 1,500 years. Then the modern Olympics began in 1896. Almost 300 male athletes competed in the first modern Olympics. During the games held in 1900, female athletes were allowed to compete. The games have continued every four years since 1896 except during World War II, and they will most likely continue for many years to come.</a:t>
            </a:r>
          </a:p>
          <a:p>
            <a:pPr>
              <a:buNone/>
            </a:pPr>
            <a:r>
              <a:rPr lang="en-US" b="1" dirty="0" smtClean="0"/>
              <a:t>-Article on the history of The Olympic Games </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sz="quarter" idx="1"/>
          </p:nvPr>
        </p:nvSpPr>
        <p:spPr/>
        <p:txBody>
          <a:bodyPr/>
          <a:lstStyle/>
          <a:p>
            <a:r>
              <a:rPr lang="en-US" dirty="0" smtClean="0">
                <a:solidFill>
                  <a:srgbClr val="00B0F0"/>
                </a:solidFill>
              </a:rPr>
              <a:t>Use of words and phrases that indicate time</a:t>
            </a:r>
          </a:p>
          <a:p>
            <a:r>
              <a:rPr lang="en-US" dirty="0" smtClean="0">
                <a:solidFill>
                  <a:srgbClr val="FF0000"/>
                </a:solidFill>
              </a:rPr>
              <a:t>Use of dates and amount of time</a:t>
            </a:r>
          </a:p>
          <a:p>
            <a:pPr>
              <a:buNone/>
            </a:pPr>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Chronological Pattern</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    The Olympic Games first began as athletic festivals to honor the Greek gods. </a:t>
            </a:r>
            <a:r>
              <a:rPr lang="en-US" dirty="0" smtClean="0">
                <a:solidFill>
                  <a:srgbClr val="00B0F0"/>
                </a:solidFill>
              </a:rPr>
              <a:t>At that time</a:t>
            </a:r>
            <a:r>
              <a:rPr lang="en-US" dirty="0" smtClean="0"/>
              <a:t>, the most important festival was held in the valley of Olympia to honor Zeus, the king of the gods. It was the festival that became the Olympic games in </a:t>
            </a:r>
            <a:r>
              <a:rPr lang="en-US" dirty="0" smtClean="0">
                <a:solidFill>
                  <a:srgbClr val="FF0000"/>
                </a:solidFill>
              </a:rPr>
              <a:t>776 B.C</a:t>
            </a:r>
            <a:r>
              <a:rPr lang="en-US" dirty="0" smtClean="0"/>
              <a:t>. </a:t>
            </a:r>
            <a:r>
              <a:rPr lang="en-US" dirty="0" smtClean="0">
                <a:solidFill>
                  <a:srgbClr val="00B0F0"/>
                </a:solidFill>
              </a:rPr>
              <a:t>Later</a:t>
            </a:r>
            <a:r>
              <a:rPr lang="en-US" dirty="0" smtClean="0"/>
              <a:t>, these Games were ended in </a:t>
            </a:r>
            <a:r>
              <a:rPr lang="en-US" dirty="0" smtClean="0">
                <a:solidFill>
                  <a:srgbClr val="FF0000"/>
                </a:solidFill>
              </a:rPr>
              <a:t>A.D. 394</a:t>
            </a:r>
            <a:r>
              <a:rPr lang="en-US" dirty="0" smtClean="0"/>
              <a:t> by the Roman Emperor who ruled Greece. No Olympic Games were held for more than </a:t>
            </a:r>
            <a:r>
              <a:rPr lang="en-US" dirty="0" smtClean="0">
                <a:solidFill>
                  <a:srgbClr val="FF0000"/>
                </a:solidFill>
              </a:rPr>
              <a:t>1,500 years</a:t>
            </a:r>
            <a:r>
              <a:rPr lang="en-US" dirty="0" smtClean="0"/>
              <a:t>. </a:t>
            </a:r>
            <a:r>
              <a:rPr lang="en-US" dirty="0" smtClean="0">
                <a:solidFill>
                  <a:srgbClr val="00B0F0"/>
                </a:solidFill>
              </a:rPr>
              <a:t>Then</a:t>
            </a:r>
            <a:r>
              <a:rPr lang="en-US" dirty="0" smtClean="0"/>
              <a:t> the modern Olympics began </a:t>
            </a:r>
            <a:r>
              <a:rPr lang="en-US" dirty="0" smtClean="0">
                <a:solidFill>
                  <a:srgbClr val="FF0000"/>
                </a:solidFill>
              </a:rPr>
              <a:t>in 1896</a:t>
            </a:r>
            <a:r>
              <a:rPr lang="en-US" dirty="0" smtClean="0"/>
              <a:t>. Almost 300 male athletes competed in the first modern Olympics. </a:t>
            </a:r>
            <a:r>
              <a:rPr lang="en-US" dirty="0" smtClean="0">
                <a:solidFill>
                  <a:srgbClr val="00B0F0"/>
                </a:solidFill>
              </a:rPr>
              <a:t>During</a:t>
            </a:r>
            <a:r>
              <a:rPr lang="en-US" dirty="0" smtClean="0"/>
              <a:t> the games held in </a:t>
            </a:r>
            <a:r>
              <a:rPr lang="en-US" dirty="0" smtClean="0">
                <a:solidFill>
                  <a:srgbClr val="FF0000"/>
                </a:solidFill>
              </a:rPr>
              <a:t>1900,</a:t>
            </a:r>
            <a:r>
              <a:rPr lang="en-US" dirty="0" smtClean="0"/>
              <a:t> female athletes were allowed to compete. The games </a:t>
            </a:r>
            <a:r>
              <a:rPr lang="en-US" dirty="0" smtClean="0">
                <a:solidFill>
                  <a:srgbClr val="00B0F0"/>
                </a:solidFill>
              </a:rPr>
              <a:t>have continued every four years since</a:t>
            </a:r>
            <a:r>
              <a:rPr lang="en-US" dirty="0" smtClean="0"/>
              <a:t> </a:t>
            </a:r>
            <a:r>
              <a:rPr lang="en-US" dirty="0" smtClean="0">
                <a:solidFill>
                  <a:srgbClr val="FF0000"/>
                </a:solidFill>
              </a:rPr>
              <a:t>1896 </a:t>
            </a:r>
            <a:r>
              <a:rPr lang="en-US" dirty="0" smtClean="0"/>
              <a:t>except during World War II, and they will most likely continue for many years to come.</a:t>
            </a:r>
          </a:p>
          <a:p>
            <a:pPr>
              <a:buNone/>
            </a:pPr>
            <a:r>
              <a:rPr lang="en-US" b="1" dirty="0" smtClean="0"/>
              <a:t>-Article on Olympic Games </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316</TotalTime>
  <Words>748</Words>
  <Application>Microsoft Office PowerPoint</Application>
  <PresentationFormat>On-screen Show (4:3)</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WRITING style , Pattern &amp; tones</vt:lpstr>
      <vt:lpstr>Slide 2</vt:lpstr>
      <vt:lpstr>Descriptive style writing </vt:lpstr>
      <vt:lpstr>Reasons</vt:lpstr>
      <vt:lpstr>Descriptive style writing </vt:lpstr>
      <vt:lpstr>Slide 6</vt:lpstr>
      <vt:lpstr>Chronological Pattern</vt:lpstr>
      <vt:lpstr>Reasons</vt:lpstr>
      <vt:lpstr>Chronological Pattern</vt:lpstr>
      <vt:lpstr>Tones</vt:lpstr>
      <vt:lpstr>Nostalgic</vt:lpstr>
      <vt:lpstr>Sad</vt:lpstr>
      <vt:lpstr>Professional</vt:lpstr>
      <vt:lpstr>Critical</vt:lpstr>
      <vt:lpstr>Happy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 styles and tones</dc:title>
  <dc:creator>Hasnain Computers</dc:creator>
  <cp:lastModifiedBy>Hasnain Computers</cp:lastModifiedBy>
  <cp:revision>34</cp:revision>
  <dcterms:created xsi:type="dcterms:W3CDTF">2020-10-02T06:19:21Z</dcterms:created>
  <dcterms:modified xsi:type="dcterms:W3CDTF">2020-10-05T15:51:00Z</dcterms:modified>
</cp:coreProperties>
</file>