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82" r:id="rId5"/>
    <p:sldId id="258" r:id="rId6"/>
    <p:sldId id="280" r:id="rId7"/>
    <p:sldId id="259" r:id="rId8"/>
    <p:sldId id="272" r:id="rId9"/>
    <p:sldId id="265" r:id="rId10"/>
    <p:sldId id="284" r:id="rId11"/>
    <p:sldId id="268" r:id="rId12"/>
    <p:sldId id="269" r:id="rId13"/>
    <p:sldId id="285" r:id="rId14"/>
    <p:sldId id="271" r:id="rId15"/>
    <p:sldId id="286" r:id="rId16"/>
    <p:sldId id="27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DA021C-3BE4-4DD4-8F3F-746851C8D7B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7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93F52-80FC-467D-8C62-FD581AC9559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A021C-3BE4-4DD4-8F3F-746851C8D7B9}" type="slidenum">
              <a:rPr lang="en-US" smtClean="0"/>
              <a:t>‹#›</a:t>
            </a:fld>
            <a:endParaRPr lang="en-US"/>
          </a:p>
        </p:txBody>
      </p:sp>
    </p:spTree>
    <p:extLst>
      <p:ext uri="{BB962C8B-B14F-4D97-AF65-F5344CB8AC3E}">
        <p14:creationId xmlns:p14="http://schemas.microsoft.com/office/powerpoint/2010/main" val="14086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53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97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spTree>
    <p:extLst>
      <p:ext uri="{BB962C8B-B14F-4D97-AF65-F5344CB8AC3E}">
        <p14:creationId xmlns:p14="http://schemas.microsoft.com/office/powerpoint/2010/main" val="18105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986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019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959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4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spTree>
    <p:extLst>
      <p:ext uri="{BB962C8B-B14F-4D97-AF65-F5344CB8AC3E}">
        <p14:creationId xmlns:p14="http://schemas.microsoft.com/office/powerpoint/2010/main" val="408649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93F52-80FC-467D-8C62-FD581AC9559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A021C-3BE4-4DD4-8F3F-746851C8D7B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1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93F52-80FC-467D-8C62-FD581AC9559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A021C-3BE4-4DD4-8F3F-746851C8D7B9}" type="slidenum">
              <a:rPr lang="en-US" smtClean="0"/>
              <a:t>‹#›</a:t>
            </a:fld>
            <a:endParaRPr lang="en-US"/>
          </a:p>
        </p:txBody>
      </p:sp>
    </p:spTree>
    <p:extLst>
      <p:ext uri="{BB962C8B-B14F-4D97-AF65-F5344CB8AC3E}">
        <p14:creationId xmlns:p14="http://schemas.microsoft.com/office/powerpoint/2010/main" val="14581580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93F52-80FC-467D-8C62-FD581AC95594}"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A021C-3BE4-4DD4-8F3F-746851C8D7B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582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693F52-80FC-467D-8C62-FD581AC95594}"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A021C-3BE4-4DD4-8F3F-746851C8D7B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2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93F52-80FC-467D-8C62-FD581AC95594}"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A021C-3BE4-4DD4-8F3F-746851C8D7B9}" type="slidenum">
              <a:rPr lang="en-US" smtClean="0"/>
              <a:t>‹#›</a:t>
            </a:fld>
            <a:endParaRPr lang="en-US"/>
          </a:p>
        </p:txBody>
      </p:sp>
    </p:spTree>
    <p:extLst>
      <p:ext uri="{BB962C8B-B14F-4D97-AF65-F5344CB8AC3E}">
        <p14:creationId xmlns:p14="http://schemas.microsoft.com/office/powerpoint/2010/main" val="234849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93F52-80FC-467D-8C62-FD581AC9559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A021C-3BE4-4DD4-8F3F-746851C8D7B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8758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93F52-80FC-467D-8C62-FD581AC9559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A021C-3BE4-4DD4-8F3F-746851C8D7B9}" type="slidenum">
              <a:rPr lang="en-US" smtClean="0"/>
              <a:t>‹#›</a:t>
            </a:fld>
            <a:endParaRPr lang="en-US"/>
          </a:p>
        </p:txBody>
      </p:sp>
    </p:spTree>
    <p:extLst>
      <p:ext uri="{BB962C8B-B14F-4D97-AF65-F5344CB8AC3E}">
        <p14:creationId xmlns:p14="http://schemas.microsoft.com/office/powerpoint/2010/main" val="257534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693F52-80FC-467D-8C62-FD581AC95594}" type="datetimeFigureOut">
              <a:rPr lang="en-US" smtClean="0"/>
              <a:t>11/6/2020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DA021C-3BE4-4DD4-8F3F-746851C8D7B9}" type="slidenum">
              <a:rPr lang="en-US" smtClean="0"/>
              <a:t>‹#›</a:t>
            </a:fld>
            <a:endParaRPr lang="en-US"/>
          </a:p>
        </p:txBody>
      </p:sp>
    </p:spTree>
    <p:extLst>
      <p:ext uri="{BB962C8B-B14F-4D97-AF65-F5344CB8AC3E}">
        <p14:creationId xmlns:p14="http://schemas.microsoft.com/office/powerpoint/2010/main" val="23648007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2" name="Title 1"/>
          <p:cNvSpPr>
            <a:spLocks noGrp="1"/>
          </p:cNvSpPr>
          <p:nvPr>
            <p:ph type="ctrTitle"/>
          </p:nvPr>
        </p:nvSpPr>
        <p:spPr>
          <a:xfrm>
            <a:off x="1936376" y="2635623"/>
            <a:ext cx="7705165" cy="1896035"/>
          </a:xfrm>
        </p:spPr>
        <p:txBody>
          <a:bodyPr/>
          <a:lstStyle/>
          <a:p>
            <a:r>
              <a:rPr lang="en-US" dirty="0">
                <a:solidFill>
                  <a:schemeClr val="tx1">
                    <a:lumMod val="95000"/>
                    <a:lumOff val="5000"/>
                  </a:schemeClr>
                </a:solidFill>
                <a:latin typeface="Berlin Sans FB Demi" panose="020E0802020502020306" pitchFamily="34" charset="0"/>
              </a:rPr>
              <a:t>The Obligingness of Prophet Muhammad (s.a.w)</a:t>
            </a:r>
          </a:p>
        </p:txBody>
      </p:sp>
    </p:spTree>
    <p:extLst>
      <p:ext uri="{BB962C8B-B14F-4D97-AF65-F5344CB8AC3E}">
        <p14:creationId xmlns:p14="http://schemas.microsoft.com/office/powerpoint/2010/main" val="129387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F5F52-0714-4F92-96B3-7A13DAC15E3B}"/>
              </a:ext>
            </a:extLst>
          </p:cNvPr>
          <p:cNvSpPr txBox="1"/>
          <p:nvPr/>
        </p:nvSpPr>
        <p:spPr>
          <a:xfrm>
            <a:off x="1128712" y="1200150"/>
            <a:ext cx="9934575" cy="2585323"/>
          </a:xfrm>
          <a:prstGeom prst="rect">
            <a:avLst/>
          </a:prstGeom>
          <a:noFill/>
        </p:spPr>
        <p:txBody>
          <a:bodyPr wrap="square" rtlCol="0">
            <a:spAutoFit/>
          </a:bodyPr>
          <a:lstStyle/>
          <a:p>
            <a:r>
              <a:rPr lang="en-US" sz="2400" b="1" dirty="0"/>
              <a:t>“A Jewish youth used to serve the Prophet (peace be upon him). The youth became ill, so the Prophet went to visit him. The Prophet (peace be upon him) sat at his head and said, ‘Enter Islam.’ The youth looked at his father who was near him. His father said, ‘Obey Abu </a:t>
            </a:r>
            <a:r>
              <a:rPr lang="en-US" sz="2400" b="1" dirty="0" err="1"/>
              <a:t>Qasim</a:t>
            </a:r>
            <a:r>
              <a:rPr lang="en-US" sz="2400" b="1" dirty="0"/>
              <a:t>.’ Consequently, the youth entered Islam. When the Prophet (peace be upon him) left, he said, ‘Praise be to Allah Who saved him from the hell-fire.”</a:t>
            </a:r>
          </a:p>
          <a:p>
            <a:endParaRPr lang="en-US" dirty="0"/>
          </a:p>
        </p:txBody>
      </p:sp>
    </p:spTree>
    <p:extLst>
      <p:ext uri="{BB962C8B-B14F-4D97-AF65-F5344CB8AC3E}">
        <p14:creationId xmlns:p14="http://schemas.microsoft.com/office/powerpoint/2010/main" val="257947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rial Rounded MT Bold" panose="020F0704030504030204" pitchFamily="34" charset="0"/>
              </a:rPr>
              <a:t>TREATMENT WITH ANIMALS</a:t>
            </a:r>
          </a:p>
        </p:txBody>
      </p:sp>
      <p:sp>
        <p:nvSpPr>
          <p:cNvPr id="3" name="Content Placeholder 2"/>
          <p:cNvSpPr>
            <a:spLocks noGrp="1"/>
          </p:cNvSpPr>
          <p:nvPr>
            <p:ph idx="1"/>
          </p:nvPr>
        </p:nvSpPr>
        <p:spPr/>
        <p:txBody>
          <a:bodyPr/>
          <a:lstStyle/>
          <a:p>
            <a:r>
              <a:rPr lang="en-US" dirty="0"/>
              <a:t>Hazrat Muhammad treated animals with kindness and love.</a:t>
            </a:r>
          </a:p>
          <a:p>
            <a:r>
              <a:rPr lang="en-US" dirty="0"/>
              <a:t>One of Prophet Muhammad(S.A.W)’s companions narrates, “</a:t>
            </a:r>
            <a:r>
              <a:rPr lang="en-US" b="1" dirty="0"/>
              <a:t>We were on a journey and during the Prophet(S.A.W)’s absence, we saw a bird with its two chicks; we took them. The mother bird was circling above us in the air, beating its wings in grief. When Prophet Muhammad(S.A.W) returned he said, “Who has hurt the feelings of this bird by taking its chicks? Return them to her.”</a:t>
            </a:r>
            <a:r>
              <a:rPr lang="en-US" dirty="0"/>
              <a:t>(Saheeh Muslim)</a:t>
            </a:r>
          </a:p>
        </p:txBody>
      </p:sp>
    </p:spTree>
    <p:extLst>
      <p:ext uri="{BB962C8B-B14F-4D97-AF65-F5344CB8AC3E}">
        <p14:creationId xmlns:p14="http://schemas.microsoft.com/office/powerpoint/2010/main" val="219748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21480"/>
          </a:xfrm>
        </p:spPr>
        <p:txBody>
          <a:bodyPr/>
          <a:lstStyle/>
          <a:p>
            <a:r>
              <a:rPr lang="en-US" dirty="0">
                <a:solidFill>
                  <a:srgbClr val="002060"/>
                </a:solidFill>
                <a:latin typeface="Arial Rounded MT Bold" panose="020F0704030504030204" pitchFamily="34" charset="0"/>
              </a:rPr>
              <a:t>TREATMENT WITH THE POOR</a:t>
            </a:r>
          </a:p>
        </p:txBody>
      </p:sp>
      <p:sp>
        <p:nvSpPr>
          <p:cNvPr id="3" name="Content Placeholder 2"/>
          <p:cNvSpPr>
            <a:spLocks noGrp="1"/>
          </p:cNvSpPr>
          <p:nvPr>
            <p:ph idx="1"/>
          </p:nvPr>
        </p:nvSpPr>
        <p:spPr>
          <a:xfrm>
            <a:off x="742951" y="2495551"/>
            <a:ext cx="10791824" cy="3638550"/>
          </a:xfrm>
        </p:spPr>
        <p:txBody>
          <a:bodyPr>
            <a:normAutofit lnSpcReduction="10000"/>
          </a:bodyPr>
          <a:lstStyle/>
          <a:p>
            <a:r>
              <a:rPr lang="en-US" dirty="0"/>
              <a:t>One day a poor immigrant Arab came to the Prophet </a:t>
            </a:r>
            <a:r>
              <a:rPr lang="ar-AE" dirty="0"/>
              <a:t>ﷺ</a:t>
            </a:r>
            <a:r>
              <a:rPr lang="en-US" dirty="0"/>
              <a:t> and he asked him(S.A.W) to provide him with something. However, that day the Prophet Muhammad </a:t>
            </a:r>
            <a:r>
              <a:rPr lang="ar-AE" dirty="0"/>
              <a:t>ﷺ </a:t>
            </a:r>
            <a:r>
              <a:rPr lang="en-US" dirty="0"/>
              <a:t> had neither food nor money. He </a:t>
            </a:r>
            <a:r>
              <a:rPr lang="ar-AE" dirty="0"/>
              <a:t> ﷺ</a:t>
            </a:r>
            <a:r>
              <a:rPr lang="en-US" dirty="0"/>
              <a:t>said, “</a:t>
            </a:r>
            <a:r>
              <a:rPr lang="en-US" b="1" dirty="0">
                <a:latin typeface="Arial" panose="020B0604020202020204" pitchFamily="34" charset="0"/>
                <a:cs typeface="Arial" panose="020B0604020202020204" pitchFamily="34" charset="0"/>
              </a:rPr>
              <a:t>I</a:t>
            </a:r>
            <a:r>
              <a:rPr lang="en-US" i="1" dirty="0"/>
              <a:t> </a:t>
            </a:r>
            <a:r>
              <a:rPr lang="en-US" b="1" dirty="0">
                <a:latin typeface="Arial" panose="020B0604020202020204" pitchFamily="34" charset="0"/>
                <a:cs typeface="Arial" panose="020B0604020202020204" pitchFamily="34" charset="0"/>
              </a:rPr>
              <a:t>have nothing to give to you right now. Go and buy what you need in my name and I will pay the debt</a:t>
            </a:r>
            <a:r>
              <a:rPr lang="en-US" i="1" dirty="0"/>
              <a:t>.</a:t>
            </a:r>
            <a:r>
              <a:rPr lang="en-US" dirty="0"/>
              <a:t>” The individual was overjoyed and left.</a:t>
            </a:r>
          </a:p>
          <a:p>
            <a:r>
              <a:rPr lang="en-US" dirty="0"/>
              <a:t>The Companions near the Prophet </a:t>
            </a:r>
            <a:r>
              <a:rPr lang="ar-AE" dirty="0"/>
              <a:t>ﷺ</a:t>
            </a:r>
            <a:r>
              <a:rPr lang="en-US" dirty="0"/>
              <a:t> were upset because he was overextending himself. One of them stood up and said, </a:t>
            </a:r>
            <a:r>
              <a:rPr lang="en-US" b="1" dirty="0"/>
              <a:t>“O apostle of Allah! This person has come two or three times before; he asks something from you and you always give it to him. Now you have nothing to give” </a:t>
            </a:r>
            <a:r>
              <a:rPr lang="en-US" dirty="0"/>
              <a:t>to which he </a:t>
            </a:r>
            <a:r>
              <a:rPr lang="ar-AE" dirty="0"/>
              <a:t>ﷺ</a:t>
            </a:r>
            <a:r>
              <a:rPr lang="en-US" dirty="0"/>
              <a:t> replied </a:t>
            </a:r>
            <a:r>
              <a:rPr lang="en-US" b="1" dirty="0"/>
              <a:t>“Allah does not lay a burden on you that you cannot cope with!”</a:t>
            </a:r>
          </a:p>
          <a:p>
            <a:endParaRPr lang="en-US" dirty="0"/>
          </a:p>
          <a:p>
            <a:endParaRPr lang="en-US" dirty="0"/>
          </a:p>
        </p:txBody>
      </p:sp>
    </p:spTree>
    <p:extLst>
      <p:ext uri="{BB962C8B-B14F-4D97-AF65-F5344CB8AC3E}">
        <p14:creationId xmlns:p14="http://schemas.microsoft.com/office/powerpoint/2010/main" val="241142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29856-F58F-4642-8163-B2BE08C504AD}"/>
              </a:ext>
            </a:extLst>
          </p:cNvPr>
          <p:cNvSpPr txBox="1"/>
          <p:nvPr/>
        </p:nvSpPr>
        <p:spPr>
          <a:xfrm>
            <a:off x="1047750" y="1143000"/>
            <a:ext cx="10163175" cy="1846659"/>
          </a:xfrm>
          <a:prstGeom prst="rect">
            <a:avLst/>
          </a:prstGeom>
          <a:noFill/>
        </p:spPr>
        <p:txBody>
          <a:bodyPr wrap="square" rtlCol="0">
            <a:spAutoFit/>
          </a:bodyPr>
          <a:lstStyle/>
          <a:p>
            <a:r>
              <a:rPr lang="en-US" sz="2400" dirty="0"/>
              <a:t>Another Companion stood up and said, “</a:t>
            </a:r>
            <a:r>
              <a:rPr lang="en-US" sz="2400" b="1" dirty="0">
                <a:latin typeface="Arial" panose="020B0604020202020204" pitchFamily="34" charset="0"/>
                <a:cs typeface="Arial" panose="020B0604020202020204" pitchFamily="34" charset="0"/>
              </a:rPr>
              <a:t>O Apostle of Allah! Give as much as you wish! Do not fear that Allah, Who is the owner of the throne, will make you poor!” </a:t>
            </a:r>
            <a:r>
              <a:rPr lang="en-US" sz="2400" dirty="0"/>
              <a:t>A smile spread across his face and he said, </a:t>
            </a:r>
            <a:r>
              <a:rPr lang="en-US" sz="2400" b="1" dirty="0">
                <a:latin typeface="Arial" panose="020B0604020202020204" pitchFamily="34" charset="0"/>
                <a:cs typeface="Arial" panose="020B0604020202020204" pitchFamily="34" charset="0"/>
              </a:rPr>
              <a:t>“That is what I have been commanded to do.”</a:t>
            </a:r>
          </a:p>
          <a:p>
            <a:endParaRPr lang="en-US" dirty="0"/>
          </a:p>
        </p:txBody>
      </p:sp>
    </p:spTree>
    <p:extLst>
      <p:ext uri="{BB962C8B-B14F-4D97-AF65-F5344CB8AC3E}">
        <p14:creationId xmlns:p14="http://schemas.microsoft.com/office/powerpoint/2010/main" val="83161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rial Rounded MT Bold" panose="020F0704030504030204" pitchFamily="34" charset="0"/>
              </a:rPr>
              <a:t>TREATMENT WITH KIDS</a:t>
            </a:r>
          </a:p>
        </p:txBody>
      </p:sp>
      <p:sp>
        <p:nvSpPr>
          <p:cNvPr id="3" name="Content Placeholder 2"/>
          <p:cNvSpPr>
            <a:spLocks noGrp="1"/>
          </p:cNvSpPr>
          <p:nvPr>
            <p:ph idx="1"/>
          </p:nvPr>
        </p:nvSpPr>
        <p:spPr/>
        <p:txBody>
          <a:bodyPr>
            <a:normAutofit lnSpcReduction="10000"/>
          </a:bodyPr>
          <a:lstStyle/>
          <a:p>
            <a:r>
              <a:rPr lang="en-US" dirty="0"/>
              <a:t>Prophet (S.A.W) always treated kids with kindness and mercy. He always enjoyed their company and played with them to make them happy. </a:t>
            </a:r>
          </a:p>
          <a:p>
            <a:r>
              <a:rPr lang="en-US" dirty="0"/>
              <a:t>The Prophet (S.A.W) would kiss and embrace children often, as an expression of his tender love and mercy towards them. In this hadith about children, Abu Huraira reported that Al-</a:t>
            </a:r>
            <a:r>
              <a:rPr lang="en-US" dirty="0" err="1"/>
              <a:t>Aqra</a:t>
            </a:r>
            <a:r>
              <a:rPr lang="en-US" dirty="0"/>
              <a:t>-bin Habis saw Allah's Messenger s.a.w kissing Al-Hassan. He said: </a:t>
            </a:r>
            <a:r>
              <a:rPr lang="en-US" i="1" dirty="0"/>
              <a:t>“ </a:t>
            </a:r>
            <a:r>
              <a:rPr lang="en-US" b="1" dirty="0"/>
              <a:t>I have ten children, but I have never kissed any of them</a:t>
            </a:r>
            <a:r>
              <a:rPr lang="en-US" dirty="0"/>
              <a:t>”, whereupon Allah's Messenger </a:t>
            </a:r>
            <a:r>
              <a:rPr lang="en-US" dirty="0" err="1"/>
              <a:t>s.a.w</a:t>
            </a:r>
            <a:r>
              <a:rPr lang="en-US" dirty="0"/>
              <a:t>. said: “</a:t>
            </a:r>
            <a:r>
              <a:rPr lang="en-US" b="1" dirty="0"/>
              <a:t>He who does not show mercy (towards his children), no mercy would be shown to him.”</a:t>
            </a:r>
            <a:endParaRPr lang="en-US" dirty="0"/>
          </a:p>
          <a:p>
            <a:endParaRPr lang="en-US" dirty="0"/>
          </a:p>
        </p:txBody>
      </p:sp>
    </p:spTree>
    <p:extLst>
      <p:ext uri="{BB962C8B-B14F-4D97-AF65-F5344CB8AC3E}">
        <p14:creationId xmlns:p14="http://schemas.microsoft.com/office/powerpoint/2010/main" val="193949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4B3086-ADC3-4AA1-9642-5D0B0057EA00}"/>
              </a:ext>
            </a:extLst>
          </p:cNvPr>
          <p:cNvSpPr txBox="1"/>
          <p:nvPr/>
        </p:nvSpPr>
        <p:spPr>
          <a:xfrm>
            <a:off x="1304925" y="1190625"/>
            <a:ext cx="9210675"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It is narrated that Abu Huraira (may Allah be pleased with him) said: </a:t>
            </a:r>
            <a:r>
              <a:rPr lang="en-US" sz="2400" b="1" dirty="0"/>
              <a:t>“we were praying ‘</a:t>
            </a:r>
            <a:r>
              <a:rPr lang="en-US" sz="2400" b="1" dirty="0" err="1"/>
              <a:t>Isha</a:t>
            </a:r>
            <a:r>
              <a:rPr lang="en-US" sz="2400" b="1" dirty="0"/>
              <a:t>’ prayer with the Messenger of Allah -prayer and peace of Allah be upon him- when he prostrated Al-Hassan and Al-Hussain would jump on his back, when he rises with his head he picks them gently from the back and places them (on the floor) kindly, so when he returns (to prostration) they return to what they do, and when he ended his prayer he would put them on his thighs.”</a:t>
            </a:r>
            <a:r>
              <a:rPr lang="en-US" sz="2400" dirty="0"/>
              <a:t> </a:t>
            </a:r>
            <a:r>
              <a:rPr lang="en-US" sz="2400" i="1" dirty="0"/>
              <a:t>(</a:t>
            </a:r>
            <a:r>
              <a:rPr lang="it-IT" sz="2400" i="1" dirty="0"/>
              <a:t>Al-Albani 3325 Al-Silsila Al-Sahiha)</a:t>
            </a:r>
            <a:endParaRPr lang="en-US" sz="2400" dirty="0"/>
          </a:p>
        </p:txBody>
      </p:sp>
    </p:spTree>
    <p:extLst>
      <p:ext uri="{BB962C8B-B14F-4D97-AF65-F5344CB8AC3E}">
        <p14:creationId xmlns:p14="http://schemas.microsoft.com/office/powerpoint/2010/main" val="412524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rial Rounded MT Bold" panose="020F0704030504030204" pitchFamily="34" charset="0"/>
              </a:rPr>
              <a:t>TREATMENT WITH NON-MUSLIMS</a:t>
            </a:r>
          </a:p>
        </p:txBody>
      </p:sp>
      <p:sp>
        <p:nvSpPr>
          <p:cNvPr id="3" name="Content Placeholder 2"/>
          <p:cNvSpPr>
            <a:spLocks noGrp="1"/>
          </p:cNvSpPr>
          <p:nvPr>
            <p:ph idx="1"/>
          </p:nvPr>
        </p:nvSpPr>
        <p:spPr/>
        <p:txBody>
          <a:bodyPr>
            <a:normAutofit/>
          </a:bodyPr>
          <a:lstStyle/>
          <a:p>
            <a:r>
              <a:rPr lang="en-US" dirty="0"/>
              <a:t>Prophet Muhammad(S.A.W) treated the Non-Muslims with justice.</a:t>
            </a:r>
          </a:p>
          <a:p>
            <a:r>
              <a:rPr lang="en-US" dirty="0"/>
              <a:t>Allah Almighty says in Quran:</a:t>
            </a:r>
          </a:p>
          <a:p>
            <a:pPr marL="0" indent="0">
              <a:buNone/>
            </a:pPr>
            <a:r>
              <a:rPr lang="en-US" b="1" i="1" dirty="0"/>
              <a:t>   </a:t>
            </a:r>
            <a:r>
              <a:rPr lang="en-US" b="1" dirty="0"/>
              <a:t>"So, if they come to you, (O Muhammad), judge between them, or turn away from them.  And if you turn away from them – never will they harm you at all.  And if you judge, judge between them with justice.  Indeed, Allah loves those who act justly." (Quran 5:42)</a:t>
            </a:r>
            <a:endParaRPr lang="en-US" dirty="0"/>
          </a:p>
        </p:txBody>
      </p:sp>
    </p:spTree>
    <p:extLst>
      <p:ext uri="{BB962C8B-B14F-4D97-AF65-F5344CB8AC3E}">
        <p14:creationId xmlns:p14="http://schemas.microsoft.com/office/powerpoint/2010/main" val="13921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rial Rounded MT Bold" panose="020F0704030504030204" pitchFamily="34" charset="0"/>
              </a:rPr>
              <a:t>CONCLUSION</a:t>
            </a:r>
          </a:p>
        </p:txBody>
      </p:sp>
      <p:sp>
        <p:nvSpPr>
          <p:cNvPr id="3" name="Content Placeholder 2"/>
          <p:cNvSpPr>
            <a:spLocks noGrp="1"/>
          </p:cNvSpPr>
          <p:nvPr>
            <p:ph idx="1"/>
          </p:nvPr>
        </p:nvSpPr>
        <p:spPr/>
        <p:txBody>
          <a:bodyPr/>
          <a:lstStyle/>
          <a:p>
            <a:r>
              <a:rPr lang="en-US" dirty="0"/>
              <a:t>Hazrat Muhammad (s.a.w) is the peak of love, courage, patience, perseverance, generosity, humility, sincerity and above all putting others first.</a:t>
            </a:r>
          </a:p>
          <a:p>
            <a:r>
              <a:rPr lang="en-US" dirty="0"/>
              <a:t>We should all seek guidance from his teachings to be successful in this world and hereafter.</a:t>
            </a:r>
          </a:p>
        </p:txBody>
      </p:sp>
    </p:spTree>
    <p:extLst>
      <p:ext uri="{BB962C8B-B14F-4D97-AF65-F5344CB8AC3E}">
        <p14:creationId xmlns:p14="http://schemas.microsoft.com/office/powerpoint/2010/main" val="139327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rial Rounded MT Bold" panose="020F0704030504030204" pitchFamily="34" charset="0"/>
              </a:rPr>
              <a:t>DEFINITION OF OBLIGINGNESS</a:t>
            </a:r>
          </a:p>
        </p:txBody>
      </p:sp>
      <p:sp>
        <p:nvSpPr>
          <p:cNvPr id="3" name="Content Placeholder 2"/>
          <p:cNvSpPr>
            <a:spLocks noGrp="1"/>
          </p:cNvSpPr>
          <p:nvPr>
            <p:ph idx="1"/>
          </p:nvPr>
        </p:nvSpPr>
        <p:spPr/>
        <p:txBody>
          <a:bodyPr/>
          <a:lstStyle/>
          <a:p>
            <a:r>
              <a:rPr lang="en-US" dirty="0"/>
              <a:t>Obligingness means willing to do favors. </a:t>
            </a:r>
          </a:p>
          <a:p>
            <a:r>
              <a:rPr lang="en-US" dirty="0"/>
              <a:t>Treating others with kindness.</a:t>
            </a:r>
          </a:p>
          <a:p>
            <a:endParaRPr lang="en-US" dirty="0"/>
          </a:p>
        </p:txBody>
      </p:sp>
    </p:spTree>
    <p:extLst>
      <p:ext uri="{BB962C8B-B14F-4D97-AF65-F5344CB8AC3E}">
        <p14:creationId xmlns:p14="http://schemas.microsoft.com/office/powerpoint/2010/main" val="13397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latin typeface="Arial Rounded MT Bold" panose="020F0704030504030204" pitchFamily="34" charset="0"/>
              </a:rPr>
              <a:t>CONCEPT OF OBLIGINGNESS IN QURAN AND SUNNAH</a:t>
            </a:r>
          </a:p>
        </p:txBody>
      </p:sp>
      <p:sp>
        <p:nvSpPr>
          <p:cNvPr id="3" name="Content Placeholder 2"/>
          <p:cNvSpPr>
            <a:spLocks noGrp="1"/>
          </p:cNvSpPr>
          <p:nvPr>
            <p:ph idx="1"/>
          </p:nvPr>
        </p:nvSpPr>
        <p:spPr/>
        <p:txBody>
          <a:bodyPr>
            <a:normAutofit/>
          </a:bodyPr>
          <a:lstStyle/>
          <a:p>
            <a:r>
              <a:rPr lang="en-US" dirty="0"/>
              <a:t>The concept of obligingness appears in numerous Quranic verses and hadiths affirming the necessity and importance of it in Islam. </a:t>
            </a:r>
          </a:p>
          <a:p>
            <a:r>
              <a:rPr lang="en-US" dirty="0"/>
              <a:t>The Holy Quran mentions His kind and gentle behavior in these words: </a:t>
            </a:r>
            <a:r>
              <a:rPr lang="en-US" b="1" dirty="0"/>
              <a:t>“O Messenger of Allah! It is a great Mercy of God that you are gentle and kind towards them; for, had you been harsh and hard-hearted, they would all have broken away from you”</a:t>
            </a:r>
            <a:r>
              <a:rPr lang="en-US" dirty="0"/>
              <a:t> (Quran, 3:159)</a:t>
            </a:r>
          </a:p>
          <a:p>
            <a:r>
              <a:rPr lang="en-US" dirty="0"/>
              <a:t>An example of hadith is “The most beloved of you to Allah are the best of you in character.” (Bukhari)</a:t>
            </a:r>
          </a:p>
        </p:txBody>
      </p:sp>
    </p:spTree>
    <p:extLst>
      <p:ext uri="{BB962C8B-B14F-4D97-AF65-F5344CB8AC3E}">
        <p14:creationId xmlns:p14="http://schemas.microsoft.com/office/powerpoint/2010/main" val="375772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F28E-93BF-406D-A29C-9907443DF48A}"/>
              </a:ext>
            </a:extLst>
          </p:cNvPr>
          <p:cNvSpPr>
            <a:spLocks noGrp="1"/>
          </p:cNvSpPr>
          <p:nvPr>
            <p:ph type="title"/>
          </p:nvPr>
        </p:nvSpPr>
        <p:spPr>
          <a:xfrm>
            <a:off x="1295401" y="1129241"/>
            <a:ext cx="9839323" cy="4252384"/>
          </a:xfrm>
        </p:spPr>
        <p:txBody>
          <a:bodyPr>
            <a:normAutofit/>
          </a:bodyPr>
          <a:lstStyle/>
          <a:p>
            <a:r>
              <a:rPr lang="en-US" dirty="0"/>
              <a:t>Acts of obligingness from the life of Prophet Muhammad (S.A.W)</a:t>
            </a:r>
          </a:p>
        </p:txBody>
      </p:sp>
    </p:spTree>
    <p:extLst>
      <p:ext uri="{BB962C8B-B14F-4D97-AF65-F5344CB8AC3E}">
        <p14:creationId xmlns:p14="http://schemas.microsoft.com/office/powerpoint/2010/main" val="196531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16106"/>
            <a:ext cx="9601196" cy="1008529"/>
          </a:xfrm>
        </p:spPr>
        <p:txBody>
          <a:bodyPr>
            <a:normAutofit fontScale="90000"/>
          </a:bodyPr>
          <a:lstStyle/>
          <a:p>
            <a:r>
              <a:rPr lang="en-US" dirty="0">
                <a:solidFill>
                  <a:srgbClr val="002060"/>
                </a:solidFill>
                <a:latin typeface="Arial Rounded MT Bold" panose="020F0704030504030204" pitchFamily="34" charset="0"/>
              </a:rPr>
              <a:t>HIS(S.A.W) ACTS OF FORGIVENESS</a:t>
            </a:r>
          </a:p>
        </p:txBody>
      </p:sp>
      <p:sp>
        <p:nvSpPr>
          <p:cNvPr id="3" name="Content Placeholder 2"/>
          <p:cNvSpPr>
            <a:spLocks noGrp="1"/>
          </p:cNvSpPr>
          <p:nvPr>
            <p:ph idx="1"/>
          </p:nvPr>
        </p:nvSpPr>
        <p:spPr>
          <a:xfrm>
            <a:off x="1295401" y="2556932"/>
            <a:ext cx="9601196" cy="3184962"/>
          </a:xfrm>
        </p:spPr>
        <p:txBody>
          <a:bodyPr>
            <a:normAutofit lnSpcReduction="10000"/>
          </a:bodyPr>
          <a:lstStyle/>
          <a:p>
            <a:r>
              <a:rPr lang="en-US" dirty="0"/>
              <a:t>Abu Sufyan was a leader of the Quraish, the most ardent enemies of the Prophet Muhammad in Makkah. He was responsible for leading many armies against the Prophet and the Muslims, including many campaigns that resulted in the persecution of Muslims.</a:t>
            </a:r>
          </a:p>
          <a:p>
            <a:pPr marL="0" indent="0">
              <a:buNone/>
            </a:pPr>
            <a:r>
              <a:rPr lang="en-US" dirty="0"/>
              <a:t>    Following the Conquest of Makkah, Abu Sufyan asked for forgiveness from the Prophet and accepted Islam. The Prophet not only forgave him but also showed him the great </a:t>
            </a:r>
            <a:r>
              <a:rPr lang="en-US" dirty="0" err="1"/>
              <a:t>honour</a:t>
            </a:r>
            <a:r>
              <a:rPr lang="en-US" dirty="0"/>
              <a:t> by openly stating “Whosoever enters the house of Abu Sufyan will be safe”</a:t>
            </a:r>
          </a:p>
          <a:p>
            <a:pPr marL="0" indent="0">
              <a:buNone/>
            </a:pPr>
            <a:endParaRPr lang="en-US" dirty="0"/>
          </a:p>
        </p:txBody>
      </p:sp>
    </p:spTree>
    <p:extLst>
      <p:ext uri="{BB962C8B-B14F-4D97-AF65-F5344CB8AC3E}">
        <p14:creationId xmlns:p14="http://schemas.microsoft.com/office/powerpoint/2010/main" val="350445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676" y="794807"/>
            <a:ext cx="9601196" cy="3318936"/>
          </a:xfrm>
        </p:spPr>
        <p:txBody>
          <a:bodyPr/>
          <a:lstStyle/>
          <a:p>
            <a:r>
              <a:rPr lang="en-US" dirty="0"/>
              <a:t>Another example where we can see Prophet(S.A.W)’s forgiveness and advising it to others is of the battle of Ohad when Mushrikeen trampled the body of his uncle. Prophet(S.A.W) ordered that no Muslim should treat the body of an enemy in the same manner and cause them the same pain.</a:t>
            </a:r>
          </a:p>
        </p:txBody>
      </p:sp>
    </p:spTree>
    <p:extLst>
      <p:ext uri="{BB962C8B-B14F-4D97-AF65-F5344CB8AC3E}">
        <p14:creationId xmlns:p14="http://schemas.microsoft.com/office/powerpoint/2010/main" val="15566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08033"/>
          </a:xfrm>
        </p:spPr>
        <p:txBody>
          <a:bodyPr>
            <a:normAutofit fontScale="90000"/>
          </a:bodyPr>
          <a:lstStyle/>
          <a:p>
            <a:r>
              <a:rPr lang="en-US" dirty="0">
                <a:solidFill>
                  <a:srgbClr val="002060"/>
                </a:solidFill>
                <a:latin typeface="Arial Rounded MT Bold" panose="020F0704030504030204" pitchFamily="34" charset="0"/>
              </a:rPr>
              <a:t>HIS(S.A.W) TREATMENT WITH HIS WIVES</a:t>
            </a:r>
          </a:p>
        </p:txBody>
      </p:sp>
      <p:sp>
        <p:nvSpPr>
          <p:cNvPr id="3" name="Content Placeholder 2"/>
          <p:cNvSpPr>
            <a:spLocks noGrp="1"/>
          </p:cNvSpPr>
          <p:nvPr>
            <p:ph idx="1"/>
          </p:nvPr>
        </p:nvSpPr>
        <p:spPr>
          <a:xfrm>
            <a:off x="1295401" y="2556932"/>
            <a:ext cx="9601196" cy="3171515"/>
          </a:xfrm>
        </p:spPr>
        <p:txBody>
          <a:bodyPr>
            <a:normAutofit fontScale="92500"/>
          </a:bodyPr>
          <a:lstStyle/>
          <a:p>
            <a:r>
              <a:rPr lang="en-US" dirty="0"/>
              <a:t>Prophet Muhammad(S.A.W) said, </a:t>
            </a:r>
            <a:r>
              <a:rPr lang="en-US" b="1" dirty="0"/>
              <a:t>"Best among you is one who is best to his wife, and I am best among you in my dealings with my wives.“ (Al-Bukhari)</a:t>
            </a:r>
          </a:p>
          <a:p>
            <a:r>
              <a:rPr lang="en-US" dirty="0"/>
              <a:t>Once a Persian neighbor of the Prophet(S.A.W) who was well-known for his excellent cuisine invited the him(S.A.W) for dinner. The Prophet(S.A.W) inquired if the invitation was extended to his wife as well. Upon receiving the answer in the negative, the prophet turned down the invitation. The neighbor returned in the afternoon and invited him again. Prophet Muhammad(S.A.W) asked him again if his wife was also invited. </a:t>
            </a:r>
          </a:p>
          <a:p>
            <a:endParaRPr lang="en-US" dirty="0"/>
          </a:p>
        </p:txBody>
      </p:sp>
    </p:spTree>
    <p:extLst>
      <p:ext uri="{BB962C8B-B14F-4D97-AF65-F5344CB8AC3E}">
        <p14:creationId xmlns:p14="http://schemas.microsoft.com/office/powerpoint/2010/main" val="40538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2" y="728132"/>
            <a:ext cx="9601196" cy="3318936"/>
          </a:xfrm>
        </p:spPr>
        <p:txBody>
          <a:bodyPr/>
          <a:lstStyle/>
          <a:p>
            <a:pPr marL="0" indent="0">
              <a:buNone/>
            </a:pPr>
            <a:r>
              <a:rPr lang="en-US" dirty="0"/>
              <a:t>The neighbor refused to invite his wife, upon which the Prophet once again turned down the invitation. The neighbor came a third time and invited both of them. Prophet Muhammad(S.A.W) gladly accepted the invitation and accompanied his wife to the neighbor's house for dinner.</a:t>
            </a:r>
          </a:p>
          <a:p>
            <a:endParaRPr lang="en-US" dirty="0"/>
          </a:p>
        </p:txBody>
      </p:sp>
    </p:spTree>
    <p:extLst>
      <p:ext uri="{BB962C8B-B14F-4D97-AF65-F5344CB8AC3E}">
        <p14:creationId xmlns:p14="http://schemas.microsoft.com/office/powerpoint/2010/main" val="161719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34011"/>
            <a:ext cx="9601196" cy="1169893"/>
          </a:xfrm>
        </p:spPr>
        <p:txBody>
          <a:bodyPr/>
          <a:lstStyle/>
          <a:p>
            <a:r>
              <a:rPr lang="en-US" dirty="0">
                <a:solidFill>
                  <a:srgbClr val="002060"/>
                </a:solidFill>
                <a:latin typeface="Arial Rounded MT Bold" panose="020F0704030504030204" pitchFamily="34" charset="0"/>
              </a:rPr>
              <a:t>TREATMENT WITH NEIGHBORS</a:t>
            </a:r>
          </a:p>
        </p:txBody>
      </p:sp>
      <p:sp>
        <p:nvSpPr>
          <p:cNvPr id="3" name="Content Placeholder 2"/>
          <p:cNvSpPr>
            <a:spLocks noGrp="1"/>
          </p:cNvSpPr>
          <p:nvPr>
            <p:ph idx="1"/>
          </p:nvPr>
        </p:nvSpPr>
        <p:spPr>
          <a:xfrm>
            <a:off x="1295401" y="2556932"/>
            <a:ext cx="9601196" cy="3198409"/>
          </a:xfrm>
        </p:spPr>
        <p:txBody>
          <a:bodyPr>
            <a:normAutofit fontScale="92500" lnSpcReduction="10000"/>
          </a:bodyPr>
          <a:lstStyle/>
          <a:p>
            <a:r>
              <a:rPr lang="en-US" dirty="0"/>
              <a:t>Prophet Muhammad (peace be upon him) urged his companions and all Muslims in all generations to look after their neighbors and be ready with help whenever help is needed, even by a neighbor whose behavior is far from neighborly.</a:t>
            </a:r>
          </a:p>
          <a:p>
            <a:r>
              <a:rPr lang="en-US" dirty="0"/>
              <a:t>Prophet Muhammad (S.A.W) suggested his </a:t>
            </a:r>
            <a:r>
              <a:rPr lang="en-US" dirty="0" err="1"/>
              <a:t>ummat</a:t>
            </a:r>
            <a:r>
              <a:rPr lang="en-US" dirty="0"/>
              <a:t> to be particular in visiting their neighbors and keeping good relations with them, especially if they are ill or have a special celebration, and this was the habit of the Prophet (peace be upon him) himself.</a:t>
            </a:r>
          </a:p>
          <a:p>
            <a:r>
              <a:rPr lang="en-US" dirty="0"/>
              <a:t>One day, the Prophet’s Jewish neighbor became ill, so the Prophet (peace be upon him) visited him. Anas reported this incident, saying</a:t>
            </a:r>
          </a:p>
        </p:txBody>
      </p:sp>
    </p:spTree>
    <p:extLst>
      <p:ext uri="{BB962C8B-B14F-4D97-AF65-F5344CB8AC3E}">
        <p14:creationId xmlns:p14="http://schemas.microsoft.com/office/powerpoint/2010/main" val="79450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423</TotalTime>
  <Words>1471</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Rounded MT Bold</vt:lpstr>
      <vt:lpstr>Berlin Sans FB Demi</vt:lpstr>
      <vt:lpstr>Garamond</vt:lpstr>
      <vt:lpstr>Organic</vt:lpstr>
      <vt:lpstr>The Obligingness of Prophet Muhammad (s.a.w)</vt:lpstr>
      <vt:lpstr>DEFINITION OF OBLIGINGNESS</vt:lpstr>
      <vt:lpstr>CONCEPT OF OBLIGINGNESS IN QURAN AND SUNNAH</vt:lpstr>
      <vt:lpstr>Acts of obligingness from the life of Prophet Muhammad (S.A.W)</vt:lpstr>
      <vt:lpstr>HIS(S.A.W) ACTS OF FORGIVENESS</vt:lpstr>
      <vt:lpstr>PowerPoint Presentation</vt:lpstr>
      <vt:lpstr>HIS(S.A.W) TREATMENT WITH HIS WIVES</vt:lpstr>
      <vt:lpstr>PowerPoint Presentation</vt:lpstr>
      <vt:lpstr>TREATMENT WITH NEIGHBORS</vt:lpstr>
      <vt:lpstr>PowerPoint Presentation</vt:lpstr>
      <vt:lpstr>TREATMENT WITH ANIMALS</vt:lpstr>
      <vt:lpstr>TREATMENT WITH THE POOR</vt:lpstr>
      <vt:lpstr>PowerPoint Presentation</vt:lpstr>
      <vt:lpstr>TREATMENT WITH KIDS</vt:lpstr>
      <vt:lpstr>PowerPoint Presentation</vt:lpstr>
      <vt:lpstr>TREATMENT WITH NON-MUSLIMS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Morals of Hazrat Muhammad (s.a.w)</dc:title>
  <dc:creator>Microsoft account</dc:creator>
  <cp:lastModifiedBy>Fatima Azfar</cp:lastModifiedBy>
  <cp:revision>32</cp:revision>
  <dcterms:created xsi:type="dcterms:W3CDTF">2020-11-01T15:00:16Z</dcterms:created>
  <dcterms:modified xsi:type="dcterms:W3CDTF">2020-11-05T23:23:05Z</dcterms:modified>
</cp:coreProperties>
</file>