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20F77-D5DB-4C2D-B7F1-09BF2FB18679}">
  <a:tblStyle styleId="{CA720F77-D5DB-4C2D-B7F1-09BF2FB186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Discuss About</a:t>
            </a:r>
            <a:endParaRPr/>
          </a:p>
          <a:p>
            <a:pPr indent="0" lvl="0" marL="0" rtl="0" algn="l">
              <a:spcBef>
                <a:spcPts val="0"/>
              </a:spcBef>
              <a:spcAft>
                <a:spcPts val="0"/>
              </a:spcAft>
              <a:buSzPts val="1800"/>
              <a:buNone/>
            </a:pPr>
            <a:r>
              <a:rPr lang="en-US"/>
              <a:t>Use of Requesting Vocabulary</a:t>
            </a:r>
            <a:endParaRPr/>
          </a:p>
          <a:p>
            <a:pPr indent="0" lvl="0" marL="0" rtl="0" algn="l">
              <a:spcBef>
                <a:spcPts val="0"/>
              </a:spcBef>
              <a:spcAft>
                <a:spcPts val="0"/>
              </a:spcAft>
              <a:buSzPts val="1800"/>
              <a:buNone/>
            </a:pPr>
            <a:r>
              <a:rPr lang="en-US"/>
              <a:t>Positive and Polite tone</a:t>
            </a:r>
            <a:endParaRPr/>
          </a:p>
        </p:txBody>
      </p:sp>
      <p:sp>
        <p:nvSpPr>
          <p:cNvPr id="131" name="Google Shape;131;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1" name="Google Shape;51;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2" name="Google Shape;5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mailto:husnain.raza@lhr.nu.edu.p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and Email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274637"/>
            <a:ext cx="8229600" cy="6202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Topic</a:t>
            </a:r>
            <a:br>
              <a:rPr b="0" i="0" lang="en-US" sz="4400" u="none">
                <a:solidFill>
                  <a:schemeClr val="dk1"/>
                </a:solidFill>
                <a:latin typeface="Calibri"/>
                <a:ea typeface="Calibri"/>
                <a:cs typeface="Calibri"/>
                <a:sym typeface="Calibri"/>
              </a:rPr>
            </a:br>
            <a:br>
              <a:rPr b="0" i="0" lang="en-US" sz="4400" u="none">
                <a:solidFill>
                  <a:schemeClr val="dk1"/>
                </a:solidFill>
                <a:latin typeface="Calibri"/>
                <a:ea typeface="Calibri"/>
                <a:cs typeface="Calibri"/>
                <a:sym typeface="Calibri"/>
              </a:rPr>
            </a:br>
            <a:r>
              <a:rPr b="0" i="0" lang="en-US" sz="3000" u="none">
                <a:solidFill>
                  <a:schemeClr val="dk1"/>
                </a:solidFill>
                <a:latin typeface="Calibri"/>
                <a:ea typeface="Calibri"/>
                <a:cs typeface="Calibri"/>
                <a:sym typeface="Calibri"/>
              </a:rPr>
              <a:t>Write an application to request Manager Academics (Mr. Saifullah) for re-registering course which you have mistakenly dropped off on flex.</a:t>
            </a:r>
            <a:br>
              <a:rPr b="0" i="0" lang="en-US" sz="4400" u="none">
                <a:solidFill>
                  <a:schemeClr val="dk1"/>
                </a:solidFill>
                <a:latin typeface="Calibri"/>
                <a:ea typeface="Calibri"/>
                <a:cs typeface="Calibri"/>
                <a:sym typeface="Calibri"/>
              </a:rPr>
            </a:br>
            <a:br>
              <a:rPr b="0" i="0" lang="en-US" sz="4400" u="none">
                <a:solidFill>
                  <a:schemeClr val="dk1"/>
                </a:solidFill>
                <a:latin typeface="Calibri"/>
                <a:ea typeface="Calibri"/>
                <a:cs typeface="Calibri"/>
                <a:sym typeface="Calibri"/>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0" y="4876800"/>
            <a:ext cx="91440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Times New Roman"/>
              <a:buNone/>
            </a:pPr>
            <a:r>
              <a:rPr b="0" i="0" lang="en-US" sz="3000" u="none" cap="none" strike="noStrike">
                <a:solidFill>
                  <a:schemeClr val="dk1"/>
                </a:solidFill>
                <a:latin typeface="Times New Roman"/>
                <a:ea typeface="Times New Roman"/>
                <a:cs typeface="Times New Roman"/>
                <a:sym typeface="Times New Roman"/>
              </a:rPr>
              <a:t>Is my tone appropriate to my purpose and my intended audience?</a:t>
            </a:r>
            <a:endParaRPr/>
          </a:p>
        </p:txBody>
      </p:sp>
      <p:sp>
        <p:nvSpPr>
          <p:cNvPr id="94" name="Google Shape;94;p14"/>
          <p:cNvSpPr txBox="1"/>
          <p:nvPr/>
        </p:nvSpPr>
        <p:spPr>
          <a:xfrm>
            <a:off x="0" y="2514600"/>
            <a:ext cx="86106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Times New Roman"/>
              <a:buNone/>
            </a:pPr>
            <a:r>
              <a:rPr b="0" i="0" lang="en-US" sz="3000" u="none" cap="none" strike="noStrike">
                <a:solidFill>
                  <a:schemeClr val="dk1"/>
                </a:solidFill>
                <a:latin typeface="Times New Roman"/>
                <a:ea typeface="Times New Roman"/>
                <a:cs typeface="Times New Roman"/>
                <a:sym typeface="Times New Roman"/>
              </a:rPr>
              <a:t>Who will read what I have written?</a:t>
            </a:r>
            <a:endParaRPr/>
          </a:p>
        </p:txBody>
      </p:sp>
      <p:sp>
        <p:nvSpPr>
          <p:cNvPr id="95" name="Google Shape;95;p14"/>
          <p:cNvSpPr txBox="1"/>
          <p:nvPr>
            <p:ph type="title"/>
          </p:nvPr>
        </p:nvSpPr>
        <p:spPr>
          <a:xfrm>
            <a:off x="0" y="457200"/>
            <a:ext cx="9144000" cy="1706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Am I writing primarily to create a record or provide information, to request or to persuade?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28600" y="-28575"/>
            <a:ext cx="8763000" cy="790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Components of Academic Application</a:t>
            </a:r>
            <a:endParaRPr/>
          </a:p>
        </p:txBody>
      </p:sp>
      <p:sp>
        <p:nvSpPr>
          <p:cNvPr id="101" name="Google Shape;101;p15"/>
          <p:cNvSpPr txBox="1"/>
          <p:nvPr>
            <p:ph idx="1" type="body"/>
          </p:nvPr>
        </p:nvSpPr>
        <p:spPr>
          <a:xfrm>
            <a:off x="223837" y="914400"/>
            <a:ext cx="84582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Recipients Designation &amp; Address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Subject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Salutation (Dear)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Body (4-Paragraphs)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Purpose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Reason(s)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Suggested Action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Closing Paragraph</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Closing off</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2286000" y="0"/>
            <a:ext cx="6629400" cy="655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August 20, 2019.</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Dr. Fehmida Ijaz                                                                 </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Principal   (</a:t>
            </a:r>
            <a:r>
              <a:rPr b="0" i="0" lang="en-US" sz="1400" u="none" cap="none" strike="noStrike">
                <a:solidFill>
                  <a:srgbClr val="FF0000"/>
                </a:solidFill>
                <a:latin typeface="Calibri"/>
                <a:ea typeface="Calibri"/>
                <a:cs typeface="Calibri"/>
                <a:sym typeface="Calibri"/>
              </a:rPr>
              <a:t>Always mention Designation</a:t>
            </a:r>
            <a:r>
              <a:rPr b="0" i="0" lang="en-US" sz="1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Fatima Jinnah College  for Women/(FAST-NUCES),</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Lahore.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Subject:  Application for Leave   (</a:t>
            </a:r>
            <a:r>
              <a:rPr b="0" i="0" lang="en-US" sz="1400" u="none" cap="none" strike="noStrike">
                <a:solidFill>
                  <a:srgbClr val="FF0000"/>
                </a:solidFill>
                <a:latin typeface="Calibri"/>
                <a:ea typeface="Calibri"/>
                <a:cs typeface="Calibri"/>
                <a:sym typeface="Calibri"/>
              </a:rPr>
              <a:t>First letter of each word is capital)</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Dear Dr. Ijaz:</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I am a student of Fatima Jinnah College and would like to apply for </a:t>
            </a:r>
            <a:r>
              <a:rPr b="0" i="0" lang="en-US" sz="1400" u="sng" cap="none" strike="noStrike">
                <a:solidFill>
                  <a:schemeClr val="dk1"/>
                </a:solidFill>
                <a:latin typeface="Calibri"/>
                <a:ea typeface="Calibri"/>
                <a:cs typeface="Calibri"/>
                <a:sym typeface="Calibri"/>
              </a:rPr>
              <a:t>leave from the college.</a:t>
            </a:r>
            <a:endParaRPr/>
          </a:p>
          <a:p>
            <a:pPr indent="0" lvl="0" marL="0" marR="0" rtl="0" algn="l">
              <a:lnSpc>
                <a:spcPct val="100000"/>
              </a:lnSpc>
              <a:spcBef>
                <a:spcPts val="0"/>
              </a:spcBef>
              <a:spcAft>
                <a:spcPts val="0"/>
              </a:spcAft>
              <a:buClr>
                <a:schemeClr val="dk1"/>
              </a:buClr>
              <a:buSzPts val="1400"/>
              <a:buFont typeface="Arial"/>
              <a:buNone/>
            </a:pPr>
            <a:r>
              <a:t/>
            </a:r>
            <a:endParaRPr b="0" i="0" sz="14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My mother has been recently diagnosed with epilepsy. The doctors have advised her to leave for the United States immediately. </a:t>
            </a:r>
            <a:r>
              <a:rPr b="0" i="0" lang="en-US" sz="1400" u="sng" cap="none" strike="noStrike">
                <a:solidFill>
                  <a:schemeClr val="dk1"/>
                </a:solidFill>
                <a:latin typeface="Calibri"/>
                <a:ea typeface="Calibri"/>
                <a:cs typeface="Calibri"/>
                <a:sym typeface="Calibri"/>
              </a:rPr>
              <a:t>Since my mother has no relatives in the United States, it is imperative  that I accompany her when she goes </a:t>
            </a:r>
            <a:r>
              <a:rPr b="0" i="0" lang="en-US" sz="1400" u="none" cap="none" strike="noStrike">
                <a:solidFill>
                  <a:schemeClr val="dk1"/>
                </a:solidFill>
                <a:latin typeface="Calibri"/>
                <a:ea typeface="Calibri"/>
                <a:cs typeface="Calibri"/>
                <a:sym typeface="Calibri"/>
              </a:rPr>
              <a:t>as it is necessary for someone to be with her for moral and physical support.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I shall be grateful if you would sanction me leave from the college </a:t>
            </a:r>
            <a:r>
              <a:rPr b="0" i="0" lang="en-US" sz="1400" u="sng" cap="none" strike="noStrike">
                <a:solidFill>
                  <a:schemeClr val="dk1"/>
                </a:solidFill>
                <a:latin typeface="Calibri"/>
                <a:ea typeface="Calibri"/>
                <a:cs typeface="Calibri"/>
                <a:sym typeface="Calibri"/>
              </a:rPr>
              <a:t>for three weeks, that is 1 Sept. to 27 Sept  2010  </a:t>
            </a:r>
            <a:r>
              <a:rPr b="0" i="0" lang="en-US" sz="1400" u="none" cap="none" strike="noStrike">
                <a:solidFill>
                  <a:schemeClr val="dk1"/>
                </a:solidFill>
                <a:latin typeface="Calibri"/>
                <a:ea typeface="Calibri"/>
                <a:cs typeface="Calibri"/>
                <a:sym typeface="Calibri"/>
              </a:rPr>
              <a:t>       </a:t>
            </a:r>
            <a:r>
              <a:rPr b="0" i="0" lang="en-US" sz="1400" u="sng" cap="none" strike="noStrike">
                <a:solidFill>
                  <a:schemeClr val="dk1"/>
                </a:solidFill>
                <a:latin typeface="Calibri"/>
                <a:ea typeface="Calibri"/>
                <a:cs typeface="Calibri"/>
                <a:sym typeface="Calibri"/>
              </a:rPr>
              <a:t>(</a:t>
            </a:r>
            <a:r>
              <a:rPr b="0" i="0" lang="en-US" sz="1400" u="none" cap="none" strike="noStrike">
                <a:solidFill>
                  <a:srgbClr val="FF0000"/>
                </a:solidFill>
                <a:latin typeface="Calibri"/>
                <a:ea typeface="Calibri"/>
                <a:cs typeface="Calibri"/>
                <a:sym typeface="Calibri"/>
              </a:rPr>
              <a:t>Instigate action</a:t>
            </a:r>
            <a:r>
              <a:rPr b="0" i="0" lang="en-US" sz="1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sng" cap="none" strike="noStrike">
                <a:solidFill>
                  <a:schemeClr val="dk1"/>
                </a:solidFill>
                <a:latin typeface="Calibri"/>
                <a:ea typeface="Calibri"/>
                <a:cs typeface="Calibri"/>
                <a:sym typeface="Calibri"/>
              </a:rPr>
              <a:t>I would appreciate your viewing my application favourably.</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Yours sincerely,</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Signature</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Name</a:t>
            </a:r>
            <a:endParaRPr b="0"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Section &amp; Roll Number</a:t>
            </a:r>
            <a:endParaRPr/>
          </a:p>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Phone Number</a:t>
            </a:r>
            <a:endParaRPr/>
          </a:p>
        </p:txBody>
      </p:sp>
      <p:sp>
        <p:nvSpPr>
          <p:cNvPr id="107" name="Google Shape;107;p16"/>
          <p:cNvSpPr/>
          <p:nvPr/>
        </p:nvSpPr>
        <p:spPr>
          <a:xfrm flipH="1">
            <a:off x="76200" y="2619375"/>
            <a:ext cx="1981200" cy="457200"/>
          </a:xfrm>
          <a:prstGeom prst="wedgeEllipseCallout">
            <a:avLst>
              <a:gd fmla="val 6300" name="adj1"/>
              <a:gd fmla="val 24300" name="adj2"/>
            </a:avLst>
          </a:prstGeom>
          <a:solidFill>
            <a:srgbClr val="F2F2F2"/>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6"/>
          <p:cNvSpPr txBox="1"/>
          <p:nvPr/>
        </p:nvSpPr>
        <p:spPr>
          <a:xfrm>
            <a:off x="304800" y="2679700"/>
            <a:ext cx="16764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Explain Purpose</a:t>
            </a:r>
            <a:endParaRPr/>
          </a:p>
        </p:txBody>
      </p:sp>
      <p:sp>
        <p:nvSpPr>
          <p:cNvPr id="109" name="Google Shape;109;p16"/>
          <p:cNvSpPr/>
          <p:nvPr/>
        </p:nvSpPr>
        <p:spPr>
          <a:xfrm flipH="1">
            <a:off x="228600" y="3440112"/>
            <a:ext cx="2057400" cy="457200"/>
          </a:xfrm>
          <a:prstGeom prst="wedgeEllipseCallout">
            <a:avLst>
              <a:gd fmla="val 6300" name="adj1"/>
              <a:gd fmla="val 24300" name="adj2"/>
            </a:avLst>
          </a:prstGeom>
          <a:solidFill>
            <a:srgbClr val="F2F2F2"/>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6"/>
          <p:cNvSpPr txBox="1"/>
          <p:nvPr/>
        </p:nvSpPr>
        <p:spPr>
          <a:xfrm>
            <a:off x="304800" y="3500437"/>
            <a:ext cx="19812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Give reason for leave</a:t>
            </a:r>
            <a:endParaRPr/>
          </a:p>
        </p:txBody>
      </p:sp>
      <p:sp>
        <p:nvSpPr>
          <p:cNvPr id="111" name="Google Shape;111;p16"/>
          <p:cNvSpPr/>
          <p:nvPr/>
        </p:nvSpPr>
        <p:spPr>
          <a:xfrm flipH="1">
            <a:off x="228600" y="4419600"/>
            <a:ext cx="2057400" cy="457200"/>
          </a:xfrm>
          <a:prstGeom prst="wedgeEllipseCallout">
            <a:avLst>
              <a:gd fmla="val 6300" name="adj1"/>
              <a:gd fmla="val 24300" name="adj2"/>
            </a:avLst>
          </a:prstGeom>
          <a:solidFill>
            <a:srgbClr val="F2F2F2"/>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6"/>
          <p:cNvSpPr txBox="1"/>
          <p:nvPr/>
        </p:nvSpPr>
        <p:spPr>
          <a:xfrm>
            <a:off x="381000" y="4343400"/>
            <a:ext cx="20574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Details of leave including dates.</a:t>
            </a:r>
            <a:endParaRPr/>
          </a:p>
        </p:txBody>
      </p:sp>
      <p:sp>
        <p:nvSpPr>
          <p:cNvPr id="113" name="Google Shape;113;p16"/>
          <p:cNvSpPr/>
          <p:nvPr/>
        </p:nvSpPr>
        <p:spPr>
          <a:xfrm flipH="1">
            <a:off x="228600" y="5105400"/>
            <a:ext cx="2057400" cy="457200"/>
          </a:xfrm>
          <a:prstGeom prst="wedgeEllipseCallout">
            <a:avLst>
              <a:gd fmla="val 6300" name="adj1"/>
              <a:gd fmla="val 24300" name="adj2"/>
            </a:avLst>
          </a:prstGeom>
          <a:solidFill>
            <a:srgbClr val="F2F2F2"/>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16"/>
          <p:cNvSpPr txBox="1"/>
          <p:nvPr/>
        </p:nvSpPr>
        <p:spPr>
          <a:xfrm>
            <a:off x="381000" y="5181600"/>
            <a:ext cx="16764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Closing para</a:t>
            </a:r>
            <a:endParaRPr/>
          </a:p>
        </p:txBody>
      </p:sp>
      <p:sp>
        <p:nvSpPr>
          <p:cNvPr id="115" name="Google Shape;115;p16"/>
          <p:cNvSpPr/>
          <p:nvPr/>
        </p:nvSpPr>
        <p:spPr>
          <a:xfrm>
            <a:off x="228600" y="566737"/>
            <a:ext cx="2057400" cy="1033462"/>
          </a:xfrm>
          <a:prstGeom prst="wedgeRectCallout">
            <a:avLst>
              <a:gd fmla="val 6300" name="adj1"/>
              <a:gd fmla="val 24300" name="adj2"/>
            </a:avLst>
          </a:prstGeom>
          <a:solidFill>
            <a:srgbClr val="F2F2F2"/>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Recipients Designation &amp; Address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17"/>
          <p:cNvGraphicFramePr/>
          <p:nvPr/>
        </p:nvGraphicFramePr>
        <p:xfrm>
          <a:off x="228600" y="1752600"/>
          <a:ext cx="3000000" cy="3000000"/>
        </p:xfrm>
        <a:graphic>
          <a:graphicData uri="http://schemas.openxmlformats.org/drawingml/2006/table">
            <a:tbl>
              <a:tblPr>
                <a:noFill/>
                <a:tableStyleId>{CA720F77-D5DB-4C2D-B7F1-09BF2FB18679}</a:tableStyleId>
              </a:tblPr>
              <a:tblGrid>
                <a:gridCol w="1295400"/>
                <a:gridCol w="914400"/>
                <a:gridCol w="990600"/>
                <a:gridCol w="1066800"/>
                <a:gridCol w="1143000"/>
                <a:gridCol w="914400"/>
                <a:gridCol w="1676400"/>
                <a:gridCol w="685800"/>
              </a:tblGrid>
              <a:tr h="2176450">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Designation &amp; address</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Subject </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Purpose</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Reasons</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Details including dates &amp; </a:t>
                      </a:r>
                      <a:endParaRPr/>
                    </a:p>
                    <a:p>
                      <a:pPr indent="0" lvl="0" marL="0" marR="0" rtl="0" algn="l">
                        <a:lnSpc>
                          <a:spcPct val="107000"/>
                        </a:lnSpc>
                        <a:spcBef>
                          <a:spcPts val="80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Suggested </a:t>
                      </a:r>
                      <a:endParaRPr/>
                    </a:p>
                    <a:p>
                      <a:pPr indent="0" lvl="0" marL="0" marR="0" rtl="0" algn="l">
                        <a:lnSpc>
                          <a:spcPct val="107000"/>
                        </a:lnSpc>
                        <a:spcBef>
                          <a:spcPts val="80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Action</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Closing</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Mechanics </a:t>
                      </a:r>
                      <a:endParaRPr b="1" i="0" sz="1800" u="none" cap="none" strike="noStrike">
                        <a:solidFill>
                          <a:schemeClr val="dk1"/>
                        </a:solidFill>
                        <a:latin typeface="Times New Roman"/>
                        <a:ea typeface="Times New Roman"/>
                        <a:cs typeface="Times New Roman"/>
                        <a:sym typeface="Times New Roman"/>
                      </a:endParaRPr>
                    </a:p>
                    <a:p>
                      <a:pPr indent="-114300" lvl="0" marL="0" marR="0" rtl="0" algn="l">
                        <a:lnSpc>
                          <a:spcPct val="107000"/>
                        </a:lnSpc>
                        <a:spcBef>
                          <a:spcPts val="80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Sentence structure</a:t>
                      </a:r>
                      <a:endParaRPr/>
                    </a:p>
                    <a:p>
                      <a:pPr indent="-114300" lvl="0" marL="0" marR="0" rtl="0" algn="l">
                        <a:lnSpc>
                          <a:spcPct val="107000"/>
                        </a:lnSpc>
                        <a:spcBef>
                          <a:spcPts val="80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punctuation</a:t>
                      </a:r>
                      <a:endParaRPr/>
                    </a:p>
                    <a:p>
                      <a:pPr indent="-114300" lvl="0" marL="0" marR="0" rtl="0" algn="l">
                        <a:lnSpc>
                          <a:spcPct val="107000"/>
                        </a:lnSpc>
                        <a:spcBef>
                          <a:spcPts val="80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Tone/Vocab</a:t>
                      </a:r>
                      <a:endParaRPr/>
                    </a:p>
                    <a:p>
                      <a:pPr indent="-114300" lvl="0" marL="0" marR="0" rtl="0" algn="l">
                        <a:lnSpc>
                          <a:spcPct val="107000"/>
                        </a:lnSpc>
                        <a:spcBef>
                          <a:spcPts val="80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Cohesion</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7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Total </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03250">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0-2</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0-1</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0-2</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0-3</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0-2</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0-3</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15</a:t>
                      </a:r>
                      <a:endParaRPr/>
                    </a:p>
                  </a:txBody>
                  <a:tcPr marT="9525"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21" name="Google Shape;121;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 Rubric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228600" y="-28575"/>
            <a:ext cx="8763000" cy="790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Components of Email</a:t>
            </a:r>
            <a:endParaRPr/>
          </a:p>
        </p:txBody>
      </p:sp>
      <p:sp>
        <p:nvSpPr>
          <p:cNvPr id="127" name="Google Shape;127;p18"/>
          <p:cNvSpPr txBox="1"/>
          <p:nvPr>
            <p:ph idx="1" type="body"/>
          </p:nvPr>
        </p:nvSpPr>
        <p:spPr>
          <a:xfrm>
            <a:off x="228600" y="1066800"/>
            <a:ext cx="84582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Subject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Salutation (Dear)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Body (4-Paragraphs)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Purpose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Reason(s)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Details &amp; Suggested Action/Request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Closing Paragraph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Closing off</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76200" y="152400"/>
            <a:ext cx="9067800" cy="6705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Subject: Suggestions for English Language Lab</a:t>
            </a:r>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Dear Mr. Rizwan: </a:t>
            </a:r>
            <a:r>
              <a:rPr b="1" i="0" lang="en-US" sz="1900" u="none">
                <a:solidFill>
                  <a:schemeClr val="dk1"/>
                </a:solidFill>
                <a:latin typeface="Times New Roman"/>
                <a:ea typeface="Times New Roman"/>
                <a:cs typeface="Times New Roman"/>
                <a:sym typeface="Times New Roman"/>
              </a:rPr>
              <a:t>(Salutation-Last Name)</a:t>
            </a:r>
            <a:endParaRPr/>
          </a:p>
          <a:p>
            <a:pPr indent="0" lvl="0" marL="0" marR="0" rtl="0" algn="just">
              <a:lnSpc>
                <a:spcPct val="100000"/>
              </a:lnSpc>
              <a:spcBef>
                <a:spcPts val="38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I am writing this email to suggest different strategies that can be adapted in English lab sessions for better learning of language and communication skills. (</a:t>
            </a:r>
            <a:r>
              <a:rPr b="1" i="0" lang="en-US" sz="1900" u="none">
                <a:solidFill>
                  <a:schemeClr val="dk1"/>
                </a:solidFill>
                <a:latin typeface="Times New Roman"/>
                <a:ea typeface="Times New Roman"/>
                <a:cs typeface="Times New Roman"/>
                <a:sym typeface="Times New Roman"/>
              </a:rPr>
              <a:t>Purpose</a:t>
            </a:r>
            <a:r>
              <a:rPr b="0" i="0" lang="en-US" sz="19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38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English lab sessions have been very helpful from the beginning of semester. All the new things and concepts that we learn in the course become easy, because in lab sessions we get an opportunity to implement them practically. However, all the students do not belong to a common background, therefore it gets difficult for some students to adapt to such high level English course very quickly</a:t>
            </a:r>
            <a:r>
              <a:rPr b="1" i="0" lang="en-US" sz="1900" u="none">
                <a:solidFill>
                  <a:schemeClr val="dk1"/>
                </a:solidFill>
                <a:latin typeface="Times New Roman"/>
                <a:ea typeface="Times New Roman"/>
                <a:cs typeface="Times New Roman"/>
                <a:sym typeface="Times New Roman"/>
              </a:rPr>
              <a:t>. (Reasons)</a:t>
            </a:r>
            <a:endParaRPr/>
          </a:p>
          <a:p>
            <a:pPr indent="0" lvl="0" marL="0" marR="0" rtl="0" algn="just">
              <a:lnSpc>
                <a:spcPct val="100000"/>
              </a:lnSpc>
              <a:spcBef>
                <a:spcPts val="380"/>
              </a:spcBef>
              <a:spcAft>
                <a:spcPts val="0"/>
              </a:spcAft>
              <a:buClr>
                <a:schemeClr val="dk1"/>
              </a:buClr>
              <a:buSzPts val="1900"/>
              <a:buFont typeface="Arial"/>
              <a:buNone/>
            </a:pPr>
            <a:r>
              <a:t/>
            </a:r>
            <a:endParaRPr b="1"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Therefore, it is suggested to give more time so that students can understand the concept more thoroughly, and hence be able to meet the difficulty criteria. It is also proposed to provide guidelines for preparing PowerPoint slides for formal presentations</a:t>
            </a:r>
            <a:r>
              <a:rPr b="1" i="0" lang="en-US" sz="1900" u="none">
                <a:solidFill>
                  <a:schemeClr val="dk1"/>
                </a:solidFill>
                <a:latin typeface="Times New Roman"/>
                <a:ea typeface="Times New Roman"/>
                <a:cs typeface="Times New Roman"/>
                <a:sym typeface="Times New Roman"/>
              </a:rPr>
              <a:t>. (Action/request)</a:t>
            </a:r>
            <a:endParaRPr/>
          </a:p>
          <a:p>
            <a:pPr indent="0" lvl="0" marL="0" marR="0" rtl="0" algn="just">
              <a:lnSpc>
                <a:spcPct val="100000"/>
              </a:lnSpc>
              <a:spcBef>
                <a:spcPts val="38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Thank you for your time, I hope you will find these suggestions worth adopting. </a:t>
            </a:r>
            <a:r>
              <a:rPr b="1" i="0" lang="en-US" sz="1900" u="none">
                <a:solidFill>
                  <a:schemeClr val="dk1"/>
                </a:solidFill>
                <a:latin typeface="Times New Roman"/>
                <a:ea typeface="Times New Roman"/>
                <a:cs typeface="Times New Roman"/>
                <a:sym typeface="Times New Roman"/>
              </a:rPr>
              <a:t>(Closing)</a:t>
            </a:r>
            <a:endParaRPr/>
          </a:p>
          <a:p>
            <a:pPr indent="0" lvl="0" marL="0" marR="0" rtl="0" algn="just">
              <a:lnSpc>
                <a:spcPct val="150000"/>
              </a:lnSpc>
              <a:spcBef>
                <a:spcPts val="38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Regards</a:t>
            </a:r>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XYZ</a:t>
            </a:r>
            <a:endParaRPr/>
          </a:p>
          <a:p>
            <a:pPr indent="0" lvl="0" marL="0"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Times New Roman"/>
                <a:ea typeface="Times New Roman"/>
                <a:cs typeface="Times New Roman"/>
                <a:sym typeface="Times New Roman"/>
              </a:rPr>
              <a:t>Contact:</a:t>
            </a:r>
            <a:r>
              <a:rPr b="0" i="0" lang="en-US" sz="2000" u="none">
                <a:solidFill>
                  <a:schemeClr val="dk1"/>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0"/>
          <p:cNvGraphicFramePr/>
          <p:nvPr/>
        </p:nvGraphicFramePr>
        <p:xfrm>
          <a:off x="457200" y="381000"/>
          <a:ext cx="3000000" cy="3000000"/>
        </p:xfrm>
        <a:graphic>
          <a:graphicData uri="http://schemas.openxmlformats.org/drawingml/2006/table">
            <a:tbl>
              <a:tblPr>
                <a:noFill/>
                <a:tableStyleId>{CA720F77-D5DB-4C2D-B7F1-09BF2FB18679}</a:tableStyleId>
              </a:tblPr>
              <a:tblGrid>
                <a:gridCol w="1692275"/>
                <a:gridCol w="5654675"/>
                <a:gridCol w="958850"/>
              </a:tblGrid>
              <a:tr h="1389050">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FORMAT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Specific Subject</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Salutation</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introduction, body and conclusion)</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Closing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77875">
                <a:tc rowSpan="3">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CONTENT</a:t>
                      </a:r>
                      <a:endParaRPr/>
                    </a:p>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QUALITY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l">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Introduction</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Purpose statement</a:t>
                      </a:r>
                      <a:endParaRPr/>
                    </a:p>
                    <a:p>
                      <a:pPr indent="0" lvl="0" marL="0" marR="0" rtl="0" algn="l">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Main Body</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Reasons</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Factual details/ specific info.</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Call for action (Suggested Action)</a:t>
                      </a:r>
                      <a:endParaRPr/>
                    </a:p>
                    <a:p>
                      <a:pPr indent="0" lvl="0" marL="0" marR="0" rtl="0" algn="l">
                        <a:lnSpc>
                          <a:spcPct val="107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Conclusion</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Closing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2300">
                <a:tc vMerge="1"/>
                <a:tc vMerge="1"/>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8050">
                <a:tc vMerge="1"/>
                <a:tc vMerge="1"/>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82800">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LANGUAGE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Tone</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Formal</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Grammar/Sentence structure</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Spellings/Vocabulary</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Punctuation</a:t>
                      </a:r>
                      <a:endParaRPr/>
                    </a:p>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Spacing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1-6</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Total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20687" y="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Email Writing</a:t>
            </a:r>
            <a:endParaRPr/>
          </a:p>
        </p:txBody>
      </p:sp>
      <p:sp>
        <p:nvSpPr>
          <p:cNvPr id="144" name="Google Shape;144;p21"/>
          <p:cNvSpPr txBox="1"/>
          <p:nvPr>
            <p:ph idx="1" type="body"/>
          </p:nvPr>
        </p:nvSpPr>
        <p:spPr>
          <a:xfrm>
            <a:off x="304800" y="762000"/>
            <a:ext cx="8534400" cy="579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Grammar Activity</a:t>
            </a:r>
            <a:endParaRPr/>
          </a:p>
          <a:p>
            <a:pPr indent="0" lvl="0" marL="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https://www.grammar-monster.com/tests/personal_pronouns_drop_test.htm</a:t>
            </a:r>
            <a:endParaRPr b="0" i="0" sz="2600" u="none">
              <a:solidFill>
                <a:schemeClr val="dk1"/>
              </a:solidFill>
              <a:latin typeface="Times New Roman"/>
              <a:ea typeface="Times New Roman"/>
              <a:cs typeface="Times New Roman"/>
              <a:sym typeface="Times New Roman"/>
            </a:endParaRPr>
          </a:p>
          <a:p>
            <a:pPr indent="0" lvl="0" marL="0" marR="0" rtl="0" algn="l">
              <a:lnSpc>
                <a:spcPct val="100000"/>
              </a:lnSpc>
              <a:spcBef>
                <a:spcPts val="520"/>
              </a:spcBef>
              <a:spcAft>
                <a:spcPts val="0"/>
              </a:spcAft>
              <a:buClr>
                <a:schemeClr val="dk1"/>
              </a:buClr>
              <a:buSzPts val="2600"/>
              <a:buFont typeface="Arial"/>
              <a:buNone/>
            </a:pPr>
            <a:r>
              <a:t/>
            </a:r>
            <a:endParaRPr b="1" i="0" sz="2600" u="none">
              <a:solidFill>
                <a:schemeClr val="dk1"/>
              </a:solidFill>
              <a:latin typeface="Times New Roman"/>
              <a:ea typeface="Times New Roman"/>
              <a:cs typeface="Times New Roman"/>
              <a:sym typeface="Times New Roman"/>
            </a:endParaRPr>
          </a:p>
          <a:p>
            <a:pPr indent="0" lvl="0" marL="0" marR="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Paragraph Activity</a:t>
            </a:r>
            <a:endParaRPr/>
          </a:p>
          <a:p>
            <a:pPr indent="0" lvl="0" marL="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https://www.wgtn.ac.nz/llc/llc_resources/academic-writing/</a:t>
            </a:r>
            <a:endParaRPr/>
          </a:p>
          <a:p>
            <a:pPr indent="0" lvl="0" marL="0" marR="0" rtl="0" algn="l">
              <a:lnSpc>
                <a:spcPct val="100000"/>
              </a:lnSpc>
              <a:spcBef>
                <a:spcPts val="520"/>
              </a:spcBef>
              <a:spcAft>
                <a:spcPts val="0"/>
              </a:spcAft>
              <a:buClr>
                <a:schemeClr val="dk1"/>
              </a:buClr>
              <a:buSzPts val="2600"/>
              <a:buFont typeface="Arial"/>
              <a:buNone/>
            </a:pPr>
            <a:r>
              <a:t/>
            </a:r>
            <a:endParaRPr b="1" i="0" sz="2600" u="none">
              <a:solidFill>
                <a:schemeClr val="dk1"/>
              </a:solidFill>
              <a:latin typeface="Times New Roman"/>
              <a:ea typeface="Times New Roman"/>
              <a:cs typeface="Times New Roman"/>
              <a:sym typeface="Times New Roman"/>
            </a:endParaRPr>
          </a:p>
          <a:p>
            <a:pPr indent="0" lvl="0" marL="0" marR="0" rtl="0" algn="l">
              <a:lnSpc>
                <a:spcPct val="100000"/>
              </a:lnSpc>
              <a:spcBef>
                <a:spcPts val="520"/>
              </a:spcBef>
              <a:spcAft>
                <a:spcPts val="0"/>
              </a:spcAft>
              <a:buClr>
                <a:schemeClr val="dk1"/>
              </a:buClr>
              <a:buSzPts val="2600"/>
              <a:buFont typeface="Arial"/>
              <a:buNone/>
            </a:pPr>
            <a:r>
              <a:rPr b="1" i="0" lang="en-US" sz="2600" u="none">
                <a:solidFill>
                  <a:schemeClr val="dk1"/>
                </a:solidFill>
                <a:latin typeface="Times New Roman"/>
                <a:ea typeface="Times New Roman"/>
                <a:cs typeface="Times New Roman"/>
                <a:sym typeface="Times New Roman"/>
              </a:rPr>
              <a:t>Email Topic</a:t>
            </a:r>
            <a:endParaRPr b="1" i="0" sz="2600" u="none">
              <a:solidFill>
                <a:schemeClr val="dk1"/>
              </a:solidFill>
              <a:latin typeface="Times New Roman"/>
              <a:ea typeface="Times New Roman"/>
              <a:cs typeface="Times New Roman"/>
              <a:sym typeface="Times New Roman"/>
            </a:endParaRPr>
          </a:p>
          <a:p>
            <a:pPr indent="0" lvl="0" marL="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Write an email to your English lab instructor requesting him to provide further practice material for some specific content.</a:t>
            </a:r>
            <a:endParaRPr/>
          </a:p>
          <a:p>
            <a:pPr indent="0" lvl="0" marL="0" marR="0" rtl="0" algn="l">
              <a:lnSpc>
                <a:spcPct val="100000"/>
              </a:lnSpc>
              <a:spcBef>
                <a:spcPts val="52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Send to your instructor at  </a:t>
            </a:r>
            <a:r>
              <a:rPr b="0" i="0" lang="en-US" sz="2600" u="sng">
                <a:solidFill>
                  <a:schemeClr val="hlink"/>
                </a:solidFill>
                <a:latin typeface="Calibri"/>
                <a:ea typeface="Calibri"/>
                <a:cs typeface="Calibri"/>
                <a:sym typeface="Calibri"/>
                <a:hlinkClick r:id="rId3"/>
              </a:rPr>
              <a:t>husnain.raza@lhr.nu.edu.pk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