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5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  <p:sldMasterId id="2147483748" r:id="rId5"/>
    <p:sldMasterId id="2147483761" r:id="rId6"/>
  </p:sldMasterIdLst>
  <p:notesMasterIdLst>
    <p:notesMasterId r:id="rId34"/>
  </p:notesMasterIdLst>
  <p:sldIdLst>
    <p:sldId id="406" r:id="rId7"/>
    <p:sldId id="368" r:id="rId8"/>
    <p:sldId id="369" r:id="rId9"/>
    <p:sldId id="370" r:id="rId10"/>
    <p:sldId id="407" r:id="rId11"/>
    <p:sldId id="373" r:id="rId12"/>
    <p:sldId id="374" r:id="rId13"/>
    <p:sldId id="408" r:id="rId14"/>
    <p:sldId id="401" r:id="rId15"/>
    <p:sldId id="402" r:id="rId16"/>
    <p:sldId id="403" r:id="rId17"/>
    <p:sldId id="405" r:id="rId18"/>
    <p:sldId id="409" r:id="rId19"/>
    <p:sldId id="377" r:id="rId20"/>
    <p:sldId id="378" r:id="rId21"/>
    <p:sldId id="379" r:id="rId22"/>
    <p:sldId id="380" r:id="rId23"/>
    <p:sldId id="410" r:id="rId24"/>
    <p:sldId id="383" r:id="rId25"/>
    <p:sldId id="384" r:id="rId26"/>
    <p:sldId id="385" r:id="rId27"/>
    <p:sldId id="386" r:id="rId28"/>
    <p:sldId id="412" r:id="rId29"/>
    <p:sldId id="395" r:id="rId30"/>
    <p:sldId id="396" r:id="rId31"/>
    <p:sldId id="397" r:id="rId32"/>
    <p:sldId id="398" r:id="rId33"/>
  </p:sldIdLst>
  <p:sldSz cx="9144000" cy="5143500" type="screen16x9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8">
          <p15:clr>
            <a:srgbClr val="A4A3A4"/>
          </p15:clr>
        </p15:guide>
        <p15:guide id="2" pos="2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68384" autoAdjust="0"/>
  </p:normalViewPr>
  <p:slideViewPr>
    <p:cSldViewPr>
      <p:cViewPr varScale="1">
        <p:scale>
          <a:sx n="67" d="100"/>
          <a:sy n="67" d="100"/>
        </p:scale>
        <p:origin x="1500" y="66"/>
      </p:cViewPr>
      <p:guideLst>
        <p:guide orient="horz" pos="1668"/>
        <p:guide pos="2352"/>
      </p:guideLst>
    </p:cSldViewPr>
  </p:slideViewPr>
  <p:outlineViewPr>
    <p:cViewPr>
      <p:scale>
        <a:sx n="33" d="100"/>
        <a:sy n="33" d="100"/>
      </p:scale>
      <p:origin x="0" y="24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ags" Target="tags/tag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66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0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19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72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90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Derivative: http://math.stackexchange.com/questions/477207/derivative-of-cost-function-for-logistic-regression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4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6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736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9637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42945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75692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5004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8982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54912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88627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6586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8920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45908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470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9699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12632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983829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8960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89136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43447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30305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8965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974350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547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4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769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Andrew Ng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430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24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7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70.xml"/><Relationship Id="rId12" Type="http://schemas.openxmlformats.org/officeDocument/2006/relationships/image" Target="../media/image28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27.png"/><Relationship Id="rId5" Type="http://schemas.openxmlformats.org/officeDocument/2006/relationships/tags" Target="../tags/tag31.xml"/><Relationship Id="rId10" Type="http://schemas.openxmlformats.org/officeDocument/2006/relationships/image" Target="../media/image23.png"/><Relationship Id="rId4" Type="http://schemas.openxmlformats.org/officeDocument/2006/relationships/tags" Target="../tags/tag30.xml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35.xml"/><Relationship Id="rId7" Type="http://schemas.openxmlformats.org/officeDocument/2006/relationships/image" Target="../media/image30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34.png"/><Relationship Id="rId5" Type="http://schemas.openxmlformats.org/officeDocument/2006/relationships/tags" Target="../tags/tag37.xml"/><Relationship Id="rId10" Type="http://schemas.openxmlformats.org/officeDocument/2006/relationships/image" Target="../media/image33.png"/><Relationship Id="rId4" Type="http://schemas.openxmlformats.org/officeDocument/2006/relationships/tags" Target="../tags/tag36.xml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40.xml"/><Relationship Id="rId7" Type="http://schemas.openxmlformats.org/officeDocument/2006/relationships/slideLayout" Target="../slideLayouts/slideLayout47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37.png"/><Relationship Id="rId5" Type="http://schemas.openxmlformats.org/officeDocument/2006/relationships/tags" Target="../tags/tag42.xml"/><Relationship Id="rId10" Type="http://schemas.openxmlformats.org/officeDocument/2006/relationships/image" Target="../media/image30.png"/><Relationship Id="rId4" Type="http://schemas.openxmlformats.org/officeDocument/2006/relationships/tags" Target="../tags/tag41.xml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39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6.png"/><Relationship Id="rId5" Type="http://schemas.openxmlformats.org/officeDocument/2006/relationships/image" Target="../media/image38.png"/><Relationship Id="rId4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41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tags" Target="../tags/tag54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45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../media/image44.png"/><Relationship Id="rId5" Type="http://schemas.openxmlformats.org/officeDocument/2006/relationships/tags" Target="../tags/tag56.xml"/><Relationship Id="rId10" Type="http://schemas.openxmlformats.org/officeDocument/2006/relationships/image" Target="../media/image43.png"/><Relationship Id="rId4" Type="http://schemas.openxmlformats.org/officeDocument/2006/relationships/tags" Target="../tags/tag55.xml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tags" Target="../tags/tag60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1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../media/image50.png"/><Relationship Id="rId5" Type="http://schemas.openxmlformats.org/officeDocument/2006/relationships/tags" Target="../tags/tag62.xml"/><Relationship Id="rId10" Type="http://schemas.openxmlformats.org/officeDocument/2006/relationships/image" Target="../media/image49.png"/><Relationship Id="rId4" Type="http://schemas.openxmlformats.org/officeDocument/2006/relationships/tags" Target="../tags/tag61.xml"/><Relationship Id="rId9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13" Type="http://schemas.openxmlformats.org/officeDocument/2006/relationships/image" Target="../media/image50.png"/><Relationship Id="rId3" Type="http://schemas.openxmlformats.org/officeDocument/2006/relationships/tags" Target="../tags/tag66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49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52.png"/><Relationship Id="rId5" Type="http://schemas.openxmlformats.org/officeDocument/2006/relationships/tags" Target="../tags/tag68.xml"/><Relationship Id="rId10" Type="http://schemas.openxmlformats.org/officeDocument/2006/relationships/image" Target="../media/image48.png"/><Relationship Id="rId4" Type="http://schemas.openxmlformats.org/officeDocument/2006/relationships/tags" Target="../tags/tag67.xml"/><Relationship Id="rId9" Type="http://schemas.openxmlformats.org/officeDocument/2006/relationships/image" Target="../media/image47.png"/><Relationship Id="rId1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74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60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image" Target="../media/image59.png"/><Relationship Id="rId5" Type="http://schemas.openxmlformats.org/officeDocument/2006/relationships/tags" Target="../tags/tag76.xml"/><Relationship Id="rId10" Type="http://schemas.openxmlformats.org/officeDocument/2006/relationships/image" Target="../media/image58.png"/><Relationship Id="rId4" Type="http://schemas.openxmlformats.org/officeDocument/2006/relationships/tags" Target="../tags/tag75.xml"/><Relationship Id="rId9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0.xml"/><Relationship Id="rId7" Type="http://schemas.openxmlformats.org/officeDocument/2006/relationships/image" Target="../media/image9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47.xml"/><Relationship Id="rId4" Type="http://schemas.openxmlformats.org/officeDocument/2006/relationships/tags" Target="../tags/tag11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4.xml"/><Relationship Id="rId7" Type="http://schemas.openxmlformats.org/officeDocument/2006/relationships/image" Target="../media/image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14.png"/><Relationship Id="rId5" Type="http://schemas.openxmlformats.org/officeDocument/2006/relationships/tags" Target="../tags/tag16.xml"/><Relationship Id="rId10" Type="http://schemas.openxmlformats.org/officeDocument/2006/relationships/image" Target="../media/image13.png"/><Relationship Id="rId4" Type="http://schemas.openxmlformats.org/officeDocument/2006/relationships/tags" Target="../tags/tag15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image" Target="../media/image19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1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7.png"/><Relationship Id="rId5" Type="http://schemas.openxmlformats.org/officeDocument/2006/relationships/tags" Target="../tags/tag21.xml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tags" Target="../tags/tag20.xml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2241561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Classification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740184" y="368392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738" y="189041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41541" y="2038350"/>
            <a:ext cx="0" cy="16951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19398" y="3628033"/>
            <a:ext cx="174760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1428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Decision Boundary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86752" y="3241106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91975" y="3630639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3402" y="285486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98625" y="3244398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3861" y="2465552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99084" y="285508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 rot="16200000">
            <a:off x="1574083" y="3053673"/>
            <a:ext cx="105224" cy="1165087"/>
            <a:chOff x="1144375" y="1474952"/>
            <a:chExt cx="105224" cy="1165087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1144375" y="264003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51025" y="2253798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46261" y="147495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51484" y="1864485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122116" y="2158119"/>
            <a:ext cx="1413976" cy="1425485"/>
            <a:chOff x="1122116" y="1015119"/>
            <a:chExt cx="1413976" cy="1425485"/>
          </a:xfrm>
        </p:grpSpPr>
        <p:sp>
          <p:nvSpPr>
            <p:cNvPr id="2" name="Oval 1"/>
            <p:cNvSpPr/>
            <p:nvPr/>
          </p:nvSpPr>
          <p:spPr>
            <a:xfrm>
              <a:off x="1122116" y="179522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204609" y="202138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127889" y="15427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384434" y="18888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348695" y="221637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537873" y="211444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23402" y="223185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1839342" y="151042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Cross 9"/>
            <p:cNvSpPr/>
            <p:nvPr/>
          </p:nvSpPr>
          <p:spPr>
            <a:xfrm rot="2734294">
              <a:off x="1496419" y="114771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Cross 10"/>
            <p:cNvSpPr/>
            <p:nvPr/>
          </p:nvSpPr>
          <p:spPr>
            <a:xfrm rot="2734294">
              <a:off x="1790032" y="128027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Cross 11"/>
            <p:cNvSpPr/>
            <p:nvPr/>
          </p:nvSpPr>
          <p:spPr>
            <a:xfrm rot="2734294">
              <a:off x="1718996" y="1030771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Cross 16"/>
            <p:cNvSpPr/>
            <p:nvPr/>
          </p:nvSpPr>
          <p:spPr>
            <a:xfrm rot="2734294">
              <a:off x="2099755" y="1232768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681443" y="22871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Cross 38"/>
            <p:cNvSpPr/>
            <p:nvPr/>
          </p:nvSpPr>
          <p:spPr>
            <a:xfrm rot="2734294">
              <a:off x="2184711" y="149792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Cross 39"/>
            <p:cNvSpPr/>
            <p:nvPr/>
          </p:nvSpPr>
          <p:spPr>
            <a:xfrm rot="2734294">
              <a:off x="2066327" y="171826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Cross 40"/>
            <p:cNvSpPr/>
            <p:nvPr/>
          </p:nvSpPr>
          <p:spPr>
            <a:xfrm rot="2734294">
              <a:off x="2184616" y="196531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Cross 41"/>
            <p:cNvSpPr/>
            <p:nvPr/>
          </p:nvSpPr>
          <p:spPr>
            <a:xfrm rot="2734294">
              <a:off x="2382183" y="170305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Cross 42"/>
            <p:cNvSpPr/>
            <p:nvPr/>
          </p:nvSpPr>
          <p:spPr>
            <a:xfrm rot="2734294">
              <a:off x="1948167" y="1015119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304966" y="3688829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91312" y="36889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99653" y="36889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2479" y="3088171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096" y="2657430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7721" y="2292927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539192"/>
            <a:ext cx="4285869" cy="35737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18934" y="425833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Predict “          “ if 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9" name="Picture 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4388767"/>
            <a:ext cx="800100" cy="30937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002" y="4376555"/>
            <a:ext cx="2650998" cy="29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0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Non-linear decision boundaries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4432" y="201464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1915" y="75235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75241" y="1062216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41446" y="2158573"/>
            <a:ext cx="20186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098" y="1047750"/>
            <a:ext cx="4147185" cy="35737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15" y="1534460"/>
            <a:ext cx="2168271" cy="38404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871520" y="2571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Predict “          “ if 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3" name="Picture 5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836" y="2702187"/>
            <a:ext cx="800100" cy="30937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88" y="2680450"/>
            <a:ext cx="2650998" cy="38404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11" y="3638550"/>
            <a:ext cx="5267325" cy="38404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212806" y="407111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22576" y="3029341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1356470" y="3339201"/>
            <a:ext cx="9432" cy="16869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11429" y="4236489"/>
            <a:ext cx="172865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113676"/>
            <a:ext cx="5277993" cy="384048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812855" y="1212320"/>
            <a:ext cx="1814029" cy="1829875"/>
            <a:chOff x="812855" y="1212320"/>
            <a:chExt cx="1814029" cy="1829875"/>
          </a:xfrm>
        </p:grpSpPr>
        <p:sp>
          <p:nvSpPr>
            <p:cNvPr id="77" name="Oval 76"/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Cross 84"/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Cross 85"/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Cross 86"/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8" name="Cross 87"/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Cross 88"/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Cross 89"/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Cross 94"/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Cross 95"/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7" name="Cross 96"/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8" name="Cross 97"/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9" name="Cross 98"/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0" name="Cross 99"/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198854" y="2142301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6200000">
            <a:off x="2284584" y="2150440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>
            <a:off x="1148877" y="215232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49610" y="2158851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96177" y="2582383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731334" y="269159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731334" y="159178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22231" y="1462418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4544020"/>
            <a:ext cx="750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with these visualizations, </a:t>
            </a:r>
            <a:r>
              <a:rPr lang="en-US" dirty="0" smtClean="0"/>
              <a:t>I hope </a:t>
            </a:r>
            <a:r>
              <a:rPr lang="en-US" dirty="0"/>
              <a:t>that gives you </a:t>
            </a:r>
            <a:r>
              <a:rPr lang="en-US" dirty="0" smtClean="0"/>
              <a:t>a what's </a:t>
            </a:r>
            <a:r>
              <a:rPr lang="en-US" dirty="0"/>
              <a:t>the range of </a:t>
            </a:r>
            <a:r>
              <a:rPr lang="en-US" dirty="0" smtClean="0"/>
              <a:t>hypothesis functions </a:t>
            </a:r>
            <a:r>
              <a:rPr lang="en-US" dirty="0"/>
              <a:t>we can represent </a:t>
            </a:r>
            <a:r>
              <a:rPr lang="en-US" dirty="0" smtClean="0"/>
              <a:t>using the </a:t>
            </a:r>
            <a:r>
              <a:rPr lang="en-US" dirty="0"/>
              <a:t>representation that we have for logistic regression.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8883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7" grpId="0"/>
      <p:bldP spid="58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413414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Now that we know what </a:t>
            </a:r>
            <a:r>
              <a:rPr lang="en-US" sz="3200" dirty="0" smtClean="0"/>
              <a:t>h(x) </a:t>
            </a:r>
            <a:r>
              <a:rPr lang="en-US" sz="3200" dirty="0"/>
              <a:t>can </a:t>
            </a:r>
            <a:r>
              <a:rPr lang="en-US" sz="3200" dirty="0" smtClean="0"/>
              <a:t>represent.</a:t>
            </a:r>
          </a:p>
          <a:p>
            <a:endParaRPr lang="en-US" sz="3200" dirty="0" smtClean="0"/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Next:  </a:t>
            </a:r>
            <a:r>
              <a:rPr lang="en-US" sz="3200" dirty="0" smtClean="0"/>
              <a:t>see how </a:t>
            </a:r>
            <a:r>
              <a:rPr lang="en-US" sz="3200" dirty="0"/>
              <a:t>to automatically choose the parameters </a:t>
            </a:r>
            <a:r>
              <a:rPr lang="en-US" sz="3200" dirty="0" smtClean="0"/>
              <a:t>theta. </a:t>
            </a:r>
          </a:p>
          <a:p>
            <a:r>
              <a:rPr lang="en-US" sz="3200" dirty="0" smtClean="0"/>
              <a:t>So </a:t>
            </a:r>
            <a:r>
              <a:rPr lang="en-US" sz="3200" dirty="0"/>
              <a:t>that given a </a:t>
            </a:r>
            <a:r>
              <a:rPr lang="en-US" sz="3200" dirty="0" smtClean="0"/>
              <a:t>training set </a:t>
            </a:r>
            <a:r>
              <a:rPr lang="en-US" sz="3200" dirty="0"/>
              <a:t>we </a:t>
            </a:r>
            <a:r>
              <a:rPr lang="en-US" sz="3200" dirty="0" smtClean="0"/>
              <a:t>can automatically </a:t>
            </a:r>
            <a:r>
              <a:rPr lang="en-US" sz="3200" dirty="0"/>
              <a:t>fit the parameters to our data.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056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57375" y="2190750"/>
            <a:ext cx="6400800" cy="1930389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accent2"/>
                </a:solidFill>
              </a:rPr>
              <a:t>Cost Function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413414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Training set:</a:t>
            </a:r>
            <a:endParaRPr lang="en-US" sz="3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57200" y="3968175"/>
            <a:ext cx="5638800" cy="584775"/>
            <a:chOff x="457200" y="3182757"/>
            <a:chExt cx="5638800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3182757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How to choose parameters    ?</a:t>
              </a:r>
              <a:endParaRPr lang="en-US" sz="3200" dirty="0"/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035" y="3357500"/>
              <a:ext cx="153619" cy="260604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95" y="502475"/>
            <a:ext cx="5383530" cy="3634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8868" y="161677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 examples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84" y="1230630"/>
            <a:ext cx="1499616" cy="14561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805559"/>
            <a:ext cx="2244852" cy="306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780538"/>
            <a:ext cx="2935224" cy="7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Cost function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3578" y="762360"/>
            <a:ext cx="353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Linear regression: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050" y="714375"/>
            <a:ext cx="4219956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4352"/>
            <a:ext cx="5298948" cy="44577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1066800" y="2724150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749546"/>
            <a:ext cx="153619" cy="2606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660" y="2952752"/>
            <a:ext cx="427939" cy="24505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52600" y="2647950"/>
            <a:ext cx="21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“non-convex”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5410200" y="2724150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1816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749546"/>
            <a:ext cx="153619" cy="26060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60" y="2952752"/>
            <a:ext cx="427939" cy="24505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248400" y="2647950"/>
            <a:ext cx="130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“convex”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114800" y="1905000"/>
            <a:ext cx="5029200" cy="323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950"/>
            <a:ext cx="6030468" cy="73152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 flipV="1">
            <a:off x="1066800" y="2724151"/>
            <a:ext cx="1979" cy="202597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718761"/>
            <a:ext cx="814730" cy="36758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14537" y="241488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y = 1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455295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05200" y="47291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4400" y="469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30" y="2360295"/>
            <a:ext cx="4712970" cy="222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8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43" grpId="0"/>
      <p:bldP spid="21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1068779" y="2266950"/>
            <a:ext cx="2" cy="248318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718761"/>
            <a:ext cx="814730" cy="36758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905037" y="195768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y = 0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455295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05200" y="47291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4400" y="469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950"/>
            <a:ext cx="6030468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524000" y="2241561"/>
            <a:ext cx="7124700" cy="1625589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accent2"/>
                </a:solidFill>
              </a:rPr>
              <a:t>Cost Function and Gradient Descent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2651"/>
            <a:ext cx="6030468" cy="731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1811"/>
            <a:ext cx="2895600" cy="25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4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Classification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902261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Email: Spam / Not Spam?</a:t>
            </a:r>
          </a:p>
          <a:p>
            <a:r>
              <a:rPr lang="en-US" sz="2400" dirty="0" smtClean="0"/>
              <a:t>Online Transactions: Fraudulent (Yes / No)?</a:t>
            </a:r>
          </a:p>
          <a:p>
            <a:r>
              <a:rPr lang="en-US" sz="2400" dirty="0" smtClean="0"/>
              <a:t>Tumor: Malignant / Benign ?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2637283"/>
            <a:ext cx="1492301" cy="36758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12681" y="2343150"/>
            <a:ext cx="56388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0: “Negative Class” (e.g., benign tumor)</a:t>
            </a:r>
          </a:p>
          <a:p>
            <a:r>
              <a:rPr lang="en-US" sz="300" dirty="0"/>
              <a:t> </a:t>
            </a:r>
            <a:endParaRPr lang="en-US" sz="2400" dirty="0" smtClean="0"/>
          </a:p>
          <a:p>
            <a:r>
              <a:rPr lang="en-US" sz="2400" dirty="0" smtClean="0"/>
              <a:t>1: “Positive Class” (e.g., malignant tumor)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11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77" y="1615440"/>
            <a:ext cx="7214616" cy="6515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38200" y="4135540"/>
            <a:ext cx="5410200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3261" y="2511458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fit parameters    : 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05" y="2653110"/>
            <a:ext cx="128016" cy="2194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57" y="3062530"/>
            <a:ext cx="1104138" cy="4297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03261" y="36385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make a prediction given new   :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942" y="3836329"/>
            <a:ext cx="153162" cy="137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61" y="4202499"/>
            <a:ext cx="2146554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0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5811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                    :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68" y="1679368"/>
            <a:ext cx="124129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7879842" cy="65151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52417" y="207888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0" y="2135053"/>
            <a:ext cx="109728" cy="3040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7" y="3410712"/>
            <a:ext cx="109728" cy="304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48" y="2627428"/>
            <a:ext cx="2587752" cy="436626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028917" y="320050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(simultaneously update all     )</a:t>
            </a:r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0" y="3300347"/>
            <a:ext cx="186690" cy="2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3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5811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                    :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68" y="1679368"/>
            <a:ext cx="124129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7879842" cy="65151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028917" y="320050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(simultaneously update all     )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52417" y="207888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0" y="3300347"/>
            <a:ext cx="186690" cy="25527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0" y="2135053"/>
            <a:ext cx="109728" cy="3040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7" y="3410712"/>
            <a:ext cx="109728" cy="3040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5829" y="4171950"/>
            <a:ext cx="7677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Algorithm looks identical to linear regression!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08" y="2571750"/>
            <a:ext cx="3686175" cy="6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524000" y="2241561"/>
            <a:ext cx="7124700" cy="1625589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accent2"/>
                </a:solidFill>
              </a:rPr>
              <a:t>Multi-class Classification</a:t>
            </a:r>
            <a:br>
              <a:rPr lang="en-US" sz="4800" b="1" dirty="0" smtClean="0">
                <a:solidFill>
                  <a:schemeClr val="accent2"/>
                </a:solidFill>
              </a:rPr>
            </a:br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</a:rPr>
              <a:t>One-</a:t>
            </a:r>
            <a:r>
              <a:rPr lang="en-US" sz="4800" b="1" dirty="0" err="1" smtClean="0">
                <a:solidFill>
                  <a:schemeClr val="accent2">
                    <a:lumMod val="50000"/>
                  </a:schemeClr>
                </a:solidFill>
              </a:rPr>
              <a:t>vs</a:t>
            </a:r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</a:rPr>
              <a:t>-All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1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Multiclass classification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814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Email </a:t>
            </a:r>
            <a:r>
              <a:rPr lang="en-US" sz="2400" dirty="0" err="1" smtClean="0"/>
              <a:t>foldering</a:t>
            </a:r>
            <a:r>
              <a:rPr lang="en-US" sz="2400" dirty="0" smtClean="0"/>
              <a:t>/tagging: Work, Friends, Family, Hobby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21145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Medical diagrams: Not ill, Cold, Flu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3569" y="34861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Weather: Sunny, Cloudy, Rain, Snow</a:t>
            </a:r>
          </a:p>
        </p:txBody>
      </p:sp>
    </p:spTree>
    <p:extLst>
      <p:ext uri="{BB962C8B-B14F-4D97-AF65-F5344CB8AC3E}">
        <p14:creationId xmlns:p14="http://schemas.microsoft.com/office/powerpoint/2010/main" val="280047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64840" y="1396731"/>
            <a:ext cx="3521936" cy="3112038"/>
            <a:chOff x="2057400" y="971550"/>
            <a:chExt cx="4386544" cy="3876020"/>
          </a:xfrm>
        </p:grpSpPr>
        <p:sp>
          <p:nvSpPr>
            <p:cNvPr id="2" name="Oval 1"/>
            <p:cNvSpPr/>
            <p:nvPr/>
          </p:nvSpPr>
          <p:spPr>
            <a:xfrm>
              <a:off x="3184422" y="2992642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868950" y="2944403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571498" y="3379718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84306" y="2640410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ross 5"/>
            <p:cNvSpPr/>
            <p:nvPr/>
          </p:nvSpPr>
          <p:spPr>
            <a:xfrm rot="2734294">
              <a:off x="5002286" y="2205198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ross 6"/>
            <p:cNvSpPr/>
            <p:nvPr/>
          </p:nvSpPr>
          <p:spPr>
            <a:xfrm rot="2734294">
              <a:off x="5127933" y="1396215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ross 7"/>
            <p:cNvSpPr/>
            <p:nvPr/>
          </p:nvSpPr>
          <p:spPr>
            <a:xfrm rot="2734294">
              <a:off x="5680417" y="1894197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5110632" y="1867799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59400" y="4324350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x</a:t>
              </a:r>
              <a:r>
                <a:rPr lang="en-US" sz="2800" baseline="-25000" dirty="0" smtClean="0"/>
                <a:t>1</a:t>
              </a:r>
              <a:endParaRPr lang="en-US" sz="2800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7400" y="2153803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x</a:t>
              </a:r>
              <a:r>
                <a:rPr lang="en-US" sz="2800" baseline="-25000" dirty="0"/>
                <a:t>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733804" y="971550"/>
              <a:ext cx="0" cy="348766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543696" y="4191562"/>
              <a:ext cx="3900248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ross 19"/>
          <p:cNvSpPr/>
          <p:nvPr/>
        </p:nvSpPr>
        <p:spPr>
          <a:xfrm rot="2734294">
            <a:off x="6750013" y="2795911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6720599" y="2108682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7063437" y="2381788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7174225" y="1870346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24355" y="4088678"/>
            <a:ext cx="370926" cy="420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4495800" y="2345956"/>
            <a:ext cx="370926" cy="420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038882" y="1396731"/>
            <a:ext cx="0" cy="280022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86245" y="3982063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7507023" y="2290186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34919" y="3086284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79585" y="3463772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24355" y="3330238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94870" y="3316250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5784418" y="1768984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469769" y="2133029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901785" y="2224631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50303" y="747415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Binary classification: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744635" y="747414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Multi-class classification: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255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ross 19"/>
          <p:cNvSpPr/>
          <p:nvPr/>
        </p:nvSpPr>
        <p:spPr>
          <a:xfrm rot="2734294">
            <a:off x="2433367" y="1980058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2410564" y="1447287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676348" y="1659011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2762235" y="1262518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80902" y="2982270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" y="1631232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106822" y="895350"/>
            <a:ext cx="0" cy="21708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88491" y="2899616"/>
            <a:ext cx="242767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3020235" y="1587997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78994" y="2205168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913621" y="2497814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80902" y="2394292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15373" y="2383448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1684795" y="1183937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440865" y="1466161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1775783" y="1537175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81000" y="285750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One-</a:t>
            </a:r>
            <a:r>
              <a:rPr lang="en-US" sz="2400" b="1" dirty="0" err="1" smtClean="0"/>
              <a:t>vs</a:t>
            </a:r>
            <a:r>
              <a:rPr lang="en-US" sz="2400" b="1" dirty="0" smtClean="0"/>
              <a:t>-all (one-</a:t>
            </a:r>
            <a:r>
              <a:rPr lang="en-US" sz="2400" b="1" dirty="0" err="1" smtClean="0"/>
              <a:t>vs</a:t>
            </a:r>
            <a:r>
              <a:rPr lang="en-US" sz="2400" b="1" dirty="0" smtClean="0"/>
              <a:t>-rest):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05037" y="3358104"/>
            <a:ext cx="2416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 1:</a:t>
            </a:r>
          </a:p>
          <a:p>
            <a:r>
              <a:rPr lang="en-US" sz="2400" dirty="0" smtClean="0"/>
              <a:t>Class 2:</a:t>
            </a:r>
          </a:p>
          <a:p>
            <a:r>
              <a:rPr lang="en-US" sz="2400" dirty="0" smtClean="0"/>
              <a:t>Class 3:</a:t>
            </a:r>
          </a:p>
        </p:txBody>
      </p:sp>
      <p:sp>
        <p:nvSpPr>
          <p:cNvPr id="40" name="Isosceles Triangle 39"/>
          <p:cNvSpPr/>
          <p:nvPr/>
        </p:nvSpPr>
        <p:spPr>
          <a:xfrm>
            <a:off x="2029730" y="3447813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34294">
            <a:off x="2040885" y="4193491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077948" y="3843329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5" y="4559490"/>
            <a:ext cx="2631510" cy="3744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04" y="4683452"/>
            <a:ext cx="1107896" cy="240223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7490159" y="1292133"/>
            <a:ext cx="241668" cy="25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638690" y="159133"/>
            <a:ext cx="241668" cy="25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 flipV="1">
            <a:off x="6021434" y="16675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5946541" y="143527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>
            <a:off x="6387239" y="349403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>
            <a:off x="6232854" y="528025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>
            <a:off x="6444827" y="572971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835814" y="51779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067961" y="39937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7013602" y="65031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867573" y="853733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7234413" y="607247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6493801" y="965688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6508574" y="117275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6699795" y="1101435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3751780" y="1005655"/>
            <a:ext cx="1571420" cy="53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7519211" y="2870752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583366" y="161420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6027755" y="168348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5952862" y="295200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6516471" y="2512481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6538387" y="2697699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6707552" y="2632179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6349622" y="2625316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241455" y="205701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6472300" y="211390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413017" y="1885329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6851073" y="203718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7083220" y="191876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7028861" y="216971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6882832" y="2373127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7249672" y="212664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3751780" y="2351880"/>
            <a:ext cx="15714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6233952" y="3669863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6464797" y="372675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6405514" y="349818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501557" y="409793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6325451" y="422963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516330" y="430500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694851" y="420828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Cross 192"/>
          <p:cNvSpPr/>
          <p:nvPr/>
        </p:nvSpPr>
        <p:spPr>
          <a:xfrm rot="2734294">
            <a:off x="6872283" y="3951156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ross 193"/>
          <p:cNvSpPr/>
          <p:nvPr/>
        </p:nvSpPr>
        <p:spPr>
          <a:xfrm rot="2734294">
            <a:off x="6845150" y="3633010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ross 194"/>
          <p:cNvSpPr/>
          <p:nvPr/>
        </p:nvSpPr>
        <p:spPr>
          <a:xfrm rot="2734294">
            <a:off x="7013368" y="3767012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ross 195"/>
          <p:cNvSpPr/>
          <p:nvPr/>
        </p:nvSpPr>
        <p:spPr>
          <a:xfrm rot="2734294">
            <a:off x="7067727" y="3516068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7467448" y="449348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98" name="TextBox 197"/>
          <p:cNvSpPr txBox="1"/>
          <p:nvPr/>
        </p:nvSpPr>
        <p:spPr>
          <a:xfrm>
            <a:off x="5613168" y="325576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99" name="Straight Arrow Connector 198"/>
          <p:cNvCxnSpPr/>
          <p:nvPr/>
        </p:nvCxnSpPr>
        <p:spPr>
          <a:xfrm flipV="1">
            <a:off x="6019998" y="328368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5945105" y="455220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ross 200"/>
          <p:cNvSpPr/>
          <p:nvPr/>
        </p:nvSpPr>
        <p:spPr>
          <a:xfrm rot="2734294">
            <a:off x="7231017" y="3722067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/>
          <p:cNvCxnSpPr/>
          <p:nvPr/>
        </p:nvCxnSpPr>
        <p:spPr>
          <a:xfrm>
            <a:off x="3733800" y="3174715"/>
            <a:ext cx="1589400" cy="546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1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1" grpId="0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4" grpId="0" animBg="1"/>
      <p:bldP spid="165" grpId="0" animBg="1"/>
      <p:bldP spid="168" grpId="0"/>
      <p:bldP spid="169" grpId="0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/>
      <p:bldP spid="198" grpId="0"/>
      <p:bldP spid="20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One-</a:t>
            </a:r>
            <a:r>
              <a:rPr lang="en-US" sz="2800" b="1" dirty="0" err="1" smtClean="0"/>
              <a:t>vs</a:t>
            </a:r>
            <a:r>
              <a:rPr lang="en-US" sz="2800" b="1" dirty="0" smtClean="0"/>
              <a:t>-all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4775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Train a logistic regression classifier               for each class    to predict the probability that          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2347615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 a new input    , to make a prediction, pick the class    that maximizes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12" y="1047750"/>
            <a:ext cx="970788" cy="485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22" y="1625610"/>
            <a:ext cx="96012" cy="240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617445"/>
            <a:ext cx="754761" cy="309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561659"/>
            <a:ext cx="178689" cy="1600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32" y="2925237"/>
            <a:ext cx="96012" cy="2400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63" y="3399090"/>
            <a:ext cx="1696212" cy="60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8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508166" y="2628840"/>
            <a:ext cx="664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Tumor Size</a:t>
            </a:r>
            <a:endParaRPr lang="en-US" sz="2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398732" y="2622883"/>
            <a:ext cx="6754668" cy="595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838200" y="3320088"/>
            <a:ext cx="5638800" cy="461665"/>
            <a:chOff x="2286000" y="2573982"/>
            <a:chExt cx="5638800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2286000" y="2573982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Threshold classifier output             at 0.5:</a:t>
              </a:r>
              <a:endParaRPr lang="en-US" sz="2400" dirty="0"/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671700"/>
              <a:ext cx="678942" cy="30632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676400" y="3875991"/>
            <a:ext cx="5638800" cy="461665"/>
            <a:chOff x="1219200" y="3311247"/>
            <a:chExt cx="5638800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1219200" y="3311247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If                        , predict “y = 1”</a:t>
              </a:r>
              <a:endParaRPr lang="en-US" sz="2400" dirty="0"/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408965"/>
              <a:ext cx="1483614" cy="306324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1676400" y="4472285"/>
            <a:ext cx="5638800" cy="461665"/>
            <a:chOff x="1219200" y="3849379"/>
            <a:chExt cx="5638800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1219200" y="3849379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If                        , predict “y = 0”</a:t>
              </a:r>
              <a:endParaRPr lang="en-US" sz="2400" dirty="0"/>
            </a:p>
          </p:txBody>
        </p:sp>
        <p:pic>
          <p:nvPicPr>
            <p:cNvPr id="23" name="Picture 2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947097"/>
              <a:ext cx="1483614" cy="306324"/>
            </a:xfrm>
            <a:prstGeom prst="rect">
              <a:avLst/>
            </a:prstGeom>
          </p:spPr>
        </p:pic>
      </p:grpSp>
      <p:cxnSp>
        <p:nvCxnSpPr>
          <p:cNvPr id="27" name="Straight Connector 26"/>
          <p:cNvCxnSpPr/>
          <p:nvPr/>
        </p:nvCxnSpPr>
        <p:spPr>
          <a:xfrm flipV="1">
            <a:off x="1508166" y="1028640"/>
            <a:ext cx="0" cy="194664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98732" y="2622883"/>
            <a:ext cx="3630468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08166" y="2628840"/>
            <a:ext cx="283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Tumor Size</a:t>
            </a:r>
            <a:endParaRPr lang="en-US" sz="2000" dirty="0"/>
          </a:p>
        </p:txBody>
      </p:sp>
      <p:sp>
        <p:nvSpPr>
          <p:cNvPr id="35" name="Cross 34"/>
          <p:cNvSpPr/>
          <p:nvPr/>
        </p:nvSpPr>
        <p:spPr>
          <a:xfrm rot="2734294">
            <a:off x="1653531" y="250006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1958332" y="250006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2279919" y="250006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2660919" y="250006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ross 38"/>
          <p:cNvSpPr/>
          <p:nvPr/>
        </p:nvSpPr>
        <p:spPr>
          <a:xfrm rot="2734294">
            <a:off x="3406132" y="123437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34294">
            <a:off x="3803919" y="123437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/>
          <p:cNvSpPr/>
          <p:nvPr/>
        </p:nvSpPr>
        <p:spPr>
          <a:xfrm rot="2734294">
            <a:off x="4184919" y="123437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/>
          <p:cNvSpPr/>
          <p:nvPr/>
        </p:nvSpPr>
        <p:spPr>
          <a:xfrm rot="2734294">
            <a:off x="4625332" y="123437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03332" y="1730657"/>
            <a:ext cx="141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Malignant ?</a:t>
            </a:r>
            <a:endParaRPr lang="en-US" sz="20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1398732" y="1363146"/>
            <a:ext cx="228600" cy="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433" y="1169165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(Yes) 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65432" y="2423990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(No) </a:t>
            </a:r>
            <a:r>
              <a:rPr lang="en-US" dirty="0"/>
              <a:t>0</a:t>
            </a:r>
          </a:p>
        </p:txBody>
      </p:sp>
      <p:sp>
        <p:nvSpPr>
          <p:cNvPr id="55" name="Cross 54"/>
          <p:cNvSpPr/>
          <p:nvPr/>
        </p:nvSpPr>
        <p:spPr>
          <a:xfrm rot="2734294">
            <a:off x="7419414" y="123437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1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413414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Classification:    y   =   0   or   1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64324" y="1276350"/>
            <a:ext cx="4424551" cy="584775"/>
            <a:chOff x="1671449" y="3253085"/>
            <a:chExt cx="4424551" cy="584775"/>
          </a:xfrm>
        </p:grpSpPr>
        <p:sp>
          <p:nvSpPr>
            <p:cNvPr id="18" name="TextBox 17"/>
            <p:cNvSpPr txBox="1"/>
            <p:nvPr/>
          </p:nvSpPr>
          <p:spPr>
            <a:xfrm>
              <a:off x="2743200" y="3253085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can be &gt; 1 or &lt; 0</a:t>
              </a:r>
              <a:endParaRPr lang="en-US" sz="3200" dirty="0"/>
            </a:p>
          </p:txBody>
        </p:sp>
        <p:pic>
          <p:nvPicPr>
            <p:cNvPr id="2" name="Picture 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49" y="3362677"/>
              <a:ext cx="982215" cy="44315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457200" y="2672775"/>
            <a:ext cx="6311264" cy="584775"/>
            <a:chOff x="457200" y="2672775"/>
            <a:chExt cx="6311264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2672775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Logistic Regression:</a:t>
              </a:r>
              <a:endParaRPr lang="en-US" sz="3200" dirty="0"/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86" y="2747567"/>
              <a:ext cx="2559178" cy="435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912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524000" y="2241561"/>
            <a:ext cx="7124700" cy="1625589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accent2"/>
                </a:solidFill>
              </a:rPr>
              <a:t>Hypothesis Representation </a:t>
            </a:r>
            <a:r>
              <a:rPr lang="en-US" sz="2800" dirty="0">
                <a:solidFill>
                  <a:srgbClr val="002060"/>
                </a:solidFill>
              </a:rPr>
              <a:t>(How the function will look like?)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468984"/>
            <a:ext cx="2361895" cy="41696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57200" y="3399532"/>
            <a:ext cx="563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Sigmoid function</a:t>
            </a:r>
          </a:p>
          <a:p>
            <a:r>
              <a:rPr lang="en-US" sz="3200" dirty="0" smtClean="0"/>
              <a:t>Logistic function</a:t>
            </a:r>
            <a:endParaRPr lang="en-US" sz="3200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72" y="920510"/>
            <a:ext cx="2592324" cy="4169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962150"/>
            <a:ext cx="2372868" cy="76809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Model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3579" y="714735"/>
            <a:ext cx="121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</a:t>
            </a:r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32" y="819150"/>
            <a:ext cx="1801368" cy="30632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4445166" y="1780843"/>
            <a:ext cx="3784434" cy="1843874"/>
            <a:chOff x="4445166" y="1337476"/>
            <a:chExt cx="3784434" cy="1843874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6248400" y="1337476"/>
              <a:ext cx="0" cy="1843874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445166" y="3181350"/>
              <a:ext cx="3784434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143499" y="1698931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67400" y="150474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143499" y="2472806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715000" y="227861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0.5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096000" y="3574018"/>
            <a:ext cx="3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Interpretation of Hypothesis Output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47800" y="814685"/>
            <a:ext cx="636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estimated probability that y = 1 on input x 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89361"/>
            <a:ext cx="678942" cy="3063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5800" y="2643485"/>
            <a:ext cx="743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Tell patient that 70% chance of tumor being malignant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650" y="1352550"/>
            <a:ext cx="3808476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33" y="2218677"/>
            <a:ext cx="1495044" cy="30632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42601" y="1452985"/>
            <a:ext cx="187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 If 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995401" y="3317203"/>
            <a:ext cx="4081799" cy="830997"/>
            <a:chOff x="2319001" y="3405485"/>
            <a:chExt cx="4081799" cy="830997"/>
          </a:xfrm>
        </p:grpSpPr>
        <p:sp>
          <p:nvSpPr>
            <p:cNvPr id="30" name="TextBox 29"/>
            <p:cNvSpPr txBox="1"/>
            <p:nvPr/>
          </p:nvSpPr>
          <p:spPr>
            <a:xfrm>
              <a:off x="2319001" y="3405485"/>
              <a:ext cx="40817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“probability that y = 1, given x,</a:t>
              </a:r>
            </a:p>
            <a:p>
              <a:r>
                <a:rPr lang="en-US" sz="2400" dirty="0"/>
                <a:t> </a:t>
              </a:r>
              <a:r>
                <a:rPr lang="en-US" sz="2400" dirty="0" smtClean="0"/>
                <a:t> parameterized by    ”</a:t>
              </a:r>
              <a:endParaRPr lang="en-US" sz="2400" dirty="0"/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4984" y="3890900"/>
              <a:ext cx="128016" cy="21717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38" y="4248150"/>
            <a:ext cx="4267200" cy="6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524000" y="2241561"/>
            <a:ext cx="7124700" cy="2158989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accent2"/>
                </a:solidFill>
              </a:rPr>
              <a:t>Decision Boundary        </a:t>
            </a:r>
            <a:r>
              <a:rPr lang="en-US" sz="2800" dirty="0" smtClean="0">
                <a:solidFill>
                  <a:srgbClr val="002060"/>
                </a:solidFill>
              </a:rPr>
              <a:t>(Talking </a:t>
            </a:r>
            <a:r>
              <a:rPr lang="en-US" sz="2800" dirty="0">
                <a:solidFill>
                  <a:srgbClr val="002060"/>
                </a:solidFill>
              </a:rPr>
              <a:t>about the decision boundary will give us a better sense of what the logistic regression hypothesis function is computing.)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2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Logistic regression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7" y="1057275"/>
            <a:ext cx="2322957" cy="384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600698"/>
            <a:ext cx="1981581" cy="4587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2190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 Suppose predict “          “ if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2351477"/>
            <a:ext cx="657225" cy="2541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2292612"/>
            <a:ext cx="1421797" cy="2935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4579" y="35578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	    predict “          “  if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22" y="3699562"/>
            <a:ext cx="670370" cy="2541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97" y="3659747"/>
            <a:ext cx="1421797" cy="293561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715000" y="1733550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95468" y="235760"/>
            <a:ext cx="1836643" cy="1914204"/>
            <a:chOff x="6695890" y="235759"/>
            <a:chExt cx="2036221" cy="2122211"/>
          </a:xfrm>
        </p:grpSpPr>
        <p:sp>
          <p:nvSpPr>
            <p:cNvPr id="30" name="TextBox 29"/>
            <p:cNvSpPr txBox="1"/>
            <p:nvPr/>
          </p:nvSpPr>
          <p:spPr>
            <a:xfrm>
              <a:off x="7123033" y="1896305"/>
              <a:ext cx="30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Calibri"/>
                </a:rPr>
                <a:t>z</a:t>
              </a:r>
              <a:endParaRPr lang="en-US" sz="24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95890" y="37863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20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7110155" y="235759"/>
              <a:ext cx="0" cy="182366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581" y="508234"/>
              <a:ext cx="430530" cy="255270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>
              <a:off x="6992872" y="1277874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991853" y="600075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04800" y="4516219"/>
            <a:ext cx="6514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Let's use this to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better understand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how the hypothesis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of logistic regression makes those predictions.</a:t>
            </a:r>
            <a:endParaRPr lang="sv-SE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9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9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g(z) = \frac{1}{1+e^{-z}}&#10;$&#10;&#10;\end{document}"/>
  <p:tag name="IGUANATEXSIZE" val="3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= \left[ &#10;\begin{array}{c}&#10;x_0 \\&#10;x_1 &#10;\end{array}&#10;\right]&#10;$&#10;$&#10;= \left[ &#10;\begin{array}{c}&#10;1 \\&#10;\mathrm{tumorSize}&#10;\end{array}&#10;\right]&#10;$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0.7&#10;$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displaystyle&#10;P(y=0 |x;\theta) + P(y=1 |x;\theta) = 1&#10;$&#10;&#10;&#10;$ \displaystyle&#10;P(y=0 |x;\theta) = 1 - P(y=1 |x;\theta) &#10;$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y \in \{0,1\}&#10;$&#10;&#10;\end{document}"/>
  <p:tag name="IGUANATEXSIZE" val="3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)&#10;$&#10;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3 + x_1 + x_2 \geq 0&#10;$&#10;&#10;\end{document}"/>
  <p:tag name="IGUANATEXSIZE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lt; 0.5&#10;$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1 + x_1^2 + x_2^2 \geq 0&#10;$&#10;&#10;\end{document}"/>
  <p:tag name="IGUANATEXSIZE" val="2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 + \theta_3 x_1^2&#10;$&#10;&#10;\end{document}"/>
  <p:tag name="IGUANATEXSIZE" val="2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4 x_1^2 x_2 + \theta_5 x_1^2 x_2^2 + \theta_6 x_1^3 x_2 + \dots)&#10;$&#10;&#10;\end{document}"/>
  <p:tag name="IGUANATEXSIZE" val="2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\in \left[ &#10;\begin{array}{c}&#10;x_0 \\&#10;x_1 \\&#10;\cdots \\&#10;x_n&#10;\end{array}&#10;\right]&#10;$&#10;&#10;&#10;\end{document}"/>
  <p:tag name="IGUANATEXSIZE" val="3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x_0 = 1, y\in\{0,1\}&#10;$&#10;&#10;&#10;\end{document}"/>
  <p:tag name="IGUANATEXSIZE" val="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frac{1}{2} \left( h_\theta(x^{(i)}) - y^{(i)} \right)^2&#10;$&#10;% \delta_i^{(l)} = \left(\sum_j W_{ji}^{(l)} \delta_j^{(l+1)}\right) f'(z_i^{(l)})&#10;&#10;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^{(i)}),y^{(i)}) = \frac{1}{2} \left( h_\theta(x^{(i)}) - y^{(i)} \right)^2&#10;$&#10;% \delta_i^{(l)} = \left(\sum_j W_{ji}^{(l)} \delta_j^{(l+1)}\right) f'(z_i^{(l)})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\ge 0.5&#10;$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Note: $&#10;y = 0 $ or 1 always&#10;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&#10;\min_\theta J(\theta)&#10;\]&#10;&#10;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&#10;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frac{1}{1 + e^{- \theta^Tx}}&#10;$&#10;&#10;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)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 = P(y=i|x;\theta)&#10;$&#10;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 (i=1,2,3)$&#10;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&#10;$&#10;\end{document}"/>
  <p:tag name="IGUANATEXSIZE" val="2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i&#10;$&#10;\end{document}"/>
  <p:tag name="IGUANATEXSIZE" val="2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\end{document}"/>
  <p:tag name="IGUANATEXSIZE" val="2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ax_i h_\theta^{(i)}(x)&#10;$&#10;\end{document}"/>
  <p:tag name="IGUANATEXSIZE" val="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quad\,\theta^Tx&#10;$&#10;&#10;\end{document}"/>
  <p:tag name="IGUANATEXSIZE" val="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g(\;\theta^Tx\;)&#10;$&#10;&#10;\end{document}"/>
  <p:tag name="IGUANATEXSIZE" val="36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3146</TotalTime>
  <Words>524</Words>
  <Application>Microsoft Office PowerPoint</Application>
  <PresentationFormat>On-screen Show (16:9)</PresentationFormat>
  <Paragraphs>137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1_Lecture</vt:lpstr>
      <vt:lpstr>2_Office Theme</vt:lpstr>
      <vt:lpstr>3_Office Theme</vt:lpstr>
      <vt:lpstr>2_Lecture</vt:lpstr>
      <vt:lpstr>3_Lecture</vt:lpstr>
      <vt:lpstr>4_Lecture</vt:lpstr>
      <vt:lpstr>Classification</vt:lpstr>
      <vt:lpstr>PowerPoint Presentation</vt:lpstr>
      <vt:lpstr>PowerPoint Presentation</vt:lpstr>
      <vt:lpstr>PowerPoint Presentation</vt:lpstr>
      <vt:lpstr>Hypothesis Representation (How the function will look like?)</vt:lpstr>
      <vt:lpstr>PowerPoint Presentation</vt:lpstr>
      <vt:lpstr>PowerPoint Presentation</vt:lpstr>
      <vt:lpstr>Decision Boundary        (Talking about the decision boundary will give us a better sense of what the logistic regression hypothesis function is computing.)</vt:lpstr>
      <vt:lpstr>PowerPoint Presentation</vt:lpstr>
      <vt:lpstr>PowerPoint Presentation</vt:lpstr>
      <vt:lpstr>PowerPoint Presentation</vt:lpstr>
      <vt:lpstr>PowerPoint Presentation</vt:lpstr>
      <vt:lpstr>Cost Function</vt:lpstr>
      <vt:lpstr>PowerPoint Presentation</vt:lpstr>
      <vt:lpstr>PowerPoint Presentation</vt:lpstr>
      <vt:lpstr>PowerPoint Presentation</vt:lpstr>
      <vt:lpstr>PowerPoint Presentation</vt:lpstr>
      <vt:lpstr>Cost Function and Gradient Descent</vt:lpstr>
      <vt:lpstr>PowerPoint Presentation</vt:lpstr>
      <vt:lpstr>PowerPoint Presentation</vt:lpstr>
      <vt:lpstr>PowerPoint Presentation</vt:lpstr>
      <vt:lpstr>PowerPoint Presentation</vt:lpstr>
      <vt:lpstr>Multi-class Classification One-vs-All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admin</cp:lastModifiedBy>
  <cp:revision>265</cp:revision>
  <dcterms:created xsi:type="dcterms:W3CDTF">2010-07-08T21:59:02Z</dcterms:created>
  <dcterms:modified xsi:type="dcterms:W3CDTF">2018-02-16T06:08:53Z</dcterms:modified>
</cp:coreProperties>
</file>