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303" r:id="rId2"/>
    <p:sldId id="497" r:id="rId3"/>
    <p:sldId id="410" r:id="rId4"/>
    <p:sldId id="510" r:id="rId5"/>
    <p:sldId id="511" r:id="rId6"/>
    <p:sldId id="413" r:id="rId7"/>
    <p:sldId id="513" r:id="rId8"/>
    <p:sldId id="512" r:id="rId9"/>
    <p:sldId id="414" r:id="rId10"/>
    <p:sldId id="415" r:id="rId11"/>
    <p:sldId id="416" r:id="rId12"/>
    <p:sldId id="502" r:id="rId13"/>
    <p:sldId id="504" r:id="rId14"/>
    <p:sldId id="505" r:id="rId15"/>
    <p:sldId id="507" r:id="rId16"/>
    <p:sldId id="514" r:id="rId17"/>
    <p:sldId id="515" r:id="rId18"/>
    <p:sldId id="508" r:id="rId19"/>
    <p:sldId id="509" r:id="rId20"/>
    <p:sldId id="491" r:id="rId21"/>
    <p:sldId id="492" r:id="rId22"/>
    <p:sldId id="493" r:id="rId23"/>
    <p:sldId id="479" r:id="rId24"/>
    <p:sldId id="407" r:id="rId25"/>
    <p:sldId id="516" r:id="rId26"/>
    <p:sldId id="517" r:id="rId27"/>
    <p:sldId id="51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62" autoAdjust="0"/>
    <p:restoredTop sz="94746" autoAdjust="0"/>
  </p:normalViewPr>
  <p:slideViewPr>
    <p:cSldViewPr>
      <p:cViewPr varScale="1">
        <p:scale>
          <a:sx n="113" d="100"/>
          <a:sy n="113" d="100"/>
        </p:scale>
        <p:origin x="2034" y="114"/>
      </p:cViewPr>
      <p:guideLst>
        <p:guide orient="horz" pos="2160"/>
        <p:guide pos="2880"/>
      </p:guideLst>
    </p:cSldViewPr>
  </p:slideViewPr>
  <p:outlineViewPr>
    <p:cViewPr>
      <p:scale>
        <a:sx n="33" d="100"/>
        <a:sy n="33" d="100"/>
      </p:scale>
      <p:origin x="0" y="15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CDF98-04A3-4FA1-8165-AC9A68647D5A}" type="datetimeFigureOut">
              <a:rPr lang="en-US" smtClean="0"/>
              <a:pPr/>
              <a:t>4/6/2022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B8B157-7CD0-4B3B-9669-778326D8A862}" type="slidenum">
              <a:rPr lang="en-US" smtClean="0"/>
              <a:pPr/>
              <a:t>‹#›</a:t>
            </a:fld>
            <a:endParaRPr lang="en-US"/>
          </a:p>
        </p:txBody>
      </p:sp>
    </p:spTree>
    <p:extLst>
      <p:ext uri="{BB962C8B-B14F-4D97-AF65-F5344CB8AC3E}">
        <p14:creationId xmlns:p14="http://schemas.microsoft.com/office/powerpoint/2010/main" val="116495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ln/>
        </p:spPr>
      </p:sp>
      <p:sp>
        <p:nvSpPr>
          <p:cNvPr id="73731" name="Rectangle 2"/>
          <p:cNvSpPr txBox="1">
            <a:spLocks noGrp="1" noChangeArrowheads="1"/>
          </p:cNvSpPr>
          <p:nvPr>
            <p:ph type="body" idx="1"/>
          </p:nvPr>
        </p:nvSpPr>
        <p:spPr>
          <a:noFill/>
          <a:ln/>
        </p:spPr>
        <p:txBody>
          <a:bodyPr wrap="none" anchor="ctr"/>
          <a:lstStyle/>
          <a:p>
            <a:endParaRPr lang="en-US" dirty="0"/>
          </a:p>
        </p:txBody>
      </p:sp>
    </p:spTree>
    <p:extLst>
      <p:ext uri="{BB962C8B-B14F-4D97-AF65-F5344CB8AC3E}">
        <p14:creationId xmlns:p14="http://schemas.microsoft.com/office/powerpoint/2010/main" val="1861474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71910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04943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5"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73597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81963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579053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40216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74945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59"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5760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7"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11395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034854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ln/>
        </p:spPr>
      </p:sp>
      <p:sp>
        <p:nvSpPr>
          <p:cNvPr id="73731" name="Rectangle 2"/>
          <p:cNvSpPr txBox="1">
            <a:spLocks noGrp="1" noChangeArrowheads="1"/>
          </p:cNvSpPr>
          <p:nvPr>
            <p:ph type="body" idx="1"/>
          </p:nvPr>
        </p:nvSpPr>
        <p:spPr>
          <a:noFill/>
          <a:ln/>
        </p:spPr>
        <p:txBody>
          <a:bodyPr wrap="none" anchor="ctr"/>
          <a:lstStyle/>
          <a:p>
            <a:endParaRPr lang="en-US" dirty="0"/>
          </a:p>
        </p:txBody>
      </p:sp>
    </p:spTree>
    <p:extLst>
      <p:ext uri="{BB962C8B-B14F-4D97-AF65-F5344CB8AC3E}">
        <p14:creationId xmlns:p14="http://schemas.microsoft.com/office/powerpoint/2010/main" val="3340812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5"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66597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a:ln/>
        </p:spPr>
      </p:sp>
      <p:sp>
        <p:nvSpPr>
          <p:cNvPr id="110595"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4103014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ln/>
        </p:spPr>
      </p:sp>
      <p:sp>
        <p:nvSpPr>
          <p:cNvPr id="11161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046295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ln/>
        </p:spPr>
      </p:sp>
      <p:sp>
        <p:nvSpPr>
          <p:cNvPr id="11161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49234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ln/>
        </p:spPr>
      </p:sp>
      <p:sp>
        <p:nvSpPr>
          <p:cNvPr id="11161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95720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ln/>
        </p:spPr>
      </p:sp>
      <p:sp>
        <p:nvSpPr>
          <p:cNvPr id="73731" name="Rectangle 2"/>
          <p:cNvSpPr txBox="1">
            <a:spLocks noGrp="1" noChangeArrowheads="1"/>
          </p:cNvSpPr>
          <p:nvPr>
            <p:ph type="body" idx="1"/>
          </p:nvPr>
        </p:nvSpPr>
        <p:spPr>
          <a:noFill/>
          <a:ln/>
        </p:spPr>
        <p:txBody>
          <a:bodyPr wrap="none" anchor="ctr"/>
          <a:lstStyle/>
          <a:p>
            <a:endParaRPr lang="en-US" dirty="0"/>
          </a:p>
        </p:txBody>
      </p:sp>
    </p:spTree>
    <p:extLst>
      <p:ext uri="{BB962C8B-B14F-4D97-AF65-F5344CB8AC3E}">
        <p14:creationId xmlns:p14="http://schemas.microsoft.com/office/powerpoint/2010/main" val="57452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04640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470608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461812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082662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523886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dirty="0"/>
          </a:p>
        </p:txBody>
      </p:sp>
    </p:spTree>
    <p:extLst>
      <p:ext uri="{BB962C8B-B14F-4D97-AF65-F5344CB8AC3E}">
        <p14:creationId xmlns:p14="http://schemas.microsoft.com/office/powerpoint/2010/main" val="3101280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3173D3E-08EC-4E65-995F-34869A3E30B2}" type="datetimeFigureOut">
              <a:rPr lang="en-US" smtClean="0"/>
              <a:pPr/>
              <a:t>4/6/2022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173D3E-08EC-4E65-995F-34869A3E30B2}"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173D3E-08EC-4E65-995F-34869A3E30B2}" type="datetimeFigureOut">
              <a:rPr lang="en-US" smtClean="0"/>
              <a:pPr/>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3173D3E-08EC-4E65-995F-34869A3E30B2}" type="datetimeFigureOut">
              <a:rPr lang="en-US" smtClean="0"/>
              <a:pPr/>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73D3E-08EC-4E65-995F-34869A3E30B2}" type="datetimeFigureOut">
              <a:rPr lang="en-US" smtClean="0"/>
              <a:pPr/>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73D3E-08EC-4E65-995F-34869A3E30B2}"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A3C13E-447A-4891-ABC5-4FB1EA8C457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173D3E-08EC-4E65-995F-34869A3E30B2}" type="datetimeFigureOut">
              <a:rPr lang="en-US" smtClean="0"/>
              <a:pPr/>
              <a:t>4/6/2022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A3C13E-447A-4891-ABC5-4FB1EA8C457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2743200" y="3429000"/>
            <a:ext cx="6096000" cy="1524000"/>
          </a:xfrm>
        </p:spPr>
        <p:txBody>
          <a:bodyPr/>
          <a:lstStyle/>
          <a:p>
            <a:pPr>
              <a:lnSpc>
                <a:spcPct val="90000"/>
              </a:lnSpc>
            </a:pPr>
            <a:r>
              <a:rPr lang="en-US" sz="2800" b="1" dirty="0"/>
              <a:t>CAPTURING REQUIREMENTS</a:t>
            </a:r>
            <a:endParaRPr lang="en-US" sz="2800" dirty="0">
              <a:solidFill>
                <a:schemeClr val="tx1"/>
              </a:solidFill>
            </a:endParaRPr>
          </a:p>
          <a:p>
            <a:pPr algn="ctr">
              <a:lnSpc>
                <a:spcPct val="90000"/>
              </a:lnSpc>
            </a:pPr>
            <a:endParaRPr lang="en-US" sz="2800" dirty="0">
              <a:solidFill>
                <a:schemeClr val="tx1"/>
              </a:solidFill>
            </a:endParaRPr>
          </a:p>
        </p:txBody>
      </p:sp>
      <p:sp>
        <p:nvSpPr>
          <p:cNvPr id="4" name="Rectangle 3"/>
          <p:cNvSpPr/>
          <p:nvPr/>
        </p:nvSpPr>
        <p:spPr>
          <a:xfrm>
            <a:off x="6553200" y="3962400"/>
            <a:ext cx="1979644" cy="369332"/>
          </a:xfrm>
          <a:prstGeom prst="rect">
            <a:avLst/>
          </a:prstGeom>
        </p:spPr>
        <p:txBody>
          <a:bodyPr wrap="none">
            <a:spAutoFit/>
          </a:bodyPr>
          <a:lstStyle/>
          <a:p>
            <a:r>
              <a:rPr lang="en-US" dirty="0"/>
              <a:t>Mehwish Mumtaz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457200" y="544512"/>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Testable Requirements</a:t>
            </a:r>
          </a:p>
        </p:txBody>
      </p:sp>
      <p:sp>
        <p:nvSpPr>
          <p:cNvPr id="19459" name="Rectangle 2"/>
          <p:cNvSpPr>
            <a:spLocks noGrp="1" noChangeArrowheads="1"/>
          </p:cNvSpPr>
          <p:nvPr>
            <p:ph type="body" idx="4294967295"/>
          </p:nvPr>
        </p:nvSpPr>
        <p:spPr>
          <a:xfrm>
            <a:off x="457200" y="1811337"/>
            <a:ext cx="8216900" cy="4665663"/>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Robertson and Robertson suggest 3 ways to help make requirements testable: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Specify a quantitative description for each adverb and adjective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Replace pronouns with specific names of entities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Make sure that every noun is defined in exactly one place in the requirements document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146544667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457200" y="544512"/>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Testable Requirements</a:t>
            </a:r>
          </a:p>
        </p:txBody>
      </p:sp>
      <p:sp>
        <p:nvSpPr>
          <p:cNvPr id="19459" name="Rectangle 2"/>
          <p:cNvSpPr>
            <a:spLocks noGrp="1" noChangeArrowheads="1"/>
          </p:cNvSpPr>
          <p:nvPr>
            <p:ph type="body" idx="4294967295"/>
          </p:nvPr>
        </p:nvSpPr>
        <p:spPr>
          <a:xfrm>
            <a:off x="457200" y="1811337"/>
            <a:ext cx="8216900" cy="4665663"/>
          </a:xfrm>
        </p:spPr>
        <p:txBody>
          <a:bodyPr>
            <a:normAutofit fontScale="92500" lnSpcReduction="100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Some examples: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Not Testable: Water quality information must be accessible immediately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Testable: Water quality information must be retrieved within five seconds of request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Not Testable: The system should handle a large number of users at a time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Testable: The system should handle 5000 users at a time</a:t>
            </a:r>
          </a:p>
          <a:p>
            <a:pPr lvl="1"/>
            <a:r>
              <a:rPr lang="en-US" dirty="0"/>
              <a:t>Not Testable: User should press the Save button when writing text in the system. This prevents it from being lost.</a:t>
            </a:r>
          </a:p>
          <a:p>
            <a:pPr lvl="1"/>
            <a:r>
              <a:rPr lang="en-US" dirty="0"/>
              <a:t>Testable: User should press the Save button when writing a note in the system. Pressing the Save button prevents the text from being lost.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94953951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8424" y="685800"/>
            <a:ext cx="8215313" cy="1130300"/>
          </a:xfrm>
        </p:spPr>
        <p:txBody>
          <a:bodyPr>
            <a:no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Requirements Documentation</a:t>
            </a:r>
            <a:br>
              <a:rPr lang="en-GB" sz="4800" dirty="0"/>
            </a:br>
            <a:r>
              <a:rPr lang="en-GB" sz="2400" dirty="0"/>
              <a:t>Requirement Definition: Steps Documenting Process</a:t>
            </a:r>
          </a:p>
        </p:txBody>
      </p:sp>
      <p:sp>
        <p:nvSpPr>
          <p:cNvPr id="6147" name="Rectangle 3"/>
          <p:cNvSpPr>
            <a:spLocks noGrp="1" noChangeArrowheads="1"/>
          </p:cNvSpPr>
          <p:nvPr>
            <p:ph idx="1"/>
          </p:nvPr>
        </p:nvSpPr>
        <p:spPr>
          <a:xfrm>
            <a:off x="426186" y="1981200"/>
            <a:ext cx="8215313" cy="4054475"/>
          </a:xfrm>
        </p:spPr>
        <p:txBody>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Outline the general purpose and scope of the system, including relevant benefits, objectives, and goals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Describe the background and the rationale behind proposal for new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Describe the essential characteristics of an acceptable solution</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Describe the environment in which the system will operate</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Outline a description of the proposal, if the customer has a proposal for solving the problem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List any assumptions we make about how the environment behaves</a:t>
            </a:r>
          </a:p>
        </p:txBody>
      </p:sp>
    </p:spTree>
    <p:extLst>
      <p:ext uri="{BB962C8B-B14F-4D97-AF65-F5344CB8AC3E}">
        <p14:creationId xmlns:p14="http://schemas.microsoft.com/office/powerpoint/2010/main" val="399887386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4"/>
          <p:cNvSpPr>
            <a:spLocks noChangeArrowheads="1"/>
          </p:cNvSpPr>
          <p:nvPr/>
        </p:nvSpPr>
        <p:spPr bwMode="auto">
          <a:xfrm>
            <a:off x="533400" y="1960563"/>
            <a:ext cx="3233747" cy="4748096"/>
          </a:xfrm>
          <a:prstGeom prst="roundRect">
            <a:avLst>
              <a:gd name="adj" fmla="val 42"/>
            </a:avLst>
          </a:prstGeom>
          <a:noFill/>
          <a:ln w="9525">
            <a:noFill/>
            <a:round/>
            <a:headEnd/>
            <a:tailEnd/>
          </a:ln>
        </p:spPr>
        <p:txBody>
          <a:bodyPr wrap="none" lIns="90000" tIns="46800" rIns="90000" bIns="46800">
            <a:spAutoFit/>
          </a:bodyPr>
          <a:lstStyle/>
          <a:p>
            <a:pPr marL="220663" indent="-220663">
              <a:lnSpc>
                <a:spcPct val="90000"/>
              </a:lnSpc>
              <a:buClr>
                <a:srgbClr val="000000"/>
              </a:buClr>
              <a:buSzPct val="100000"/>
              <a:buFont typeface="Times New Roman" pitchFamily="18"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latin typeface="Cambria" panose="02040503050406030204" pitchFamily="18" charset="0"/>
                <a:ea typeface="Cambria" panose="02040503050406030204" pitchFamily="18" charset="0"/>
              </a:rPr>
              <a:t> Introduction to the Document</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1.1  Purpose of the Product</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1.2  Scope of the Product</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1.3  Acronyms, Abbreviations, Definitions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1.4  References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1.5  Outline of the rest of the SRS</a:t>
            </a:r>
          </a:p>
          <a:p>
            <a:pPr marL="220663" indent="-220663">
              <a:lnSpc>
                <a:spcPct val="90000"/>
              </a:lnSpc>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latin typeface="Cambria" panose="02040503050406030204" pitchFamily="18" charset="0"/>
                <a:ea typeface="Cambria" panose="02040503050406030204" pitchFamily="18" charset="0"/>
              </a:rPr>
              <a:t>General Description of Product</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2.1  Context of Product</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2.2  Product Functions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2.3  User Characteristics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2.4  Constraints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2.5  Assumptions and Dependencies</a:t>
            </a:r>
          </a:p>
          <a:p>
            <a:pPr marL="220663" indent="-220663">
              <a:lnSpc>
                <a:spcPct val="90000"/>
              </a:lnSpc>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latin typeface="Cambria" panose="02040503050406030204" pitchFamily="18" charset="0"/>
                <a:ea typeface="Cambria" panose="02040503050406030204" pitchFamily="18" charset="0"/>
              </a:rPr>
              <a:t>Specific Requirements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  External Interface Requirements</a:t>
            </a:r>
          </a:p>
          <a:p>
            <a:pPr marL="1933575" lvl="2" indent="-135890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3.1.1  User Interfaces</a:t>
            </a:r>
          </a:p>
          <a:p>
            <a:pPr marL="1933575" lvl="2" indent="-135890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3.1.2  Hardware Interfaces</a:t>
            </a:r>
          </a:p>
          <a:p>
            <a:pPr marL="1933575" lvl="2" indent="-135890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3.1.3  Software Interfaces</a:t>
            </a:r>
          </a:p>
          <a:p>
            <a:pPr marL="1933575" lvl="2" indent="-135890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3.1.4  Communications Interfaces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3.2  Functional Requirements</a:t>
            </a:r>
          </a:p>
          <a:p>
            <a:pPr marL="1933575" lvl="2" indent="-135890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3.2.1  Requirement 1</a:t>
            </a:r>
          </a:p>
          <a:p>
            <a:pPr marL="1933575" lvl="2" indent="-135890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3.2.2  Requirement 2</a:t>
            </a:r>
          </a:p>
          <a:p>
            <a:pPr marL="1933575" lvl="2" indent="-135890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3.3  Performance Requirements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3.4  Design Constraints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3.5  Other Quality Requirements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3.6  Other Requirements</a:t>
            </a:r>
          </a:p>
          <a:p>
            <a:pPr marL="220663" indent="-220663">
              <a:lnSpc>
                <a:spcPct val="90000"/>
              </a:lnSpc>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latin typeface="Cambria" panose="02040503050406030204" pitchFamily="18" charset="0"/>
                <a:ea typeface="Cambria" panose="02040503050406030204" pitchFamily="18" charset="0"/>
              </a:rPr>
              <a:t>Appendices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endParaRPr lang="en-GB" sz="1200" dirty="0">
              <a:solidFill>
                <a:srgbClr val="000000"/>
              </a:solidFill>
              <a:latin typeface="Cambria" panose="02040503050406030204" pitchFamily="18" charset="0"/>
              <a:ea typeface="Cambria" panose="02040503050406030204" pitchFamily="18" charset="0"/>
              <a:cs typeface="Arial" charset="0"/>
            </a:endParaRPr>
          </a:p>
        </p:txBody>
      </p:sp>
      <p:sp>
        <p:nvSpPr>
          <p:cNvPr id="6" name="Rectangle 2"/>
          <p:cNvSpPr>
            <a:spLocks noGrp="1" noChangeArrowheads="1"/>
          </p:cNvSpPr>
          <p:nvPr>
            <p:ph type="title"/>
          </p:nvPr>
        </p:nvSpPr>
        <p:spPr>
          <a:xfrm>
            <a:off x="458424" y="685800"/>
            <a:ext cx="8215313" cy="1130300"/>
          </a:xfrm>
        </p:spPr>
        <p:txBody>
          <a:bodyPr>
            <a:no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Requirements Documentation</a:t>
            </a:r>
            <a:br>
              <a:rPr lang="en-GB" sz="4800" dirty="0"/>
            </a:br>
            <a:r>
              <a:rPr lang="en-GB" sz="2400" dirty="0"/>
              <a:t>IEEE Standard for SRS Organized by Requirements</a:t>
            </a:r>
          </a:p>
        </p:txBody>
      </p:sp>
      <p:sp>
        <p:nvSpPr>
          <p:cNvPr id="2" name="TextBox 1"/>
          <p:cNvSpPr txBox="1"/>
          <p:nvPr/>
        </p:nvSpPr>
        <p:spPr>
          <a:xfrm>
            <a:off x="4114800" y="1912022"/>
            <a:ext cx="4876800" cy="3726778"/>
          </a:xfrm>
          <a:prstGeom prst="rect">
            <a:avLst/>
          </a:prstGeom>
          <a:noFill/>
        </p:spPr>
        <p:txBody>
          <a:bodyPr wrap="square" rtlCol="0">
            <a:normAutofit/>
          </a:bodyPr>
          <a:lstStyle/>
          <a:p>
            <a:r>
              <a:rPr lang="en-US" sz="1400" b="1" dirty="0"/>
              <a:t>Functional Requirements for a Spellchecker:</a:t>
            </a:r>
          </a:p>
          <a:p>
            <a:r>
              <a:rPr lang="en-US" sz="1400" dirty="0"/>
              <a:t>Requirement 1: </a:t>
            </a:r>
          </a:p>
          <a:p>
            <a:r>
              <a:rPr lang="en-US" sz="1400" dirty="0"/>
              <a:t>System should keep track of words being typed in the existing word processor</a:t>
            </a:r>
          </a:p>
          <a:p>
            <a:r>
              <a:rPr lang="en-US" sz="1400" dirty="0"/>
              <a:t>Requirement 2:</a:t>
            </a:r>
          </a:p>
          <a:p>
            <a:r>
              <a:rPr lang="en-US" sz="1400" dirty="0"/>
              <a:t>System should check against each typed word if it is a valid word in the corresponding dictionary</a:t>
            </a:r>
          </a:p>
          <a:p>
            <a:r>
              <a:rPr lang="en-US" sz="1400" dirty="0"/>
              <a:t>Requirement 3:</a:t>
            </a:r>
          </a:p>
          <a:p>
            <a:r>
              <a:rPr lang="en-US" sz="1400" dirty="0"/>
              <a:t>System should highlight the wrong words (i.e. which are not part of dictionary) while the user types in the existing word processor.</a:t>
            </a:r>
          </a:p>
          <a:p>
            <a:r>
              <a:rPr lang="en-US" sz="1400" dirty="0"/>
              <a:t>Requirement 4: </a:t>
            </a:r>
          </a:p>
          <a:p>
            <a:r>
              <a:rPr lang="en-US" sz="1400" dirty="0"/>
              <a:t>System should give the user an option to make correction in case there is a wrong word typed</a:t>
            </a:r>
          </a:p>
          <a:p>
            <a:r>
              <a:rPr lang="en-US" sz="1400" dirty="0"/>
              <a:t>Requirement 5:</a:t>
            </a:r>
          </a:p>
          <a:p>
            <a:r>
              <a:rPr lang="en-US" sz="1400" dirty="0"/>
              <a:t>System should suggest correct words when user opts to make a  correction against a wrong word</a:t>
            </a:r>
          </a:p>
        </p:txBody>
      </p:sp>
      <p:sp>
        <p:nvSpPr>
          <p:cNvPr id="5" name="TextBox 4"/>
          <p:cNvSpPr txBox="1"/>
          <p:nvPr/>
        </p:nvSpPr>
        <p:spPr>
          <a:xfrm>
            <a:off x="4114800" y="5486401"/>
            <a:ext cx="4876800" cy="1523999"/>
          </a:xfrm>
          <a:prstGeom prst="rect">
            <a:avLst/>
          </a:prstGeom>
          <a:noFill/>
        </p:spPr>
        <p:txBody>
          <a:bodyPr wrap="square" rtlCol="0">
            <a:normAutofit/>
          </a:bodyPr>
          <a:lstStyle/>
          <a:p>
            <a:r>
              <a:rPr lang="en-US" sz="1400" b="1" dirty="0"/>
              <a:t>Non Functional Requirements for a Spellchecker:</a:t>
            </a:r>
          </a:p>
          <a:p>
            <a:r>
              <a:rPr lang="en-US" sz="1400" dirty="0"/>
              <a:t>Requirement 1:</a:t>
            </a:r>
          </a:p>
          <a:p>
            <a:r>
              <a:rPr lang="en-US" sz="1400" dirty="0"/>
              <a:t>System should integrate with an existing word processor that runs on Linux.</a:t>
            </a:r>
          </a:p>
          <a:p>
            <a:r>
              <a:rPr lang="en-US" sz="1400" dirty="0"/>
              <a:t>Requirement 2:</a:t>
            </a:r>
          </a:p>
          <a:p>
            <a:r>
              <a:rPr lang="en-US" sz="1400" dirty="0"/>
              <a:t>System should use Red color to highlight the wrong words </a:t>
            </a:r>
          </a:p>
        </p:txBody>
      </p:sp>
    </p:spTree>
    <p:extLst>
      <p:ext uri="{BB962C8B-B14F-4D97-AF65-F5344CB8AC3E}">
        <p14:creationId xmlns:p14="http://schemas.microsoft.com/office/powerpoint/2010/main" val="385927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1965325"/>
            <a:ext cx="8215313" cy="4664075"/>
          </a:xfrm>
        </p:spPr>
        <p:txBody>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Process management is a set of procedures that track</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requirements that define what the system should do</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design modules that are generated from the requirement</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program code that implements the design</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tests that verify the functionality of the system</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documents that describe the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It provides the threads that tie the system parts together</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Numbering the requirements.</a:t>
            </a:r>
            <a:endParaRPr lang="en-GB" sz="2600" dirty="0"/>
          </a:p>
        </p:txBody>
      </p:sp>
      <p:sp>
        <p:nvSpPr>
          <p:cNvPr id="5" name="Rectangle 2"/>
          <p:cNvSpPr>
            <a:spLocks noGrp="1" noChangeArrowheads="1"/>
          </p:cNvSpPr>
          <p:nvPr>
            <p:ph type="title"/>
          </p:nvPr>
        </p:nvSpPr>
        <p:spPr>
          <a:xfrm>
            <a:off x="458424" y="685800"/>
            <a:ext cx="8215313" cy="1130300"/>
          </a:xfrm>
        </p:spPr>
        <p:txBody>
          <a:bodyPr>
            <a:no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Requirements Documentation</a:t>
            </a:r>
            <a:br>
              <a:rPr lang="en-GB" sz="4800" dirty="0"/>
            </a:br>
            <a:r>
              <a:rPr lang="en-GB" sz="2400" dirty="0"/>
              <a:t>Process Management and Requirements Traceability</a:t>
            </a:r>
          </a:p>
        </p:txBody>
      </p:sp>
    </p:spTree>
    <p:extLst>
      <p:ext uri="{BB962C8B-B14F-4D97-AF65-F5344CB8AC3E}">
        <p14:creationId xmlns:p14="http://schemas.microsoft.com/office/powerpoint/2010/main" val="23441401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8B033C5D-996F-44E8-BC55-1EEF686281C1}"/>
              </a:ext>
            </a:extLst>
          </p:cNvPr>
          <p:cNvPicPr>
            <a:picLocks noGrp="1" noChangeAspect="1"/>
          </p:cNvPicPr>
          <p:nvPr>
            <p:ph idx="1"/>
          </p:nvPr>
        </p:nvPicPr>
        <p:blipFill>
          <a:blip r:embed="rId3"/>
          <a:stretch>
            <a:fillRect/>
          </a:stretch>
        </p:blipFill>
        <p:spPr>
          <a:xfrm>
            <a:off x="381000" y="2438400"/>
            <a:ext cx="8001000" cy="1303506"/>
          </a:xfrm>
        </p:spPr>
      </p:pic>
      <p:sp>
        <p:nvSpPr>
          <p:cNvPr id="5" name="Rectangle 2"/>
          <p:cNvSpPr>
            <a:spLocks noGrp="1" noChangeArrowheads="1"/>
          </p:cNvSpPr>
          <p:nvPr>
            <p:ph type="title"/>
          </p:nvPr>
        </p:nvSpPr>
        <p:spPr>
          <a:xfrm>
            <a:off x="458424" y="685800"/>
            <a:ext cx="8215313" cy="1130300"/>
          </a:xfrm>
        </p:spPr>
        <p:txBody>
          <a:bodyPr>
            <a:no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Validation and Verification</a:t>
            </a:r>
            <a:br>
              <a:rPr lang="en-GB" sz="4800" dirty="0"/>
            </a:br>
            <a:endParaRPr lang="en-GB" sz="2400" dirty="0"/>
          </a:p>
        </p:txBody>
      </p:sp>
    </p:spTree>
    <p:extLst>
      <p:ext uri="{BB962C8B-B14F-4D97-AF65-F5344CB8AC3E}">
        <p14:creationId xmlns:p14="http://schemas.microsoft.com/office/powerpoint/2010/main" val="31608265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457200" y="1736725"/>
            <a:ext cx="8215313" cy="4664075"/>
          </a:xfrm>
        </p:spPr>
        <p:txBody>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In requirements validation, we check that our requirements definition accurately reflects the customer's needs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In verification, we check that one document or artefact conforms to another </a:t>
            </a:r>
            <a:r>
              <a:rPr lang="en-GB" dirty="0" err="1"/>
              <a:t>e.g</a:t>
            </a:r>
            <a:r>
              <a:rPr lang="en-GB" dirty="0"/>
              <a:t> code conforms to design .design conforms to SRS. </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Verification ensures that we build the system right, whereas validation ensures that we build the right system</a:t>
            </a:r>
          </a:p>
        </p:txBody>
      </p:sp>
      <p:sp>
        <p:nvSpPr>
          <p:cNvPr id="5" name="Rectangle 2"/>
          <p:cNvSpPr>
            <a:spLocks noGrp="1" noChangeArrowheads="1"/>
          </p:cNvSpPr>
          <p:nvPr>
            <p:ph type="title"/>
          </p:nvPr>
        </p:nvSpPr>
        <p:spPr>
          <a:xfrm>
            <a:off x="458424" y="685800"/>
            <a:ext cx="8215313" cy="1130300"/>
          </a:xfrm>
        </p:spPr>
        <p:txBody>
          <a:bodyPr>
            <a:no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Validation and Verification</a:t>
            </a:r>
            <a:br>
              <a:rPr lang="en-GB" sz="4800" dirty="0"/>
            </a:br>
            <a:endParaRPr lang="en-GB" sz="2400" dirty="0"/>
          </a:p>
        </p:txBody>
      </p:sp>
    </p:spTree>
    <p:extLst>
      <p:ext uri="{BB962C8B-B14F-4D97-AF65-F5344CB8AC3E}">
        <p14:creationId xmlns:p14="http://schemas.microsoft.com/office/powerpoint/2010/main" val="71410405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8424" y="685800"/>
            <a:ext cx="8215313" cy="1130300"/>
          </a:xfrm>
        </p:spPr>
        <p:txBody>
          <a:bodyPr>
            <a:no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Validation and Verification</a:t>
            </a:r>
            <a:br>
              <a:rPr lang="en-GB" sz="4800" dirty="0"/>
            </a:br>
            <a:endParaRPr lang="en-GB" sz="2400" dirty="0"/>
          </a:p>
        </p:txBody>
      </p:sp>
      <p:pic>
        <p:nvPicPr>
          <p:cNvPr id="8" name="Picture 7">
            <a:extLst>
              <a:ext uri="{FF2B5EF4-FFF2-40B4-BE49-F238E27FC236}">
                <a16:creationId xmlns:a16="http://schemas.microsoft.com/office/drawing/2014/main" id="{1D2AAA59-2209-410D-A9E8-7994804835CE}"/>
              </a:ext>
            </a:extLst>
          </p:cNvPr>
          <p:cNvPicPr>
            <a:picLocks noChangeAspect="1"/>
          </p:cNvPicPr>
          <p:nvPr/>
        </p:nvPicPr>
        <p:blipFill>
          <a:blip r:embed="rId3"/>
          <a:stretch>
            <a:fillRect/>
          </a:stretch>
        </p:blipFill>
        <p:spPr>
          <a:xfrm>
            <a:off x="1600200" y="2133600"/>
            <a:ext cx="5357611" cy="3022060"/>
          </a:xfrm>
          <a:prstGeom prst="rect">
            <a:avLst/>
          </a:prstGeom>
        </p:spPr>
      </p:pic>
    </p:spTree>
    <p:extLst>
      <p:ext uri="{BB962C8B-B14F-4D97-AF65-F5344CB8AC3E}">
        <p14:creationId xmlns:p14="http://schemas.microsoft.com/office/powerpoint/2010/main" val="256668396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698500"/>
            <a:ext cx="8215313" cy="1130300"/>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Validation and Verification</a:t>
            </a:r>
            <a:br>
              <a:rPr lang="en-GB" dirty="0"/>
            </a:br>
            <a:r>
              <a:rPr lang="en-GB" sz="2800" dirty="0"/>
              <a:t>Requirements Review for requirement validation</a:t>
            </a:r>
          </a:p>
        </p:txBody>
      </p:sp>
      <p:sp>
        <p:nvSpPr>
          <p:cNvPr id="15363" name="Rectangle 3"/>
          <p:cNvSpPr>
            <a:spLocks noGrp="1" noChangeArrowheads="1"/>
          </p:cNvSpPr>
          <p:nvPr>
            <p:ph idx="1"/>
          </p:nvPr>
        </p:nvSpPr>
        <p:spPr>
          <a:xfrm>
            <a:off x="457200" y="1889125"/>
            <a:ext cx="8215313" cy="4664075"/>
          </a:xfrm>
        </p:spPr>
        <p:txBody>
          <a:bodyPr>
            <a:normAutofit lnSpcReduction="10000"/>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Client representative and our staff examine the RS document to identify the problems </a:t>
            </a:r>
            <a:r>
              <a:rPr lang="en-GB" sz="2400" dirty="0" err="1"/>
              <a:t>e.g</a:t>
            </a:r>
            <a:r>
              <a:rPr lang="en-GB" sz="2400" dirty="0"/>
              <a:t> design team ,testers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Review the stated goals and objectives of the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Compare the requirements with the goals and objectives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Review the environment in which the system is to operate</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Review the information flow and proposed functions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Assess and document the risk, discuss and compare alternatives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Testing the system: how the requirements will be revalidated as the requirements grow and change</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err="1"/>
              <a:t>E.g</a:t>
            </a:r>
            <a:r>
              <a:rPr lang="en-GB" sz="2400" dirty="0"/>
              <a:t> who will provide the test data</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Which requirements in which phases</a:t>
            </a:r>
          </a:p>
        </p:txBody>
      </p:sp>
    </p:spTree>
    <p:extLst>
      <p:ext uri="{BB962C8B-B14F-4D97-AF65-F5344CB8AC3E}">
        <p14:creationId xmlns:p14="http://schemas.microsoft.com/office/powerpoint/2010/main" val="375153124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698863"/>
            <a:ext cx="8215313" cy="1130300"/>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Validation and Verification</a:t>
            </a:r>
            <a:br>
              <a:rPr lang="en-GB" dirty="0"/>
            </a:br>
            <a:r>
              <a:rPr lang="en-GB" sz="2800" dirty="0"/>
              <a:t>Verification</a:t>
            </a:r>
          </a:p>
        </p:txBody>
      </p:sp>
      <p:sp>
        <p:nvSpPr>
          <p:cNvPr id="17411" name="Rectangle 3"/>
          <p:cNvSpPr>
            <a:spLocks noGrp="1" noChangeArrowheads="1"/>
          </p:cNvSpPr>
          <p:nvPr>
            <p:ph idx="1"/>
          </p:nvPr>
        </p:nvSpPr>
        <p:spPr>
          <a:xfrm>
            <a:off x="457200" y="1965325"/>
            <a:ext cx="8215313" cy="3292475"/>
          </a:xfrm>
        </p:spPr>
        <p:txBody>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Check that the requirements-specification document corresponds to the requirements-definition</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Make sure that if we implement a system that meets the specification, then the system will satisfy the customer's requirements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Ensure that each requirement in the definition document is traceable to the specification</a:t>
            </a:r>
          </a:p>
        </p:txBody>
      </p:sp>
    </p:spTree>
    <p:extLst>
      <p:ext uri="{BB962C8B-B14F-4D97-AF65-F5344CB8AC3E}">
        <p14:creationId xmlns:p14="http://schemas.microsoft.com/office/powerpoint/2010/main" val="73993013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Engineering</a:t>
            </a:r>
          </a:p>
        </p:txBody>
      </p:sp>
      <p:sp>
        <p:nvSpPr>
          <p:cNvPr id="3" name="Content Placeholder 2"/>
          <p:cNvSpPr>
            <a:spLocks noGrp="1"/>
          </p:cNvSpPr>
          <p:nvPr>
            <p:ph idx="1"/>
          </p:nvPr>
        </p:nvSpPr>
        <p:spPr/>
        <p:txBody>
          <a:bodyPr/>
          <a:lstStyle/>
          <a:p>
            <a:r>
              <a:rPr lang="en-US" dirty="0"/>
              <a:t>Seven tasks:</a:t>
            </a:r>
          </a:p>
          <a:p>
            <a:pPr lvl="1"/>
            <a:r>
              <a:rPr lang="en-US" dirty="0"/>
              <a:t>Inception</a:t>
            </a:r>
          </a:p>
          <a:p>
            <a:pPr lvl="1"/>
            <a:r>
              <a:rPr lang="en-US" dirty="0"/>
              <a:t>Elicitation</a:t>
            </a:r>
          </a:p>
          <a:p>
            <a:pPr lvl="1"/>
            <a:r>
              <a:rPr lang="en-US" dirty="0"/>
              <a:t>Elaboration</a:t>
            </a:r>
          </a:p>
          <a:p>
            <a:pPr lvl="1"/>
            <a:r>
              <a:rPr lang="en-US" dirty="0"/>
              <a:t>Negotiation</a:t>
            </a:r>
          </a:p>
          <a:p>
            <a:pPr lvl="1"/>
            <a:r>
              <a:rPr lang="en-US" dirty="0"/>
              <a:t>Specification</a:t>
            </a:r>
          </a:p>
          <a:p>
            <a:pPr lvl="1"/>
            <a:r>
              <a:rPr lang="en-US" dirty="0"/>
              <a:t>Validation</a:t>
            </a:r>
          </a:p>
          <a:p>
            <a:pPr lvl="1"/>
            <a:r>
              <a:rPr lang="en-US" dirty="0"/>
              <a:t>Management</a:t>
            </a:r>
          </a:p>
          <a:p>
            <a:pPr lvl="1"/>
            <a:endParaRPr lang="en-US" dirty="0"/>
          </a:p>
        </p:txBody>
      </p:sp>
    </p:spTree>
    <p:extLst>
      <p:ext uri="{BB962C8B-B14F-4D97-AF65-F5344CB8AC3E}">
        <p14:creationId xmlns:p14="http://schemas.microsoft.com/office/powerpoint/2010/main" val="1363798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17500"/>
            <a:ext cx="8215313" cy="1130300"/>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Measuring Requirements</a:t>
            </a:r>
          </a:p>
        </p:txBody>
      </p:sp>
      <p:sp>
        <p:nvSpPr>
          <p:cNvPr id="19459" name="Rectangle 3"/>
          <p:cNvSpPr>
            <a:spLocks noGrp="1" noChangeArrowheads="1"/>
          </p:cNvSpPr>
          <p:nvPr>
            <p:ph idx="1"/>
          </p:nvPr>
        </p:nvSpPr>
        <p:spPr>
          <a:xfrm>
            <a:off x="457200" y="1503362"/>
            <a:ext cx="8213725" cy="4821238"/>
          </a:xfrm>
        </p:spPr>
        <p:txBody>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Measurements focus on three areas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product</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process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resources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Number of requirements can give us a sense of the size of the developed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Number of changes to requirements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Many changes indicate some instability or uncertainty in our understanding of the system</a:t>
            </a:r>
          </a:p>
        </p:txBody>
      </p:sp>
    </p:spTree>
    <p:extLst>
      <p:ext uri="{BB962C8B-B14F-4D97-AF65-F5344CB8AC3E}">
        <p14:creationId xmlns:p14="http://schemas.microsoft.com/office/powerpoint/2010/main" val="390679694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622300"/>
            <a:ext cx="8215313" cy="1130300"/>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Measuring Requirements</a:t>
            </a:r>
            <a:br>
              <a:rPr lang="en-GB" dirty="0"/>
            </a:br>
            <a:r>
              <a:rPr lang="en-GB" sz="2800" dirty="0"/>
              <a:t>Rating Scheme on Scale from 1 to 5</a:t>
            </a:r>
          </a:p>
        </p:txBody>
      </p:sp>
      <p:sp>
        <p:nvSpPr>
          <p:cNvPr id="20483" name="Rectangle 3"/>
          <p:cNvSpPr>
            <a:spLocks noGrp="1" noChangeArrowheads="1"/>
          </p:cNvSpPr>
          <p:nvPr>
            <p:ph idx="1"/>
          </p:nvPr>
        </p:nvSpPr>
        <p:spPr>
          <a:xfrm>
            <a:off x="457200" y="1824037"/>
            <a:ext cx="8213725" cy="4729163"/>
          </a:xfrm>
        </p:spPr>
        <p:txBody>
          <a:bodyPr/>
          <a:lstStyle/>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You understand this requirement completely, have designed systems from similar requirements, and  have no trouble developing a design from this requirement</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Some elements of this requirement are new, but they are not radically different from requirements that have been successfully designed in the past</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Some elements of this requirement are very different from requirements in the past, but you understand the requirement and can develop a good design from it</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You cannot understand some parts of this requirement, and are not sure that you can develop a good design</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You do not understand this requirement at all, and can not develop a design</a:t>
            </a:r>
          </a:p>
        </p:txBody>
      </p:sp>
    </p:spTree>
    <p:extLst>
      <p:ext uri="{BB962C8B-B14F-4D97-AF65-F5344CB8AC3E}">
        <p14:creationId xmlns:p14="http://schemas.microsoft.com/office/powerpoint/2010/main" val="97732063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812800"/>
            <a:ext cx="8213725" cy="1244600"/>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Measuring Requirements:</a:t>
            </a:r>
            <a:br>
              <a:rPr lang="en-GB" dirty="0"/>
            </a:br>
            <a:r>
              <a:rPr lang="en-GB" dirty="0"/>
              <a:t>Testers/Designers Profiles</a:t>
            </a:r>
          </a:p>
        </p:txBody>
      </p:sp>
      <p:sp>
        <p:nvSpPr>
          <p:cNvPr id="21507" name="Rectangle 3"/>
          <p:cNvSpPr>
            <a:spLocks noGrp="1" noChangeArrowheads="1"/>
          </p:cNvSpPr>
          <p:nvPr>
            <p:ph idx="1"/>
          </p:nvPr>
        </p:nvSpPr>
        <p:spPr>
          <a:xfrm>
            <a:off x="457200" y="1965325"/>
            <a:ext cx="8215313" cy="4664075"/>
          </a:xfrm>
        </p:spPr>
        <p:txBody>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Figure (a) shows profiles with mostly 1s and 2s </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t>The requirements are in good shape</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Figure (b) shows profiles with mostly 4s and 5s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t>The requirements should be revised</a:t>
            </a:r>
          </a:p>
        </p:txBody>
      </p:sp>
      <p:pic>
        <p:nvPicPr>
          <p:cNvPr id="21508" name="Picture 5"/>
          <p:cNvPicPr>
            <a:picLocks noChangeAspect="1" noChangeArrowheads="1"/>
          </p:cNvPicPr>
          <p:nvPr/>
        </p:nvPicPr>
        <p:blipFill>
          <a:blip r:embed="rId3" cstate="print"/>
          <a:srcRect/>
          <a:stretch>
            <a:fillRect/>
          </a:stretch>
        </p:blipFill>
        <p:spPr bwMode="auto">
          <a:xfrm>
            <a:off x="2286000" y="3544888"/>
            <a:ext cx="4191000" cy="3160712"/>
          </a:xfrm>
          <a:prstGeom prst="rect">
            <a:avLst/>
          </a:prstGeom>
          <a:noFill/>
          <a:ln w="9525">
            <a:noFill/>
            <a:miter lim="800000"/>
            <a:headEnd/>
            <a:tailEnd/>
          </a:ln>
        </p:spPr>
      </p:pic>
    </p:spTree>
    <p:extLst>
      <p:ext uri="{BB962C8B-B14F-4D97-AF65-F5344CB8AC3E}">
        <p14:creationId xmlns:p14="http://schemas.microsoft.com/office/powerpoint/2010/main" val="85138602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Elaboration</a:t>
            </a:r>
          </a:p>
        </p:txBody>
      </p:sp>
      <p:sp>
        <p:nvSpPr>
          <p:cNvPr id="3" name="Content Placeholder 2"/>
          <p:cNvSpPr>
            <a:spLocks noGrp="1"/>
          </p:cNvSpPr>
          <p:nvPr>
            <p:ph idx="1"/>
          </p:nvPr>
        </p:nvSpPr>
        <p:spPr/>
        <p:txBody>
          <a:bodyPr>
            <a:normAutofit fontScale="92500" lnSpcReduction="10000"/>
          </a:bodyPr>
          <a:lstStyle/>
          <a:p>
            <a:r>
              <a:rPr lang="en-US" dirty="0"/>
              <a:t>Analyze, model, specify…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Some Analysis Techniques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dirty="0"/>
              <a:t>Data Flow Diagrams (DFD</a:t>
            </a:r>
            <a:r>
              <a:rPr lang="en-GB"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dirty="0"/>
              <a:t>Use case Diagram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Object Models (ER Diagrams, Abstract class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Decision Tables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State Diagrams (</a:t>
            </a:r>
            <a:r>
              <a:rPr lang="en-GB" dirty="0" err="1"/>
              <a:t>Statecharts</a:t>
            </a:r>
            <a:r>
              <a:rPr lang="en-GB"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Fence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Event Tables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Petri Nets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Event Traces (Message Sequence Charts)</a:t>
            </a:r>
          </a:p>
          <a:p>
            <a:endParaRPr lang="en-US" dirty="0"/>
          </a:p>
        </p:txBody>
      </p:sp>
      <p:sp>
        <p:nvSpPr>
          <p:cNvPr id="4" name="TextBox 3"/>
          <p:cNvSpPr txBox="1"/>
          <p:nvPr/>
        </p:nvSpPr>
        <p:spPr>
          <a:xfrm>
            <a:off x="533400" y="6096000"/>
            <a:ext cx="5715000" cy="369332"/>
          </a:xfrm>
          <a:prstGeom prst="rect">
            <a:avLst/>
          </a:prstGeom>
          <a:noFill/>
        </p:spPr>
        <p:txBody>
          <a:bodyPr wrap="square" rtlCol="0">
            <a:spAutoFit/>
          </a:bodyPr>
          <a:lstStyle/>
          <a:p>
            <a:r>
              <a:rPr lang="en-US" dirty="0"/>
              <a:t>Flow-oriented, Scenario-based, Class-based, Behavioral</a:t>
            </a:r>
          </a:p>
        </p:txBody>
      </p:sp>
    </p:spTree>
    <p:extLst>
      <p:ext uri="{BB962C8B-B14F-4D97-AF65-F5344CB8AC3E}">
        <p14:creationId xmlns:p14="http://schemas.microsoft.com/office/powerpoint/2010/main" val="846006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body" idx="4294967295"/>
          </p:nvPr>
        </p:nvSpPr>
        <p:spPr>
          <a:xfrm>
            <a:off x="457200" y="1447800"/>
            <a:ext cx="8428038" cy="4670425"/>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Components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large box: </a:t>
            </a:r>
            <a:r>
              <a:rPr lang="en-GB" i="1" dirty="0"/>
              <a:t>system boundary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Stick figures outside the box: </a:t>
            </a:r>
            <a:r>
              <a:rPr lang="en-GB" i="1" dirty="0"/>
              <a:t>actors</a:t>
            </a:r>
            <a:r>
              <a:rPr lang="en-GB" dirty="0"/>
              <a:t>, both human and systems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Each oval inside the box: a use case that represents some major required functionality and its variant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line between an actor and use case: the actor participates in the use case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Use cases do not necessarily model all the tasks, instead they are used to specify user views of essential system behaviour.</a:t>
            </a:r>
          </a:p>
        </p:txBody>
      </p:sp>
      <p:sp>
        <p:nvSpPr>
          <p:cNvPr id="4" name="Rectangle 1"/>
          <p:cNvSpPr>
            <a:spLocks noGrp="1" noChangeArrowheads="1"/>
          </p:cNvSpPr>
          <p:nvPr>
            <p:ph type="title" idx="4294967295"/>
          </p:nvPr>
        </p:nvSpPr>
        <p:spPr>
          <a:xfrm>
            <a:off x="457200" y="3048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Use Case Diagram</a:t>
            </a:r>
          </a:p>
        </p:txBody>
      </p:sp>
    </p:spTree>
    <p:extLst>
      <p:ext uri="{BB962C8B-B14F-4D97-AF65-F5344CB8AC3E}">
        <p14:creationId xmlns:p14="http://schemas.microsoft.com/office/powerpoint/2010/main" val="253655741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idx="4294967295"/>
          </p:nvPr>
        </p:nvSpPr>
        <p:spPr>
          <a:xfrm>
            <a:off x="457200" y="3048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Use Case Diagram</a:t>
            </a:r>
          </a:p>
        </p:txBody>
      </p:sp>
      <p:pic>
        <p:nvPicPr>
          <p:cNvPr id="4" name="Picture 3">
            <a:extLst>
              <a:ext uri="{FF2B5EF4-FFF2-40B4-BE49-F238E27FC236}">
                <a16:creationId xmlns:a16="http://schemas.microsoft.com/office/drawing/2014/main" id="{EF89525C-09D7-44B2-83BC-EAFC2488A122}"/>
              </a:ext>
            </a:extLst>
          </p:cNvPr>
          <p:cNvPicPr>
            <a:picLocks noChangeAspect="1"/>
          </p:cNvPicPr>
          <p:nvPr/>
        </p:nvPicPr>
        <p:blipFill>
          <a:blip r:embed="rId3"/>
          <a:stretch>
            <a:fillRect/>
          </a:stretch>
        </p:blipFill>
        <p:spPr>
          <a:xfrm>
            <a:off x="609600" y="1676400"/>
            <a:ext cx="7448550" cy="4705350"/>
          </a:xfrm>
          <a:prstGeom prst="rect">
            <a:avLst/>
          </a:prstGeom>
        </p:spPr>
      </p:pic>
      <p:sp>
        <p:nvSpPr>
          <p:cNvPr id="6" name="Rectangle 5">
            <a:extLst>
              <a:ext uri="{FF2B5EF4-FFF2-40B4-BE49-F238E27FC236}">
                <a16:creationId xmlns:a16="http://schemas.microsoft.com/office/drawing/2014/main" id="{7FB21C92-14B5-41AF-8B5C-7A3ABE66AE86}"/>
              </a:ext>
            </a:extLst>
          </p:cNvPr>
          <p:cNvSpPr/>
          <p:nvPr/>
        </p:nvSpPr>
        <p:spPr>
          <a:xfrm>
            <a:off x="3581400" y="1905000"/>
            <a:ext cx="1828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 name="Rectangle 6">
            <a:extLst>
              <a:ext uri="{FF2B5EF4-FFF2-40B4-BE49-F238E27FC236}">
                <a16:creationId xmlns:a16="http://schemas.microsoft.com/office/drawing/2014/main" id="{8BA15B9F-0C85-41DD-B3CA-9939E67E982E}"/>
              </a:ext>
            </a:extLst>
          </p:cNvPr>
          <p:cNvSpPr/>
          <p:nvPr/>
        </p:nvSpPr>
        <p:spPr>
          <a:xfrm>
            <a:off x="6553200" y="2667000"/>
            <a:ext cx="1828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9714593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idx="4294967295"/>
          </p:nvPr>
        </p:nvSpPr>
        <p:spPr>
          <a:xfrm>
            <a:off x="457200" y="3048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Use Case Diagram</a:t>
            </a:r>
          </a:p>
        </p:txBody>
      </p:sp>
      <p:pic>
        <p:nvPicPr>
          <p:cNvPr id="3" name="Picture 2">
            <a:extLst>
              <a:ext uri="{FF2B5EF4-FFF2-40B4-BE49-F238E27FC236}">
                <a16:creationId xmlns:a16="http://schemas.microsoft.com/office/drawing/2014/main" id="{ACBE4FC5-7504-46B4-A9F4-B26D494BB777}"/>
              </a:ext>
            </a:extLst>
          </p:cNvPr>
          <p:cNvPicPr>
            <a:picLocks noChangeAspect="1"/>
          </p:cNvPicPr>
          <p:nvPr/>
        </p:nvPicPr>
        <p:blipFill>
          <a:blip r:embed="rId3"/>
          <a:stretch>
            <a:fillRect/>
          </a:stretch>
        </p:blipFill>
        <p:spPr>
          <a:xfrm>
            <a:off x="1295400" y="2057400"/>
            <a:ext cx="6229350" cy="3943350"/>
          </a:xfrm>
          <a:prstGeom prst="rect">
            <a:avLst/>
          </a:prstGeom>
        </p:spPr>
      </p:pic>
    </p:spTree>
    <p:extLst>
      <p:ext uri="{BB962C8B-B14F-4D97-AF65-F5344CB8AC3E}">
        <p14:creationId xmlns:p14="http://schemas.microsoft.com/office/powerpoint/2010/main" val="320231980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idx="4294967295"/>
          </p:nvPr>
        </p:nvSpPr>
        <p:spPr>
          <a:xfrm>
            <a:off x="457200" y="3048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Use Case Diagram</a:t>
            </a:r>
          </a:p>
        </p:txBody>
      </p:sp>
      <p:pic>
        <p:nvPicPr>
          <p:cNvPr id="4" name="Picture 3">
            <a:extLst>
              <a:ext uri="{FF2B5EF4-FFF2-40B4-BE49-F238E27FC236}">
                <a16:creationId xmlns:a16="http://schemas.microsoft.com/office/drawing/2014/main" id="{D0B8579D-D492-49E8-A890-F80A837436FF}"/>
              </a:ext>
            </a:extLst>
          </p:cNvPr>
          <p:cNvPicPr>
            <a:picLocks noChangeAspect="1"/>
          </p:cNvPicPr>
          <p:nvPr/>
        </p:nvPicPr>
        <p:blipFill>
          <a:blip r:embed="rId3"/>
          <a:stretch>
            <a:fillRect/>
          </a:stretch>
        </p:blipFill>
        <p:spPr>
          <a:xfrm>
            <a:off x="1132995" y="1734967"/>
            <a:ext cx="6234545" cy="4912066"/>
          </a:xfrm>
          <a:prstGeom prst="rect">
            <a:avLst/>
          </a:prstGeom>
        </p:spPr>
      </p:pic>
      <p:sp>
        <p:nvSpPr>
          <p:cNvPr id="6" name="Rectangle 5">
            <a:extLst>
              <a:ext uri="{FF2B5EF4-FFF2-40B4-BE49-F238E27FC236}">
                <a16:creationId xmlns:a16="http://schemas.microsoft.com/office/drawing/2014/main" id="{36ECBB87-BE32-4362-9F60-8D0EFF4F01F8}"/>
              </a:ext>
            </a:extLst>
          </p:cNvPr>
          <p:cNvSpPr/>
          <p:nvPr/>
        </p:nvSpPr>
        <p:spPr>
          <a:xfrm>
            <a:off x="5867400" y="2514600"/>
            <a:ext cx="1066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88431421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533400" y="4572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Types of Requirements</a:t>
            </a:r>
            <a:endParaRPr lang="en-GB" sz="2800" dirty="0"/>
          </a:p>
        </p:txBody>
      </p:sp>
      <p:sp>
        <p:nvSpPr>
          <p:cNvPr id="6" name="TextBox 5">
            <a:extLst>
              <a:ext uri="{FF2B5EF4-FFF2-40B4-BE49-F238E27FC236}">
                <a16:creationId xmlns:a16="http://schemas.microsoft.com/office/drawing/2014/main" id="{8276FCD2-E8DF-4015-A991-D704F315D531}"/>
              </a:ext>
            </a:extLst>
          </p:cNvPr>
          <p:cNvSpPr txBox="1"/>
          <p:nvPr/>
        </p:nvSpPr>
        <p:spPr>
          <a:xfrm>
            <a:off x="793750" y="2005542"/>
            <a:ext cx="7696200" cy="369332"/>
          </a:xfrm>
          <a:prstGeom prst="rect">
            <a:avLst/>
          </a:prstGeom>
          <a:noFill/>
        </p:spPr>
        <p:txBody>
          <a:bodyPr wrap="square">
            <a:spAutoFit/>
          </a:bodyPr>
          <a:lstStyle/>
          <a:p>
            <a:r>
              <a:rPr lang="en-US" b="0" i="0" dirty="0">
                <a:solidFill>
                  <a:srgbClr val="454545"/>
                </a:solidFill>
                <a:effectLst/>
                <a:latin typeface="Roboto" panose="02000000000000000000" pitchFamily="2" charset="0"/>
              </a:rPr>
              <a:t>“</a:t>
            </a:r>
            <a:r>
              <a:rPr lang="en-US" b="0" i="1" dirty="0">
                <a:solidFill>
                  <a:srgbClr val="454545"/>
                </a:solidFill>
                <a:effectLst/>
                <a:latin typeface="Roboto" panose="02000000000000000000" pitchFamily="2" charset="0"/>
              </a:rPr>
              <a:t>Any Requirement Which Specifies </a:t>
            </a:r>
            <a:r>
              <a:rPr lang="en-US" b="1" i="1" dirty="0">
                <a:solidFill>
                  <a:srgbClr val="454545"/>
                </a:solidFill>
                <a:effectLst/>
                <a:latin typeface="Roboto" panose="02000000000000000000" pitchFamily="2" charset="0"/>
              </a:rPr>
              <a:t>What The System Should Do.</a:t>
            </a:r>
            <a:r>
              <a:rPr lang="en-US" b="1" i="0" dirty="0">
                <a:solidFill>
                  <a:srgbClr val="454545"/>
                </a:solidFill>
                <a:effectLst/>
                <a:latin typeface="Roboto" panose="02000000000000000000" pitchFamily="2" charset="0"/>
              </a:rPr>
              <a:t>”</a:t>
            </a:r>
            <a:endParaRPr lang="en-PK" dirty="0"/>
          </a:p>
        </p:txBody>
      </p:sp>
      <p:sp>
        <p:nvSpPr>
          <p:cNvPr id="8" name="TextBox 7">
            <a:extLst>
              <a:ext uri="{FF2B5EF4-FFF2-40B4-BE49-F238E27FC236}">
                <a16:creationId xmlns:a16="http://schemas.microsoft.com/office/drawing/2014/main" id="{57FA29B3-7083-46E3-B149-328A149AA589}"/>
              </a:ext>
            </a:extLst>
          </p:cNvPr>
          <p:cNvSpPr txBox="1"/>
          <p:nvPr/>
        </p:nvSpPr>
        <p:spPr>
          <a:xfrm>
            <a:off x="556846" y="2791328"/>
            <a:ext cx="8382000" cy="923330"/>
          </a:xfrm>
          <a:prstGeom prst="rect">
            <a:avLst/>
          </a:prstGeom>
          <a:noFill/>
        </p:spPr>
        <p:txBody>
          <a:bodyPr wrap="square">
            <a:spAutoFit/>
          </a:bodyPr>
          <a:lstStyle/>
          <a:p>
            <a:r>
              <a:rPr lang="en-US" b="0" i="0" dirty="0">
                <a:solidFill>
                  <a:srgbClr val="454545"/>
                </a:solidFill>
                <a:effectLst/>
                <a:latin typeface="Roboto" panose="02000000000000000000" pitchFamily="2" charset="0"/>
              </a:rPr>
              <a:t>In other words, a functional requirement will describe a particular behavior of function of the system when certain conditions are met, for example: “Send email when a new customer signs up” or “Open a new account”.</a:t>
            </a:r>
            <a:endParaRPr lang="en-PK" dirty="0"/>
          </a:p>
        </p:txBody>
      </p:sp>
      <p:pic>
        <p:nvPicPr>
          <p:cNvPr id="9" name="Picture 8">
            <a:extLst>
              <a:ext uri="{FF2B5EF4-FFF2-40B4-BE49-F238E27FC236}">
                <a16:creationId xmlns:a16="http://schemas.microsoft.com/office/drawing/2014/main" id="{321FCF81-3023-4565-A498-A94393B7341E}"/>
              </a:ext>
            </a:extLst>
          </p:cNvPr>
          <p:cNvPicPr>
            <a:picLocks noChangeAspect="1"/>
          </p:cNvPicPr>
          <p:nvPr/>
        </p:nvPicPr>
        <p:blipFill>
          <a:blip r:embed="rId3"/>
          <a:stretch>
            <a:fillRect/>
          </a:stretch>
        </p:blipFill>
        <p:spPr>
          <a:xfrm>
            <a:off x="515815" y="3962400"/>
            <a:ext cx="7759700" cy="1695450"/>
          </a:xfrm>
          <a:prstGeom prst="rect">
            <a:avLst/>
          </a:prstGeom>
        </p:spPr>
      </p:pic>
      <p:sp>
        <p:nvSpPr>
          <p:cNvPr id="7" name="TextBox 6">
            <a:extLst>
              <a:ext uri="{FF2B5EF4-FFF2-40B4-BE49-F238E27FC236}">
                <a16:creationId xmlns:a16="http://schemas.microsoft.com/office/drawing/2014/main" id="{074F902C-D6BC-4784-81A2-54BACD46C96F}"/>
              </a:ext>
            </a:extLst>
          </p:cNvPr>
          <p:cNvSpPr txBox="1"/>
          <p:nvPr/>
        </p:nvSpPr>
        <p:spPr>
          <a:xfrm>
            <a:off x="654050" y="1535705"/>
            <a:ext cx="8382000" cy="523220"/>
          </a:xfrm>
          <a:prstGeom prst="rect">
            <a:avLst/>
          </a:prstGeom>
          <a:noFill/>
        </p:spPr>
        <p:txBody>
          <a:bodyPr wrap="square">
            <a:spAutoFit/>
          </a:bodyPr>
          <a:lstStyle/>
          <a:p>
            <a:r>
              <a:rPr lang="en-US" sz="2800" b="1" dirty="0">
                <a:solidFill>
                  <a:srgbClr val="454545"/>
                </a:solidFill>
                <a:latin typeface="Roboto" panose="02000000000000000000" pitchFamily="2" charset="0"/>
              </a:rPr>
              <a:t>Functional Requirement</a:t>
            </a:r>
            <a:endParaRPr lang="en-PK" sz="2800" b="1" dirty="0"/>
          </a:p>
        </p:txBody>
      </p:sp>
    </p:spTree>
    <p:extLst>
      <p:ext uri="{BB962C8B-B14F-4D97-AF65-F5344CB8AC3E}">
        <p14:creationId xmlns:p14="http://schemas.microsoft.com/office/powerpoint/2010/main" val="112097026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533400" y="4572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Types of Requirements</a:t>
            </a:r>
            <a:endParaRPr lang="en-GB" sz="2800" dirty="0"/>
          </a:p>
        </p:txBody>
      </p:sp>
      <p:sp>
        <p:nvSpPr>
          <p:cNvPr id="7" name="TextBox 6">
            <a:extLst>
              <a:ext uri="{FF2B5EF4-FFF2-40B4-BE49-F238E27FC236}">
                <a16:creationId xmlns:a16="http://schemas.microsoft.com/office/drawing/2014/main" id="{7B844401-9088-4AD6-8FFF-5F065C0FD35C}"/>
              </a:ext>
            </a:extLst>
          </p:cNvPr>
          <p:cNvSpPr txBox="1"/>
          <p:nvPr/>
        </p:nvSpPr>
        <p:spPr>
          <a:xfrm>
            <a:off x="362438" y="2514600"/>
            <a:ext cx="8763000" cy="2246769"/>
          </a:xfrm>
          <a:prstGeom prst="rect">
            <a:avLst/>
          </a:prstGeom>
          <a:noFill/>
        </p:spPr>
        <p:txBody>
          <a:bodyPr wrap="square">
            <a:spAutoFit/>
          </a:bodyPr>
          <a:lstStyle/>
          <a:p>
            <a:r>
              <a:rPr lang="en-US" sz="2800" b="1" i="0" dirty="0">
                <a:solidFill>
                  <a:srgbClr val="273239"/>
                </a:solidFill>
                <a:effectLst/>
                <a:latin typeface="urw-din"/>
              </a:rPr>
              <a:t>Non-functional requirements:</a:t>
            </a:r>
            <a:r>
              <a:rPr lang="en-US" sz="2800" b="0" i="0" dirty="0">
                <a:solidFill>
                  <a:srgbClr val="273239"/>
                </a:solidFill>
                <a:effectLst/>
                <a:latin typeface="urw-din"/>
              </a:rPr>
              <a:t> These are basically the quality constraints that the system must satisfy according to the project contract. The priority or extent to which these factors are implemented varies from one project to other. They are also called non-behavioral requirements.</a:t>
            </a:r>
            <a:endParaRPr lang="en-PK" sz="2800" dirty="0"/>
          </a:p>
        </p:txBody>
      </p:sp>
      <p:sp>
        <p:nvSpPr>
          <p:cNvPr id="5" name="TextBox 4">
            <a:extLst>
              <a:ext uri="{FF2B5EF4-FFF2-40B4-BE49-F238E27FC236}">
                <a16:creationId xmlns:a16="http://schemas.microsoft.com/office/drawing/2014/main" id="{A730E4A2-2521-49BB-87D2-1A390A3E2C35}"/>
              </a:ext>
            </a:extLst>
          </p:cNvPr>
          <p:cNvSpPr txBox="1"/>
          <p:nvPr/>
        </p:nvSpPr>
        <p:spPr>
          <a:xfrm>
            <a:off x="368300" y="1905000"/>
            <a:ext cx="8382000" cy="523220"/>
          </a:xfrm>
          <a:prstGeom prst="rect">
            <a:avLst/>
          </a:prstGeom>
          <a:noFill/>
        </p:spPr>
        <p:txBody>
          <a:bodyPr wrap="square">
            <a:spAutoFit/>
          </a:bodyPr>
          <a:lstStyle/>
          <a:p>
            <a:r>
              <a:rPr lang="en-US" sz="2800" b="1" dirty="0">
                <a:solidFill>
                  <a:srgbClr val="454545"/>
                </a:solidFill>
                <a:latin typeface="Roboto" panose="02000000000000000000" pitchFamily="2" charset="0"/>
              </a:rPr>
              <a:t>Non-Functional Requirement</a:t>
            </a:r>
            <a:endParaRPr lang="en-PK" sz="2800" b="1" dirty="0"/>
          </a:p>
        </p:txBody>
      </p:sp>
    </p:spTree>
    <p:extLst>
      <p:ext uri="{BB962C8B-B14F-4D97-AF65-F5344CB8AC3E}">
        <p14:creationId xmlns:p14="http://schemas.microsoft.com/office/powerpoint/2010/main" val="191915648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DBC9BF1-5AEE-415C-B490-5A1FC6449AF8}"/>
              </a:ext>
            </a:extLst>
          </p:cNvPr>
          <p:cNvGraphicFramePr>
            <a:graphicFrameLocks noGrp="1"/>
          </p:cNvGraphicFramePr>
          <p:nvPr>
            <p:extLst>
              <p:ext uri="{D42A27DB-BD31-4B8C-83A1-F6EECF244321}">
                <p14:modId xmlns:p14="http://schemas.microsoft.com/office/powerpoint/2010/main" val="1276885289"/>
              </p:ext>
            </p:extLst>
          </p:nvPr>
        </p:nvGraphicFramePr>
        <p:xfrm>
          <a:off x="228600" y="1219200"/>
          <a:ext cx="8686800" cy="5472688"/>
        </p:xfrm>
        <a:graphic>
          <a:graphicData uri="http://schemas.openxmlformats.org/drawingml/2006/table">
            <a:tbl>
              <a:tblPr/>
              <a:tblGrid>
                <a:gridCol w="4343400">
                  <a:extLst>
                    <a:ext uri="{9D8B030D-6E8A-4147-A177-3AD203B41FA5}">
                      <a16:colId xmlns:a16="http://schemas.microsoft.com/office/drawing/2014/main" val="554534668"/>
                    </a:ext>
                  </a:extLst>
                </a:gridCol>
                <a:gridCol w="4343400">
                  <a:extLst>
                    <a:ext uri="{9D8B030D-6E8A-4147-A177-3AD203B41FA5}">
                      <a16:colId xmlns:a16="http://schemas.microsoft.com/office/drawing/2014/main" val="1709895239"/>
                    </a:ext>
                  </a:extLst>
                </a:gridCol>
              </a:tblGrid>
              <a:tr h="507486">
                <a:tc>
                  <a:txBody>
                    <a:bodyPr/>
                    <a:lstStyle/>
                    <a:p>
                      <a:pPr algn="l" fontAlgn="base"/>
                      <a:r>
                        <a:rPr lang="en-US" sz="1200" b="0" dirty="0">
                          <a:effectLst/>
                          <a:latin typeface="Arial" panose="020B0604020202020204" pitchFamily="34" charset="0"/>
                          <a:cs typeface="Arial" panose="020B0604020202020204" pitchFamily="34" charset="0"/>
                        </a:rPr>
                        <a:t>A functional requirement defines a system or its component.</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dirty="0">
                          <a:effectLst/>
                          <a:latin typeface="Arial" panose="020B0604020202020204" pitchFamily="34" charset="0"/>
                          <a:cs typeface="Arial" panose="020B0604020202020204" pitchFamily="34" charset="0"/>
                        </a:rPr>
                        <a:t>A non-functional requirement defines the quality attribute of a software system.</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3501542303"/>
                  </a:ext>
                </a:extLst>
              </a:tr>
              <a:tr h="515092">
                <a:tc>
                  <a:txBody>
                    <a:bodyPr/>
                    <a:lstStyle/>
                    <a:p>
                      <a:pPr algn="l" fontAlgn="base"/>
                      <a:r>
                        <a:rPr lang="en-US" sz="1200" b="0" dirty="0">
                          <a:effectLst/>
                          <a:latin typeface="Arial" panose="020B0604020202020204" pitchFamily="34" charset="0"/>
                          <a:cs typeface="Arial" panose="020B0604020202020204" pitchFamily="34" charset="0"/>
                        </a:rPr>
                        <a:t>It specifies “What should the software system do?”</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dirty="0">
                          <a:effectLst/>
                          <a:latin typeface="Arial" panose="020B0604020202020204" pitchFamily="34" charset="0"/>
                          <a:cs typeface="Arial" panose="020B0604020202020204" pitchFamily="34" charset="0"/>
                        </a:rPr>
                        <a:t>It places constraints on “How should the software system fulfill the functional requirements?”</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1281548585"/>
                  </a:ext>
                </a:extLst>
              </a:tr>
              <a:tr h="656746">
                <a:tc>
                  <a:txBody>
                    <a:bodyPr/>
                    <a:lstStyle/>
                    <a:p>
                      <a:pPr algn="l" fontAlgn="base"/>
                      <a:r>
                        <a:rPr lang="en-US" sz="1200" b="0" dirty="0">
                          <a:effectLst/>
                          <a:latin typeface="Arial" panose="020B0604020202020204" pitchFamily="34" charset="0"/>
                          <a:cs typeface="Arial" panose="020B0604020202020204" pitchFamily="34" charset="0"/>
                        </a:rPr>
                        <a:t>Functional requirement is specified by User.</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a:effectLst/>
                          <a:latin typeface="Arial" panose="020B0604020202020204" pitchFamily="34" charset="0"/>
                          <a:cs typeface="Arial" panose="020B0604020202020204" pitchFamily="34" charset="0"/>
                        </a:rPr>
                        <a:t>Non-functional requirement is specified by technical peoples e.g. Architect, Technical leaders and software developers.</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1936870009"/>
                  </a:ext>
                </a:extLst>
              </a:tr>
              <a:tr h="362028">
                <a:tc>
                  <a:txBody>
                    <a:bodyPr/>
                    <a:lstStyle/>
                    <a:p>
                      <a:pPr algn="l" fontAlgn="base"/>
                      <a:r>
                        <a:rPr lang="en-US" sz="1200" b="0" dirty="0">
                          <a:effectLst/>
                          <a:latin typeface="Arial" panose="020B0604020202020204" pitchFamily="34" charset="0"/>
                          <a:cs typeface="Arial" panose="020B0604020202020204" pitchFamily="34" charset="0"/>
                        </a:rPr>
                        <a:t>It is mandatory.</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a:effectLst/>
                          <a:latin typeface="Arial" panose="020B0604020202020204" pitchFamily="34" charset="0"/>
                          <a:cs typeface="Arial" panose="020B0604020202020204" pitchFamily="34" charset="0"/>
                        </a:rPr>
                        <a:t>It is not mandatory.</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885232381"/>
                  </a:ext>
                </a:extLst>
              </a:tr>
              <a:tr h="362028">
                <a:tc>
                  <a:txBody>
                    <a:bodyPr/>
                    <a:lstStyle/>
                    <a:p>
                      <a:pPr algn="l" fontAlgn="base"/>
                      <a:r>
                        <a:rPr lang="en-US" sz="1200" b="0" dirty="0">
                          <a:effectLst/>
                          <a:latin typeface="Arial" panose="020B0604020202020204" pitchFamily="34" charset="0"/>
                          <a:cs typeface="Arial" panose="020B0604020202020204" pitchFamily="34" charset="0"/>
                        </a:rPr>
                        <a:t>It is captured in use case.</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a:effectLst/>
                          <a:latin typeface="Arial" panose="020B0604020202020204" pitchFamily="34" charset="0"/>
                          <a:cs typeface="Arial" panose="020B0604020202020204" pitchFamily="34" charset="0"/>
                        </a:rPr>
                        <a:t>It is captured as a quality attribute.</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1737081285"/>
                  </a:ext>
                </a:extLst>
              </a:tr>
              <a:tr h="362028">
                <a:tc>
                  <a:txBody>
                    <a:bodyPr/>
                    <a:lstStyle/>
                    <a:p>
                      <a:pPr algn="l" fontAlgn="base"/>
                      <a:r>
                        <a:rPr lang="en-US" sz="1200" b="0" dirty="0">
                          <a:effectLst/>
                          <a:latin typeface="Arial" panose="020B0604020202020204" pitchFamily="34" charset="0"/>
                          <a:cs typeface="Arial" panose="020B0604020202020204" pitchFamily="34" charset="0"/>
                        </a:rPr>
                        <a:t>Defined at a component level.</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dirty="0">
                          <a:effectLst/>
                          <a:latin typeface="Arial" panose="020B0604020202020204" pitchFamily="34" charset="0"/>
                          <a:cs typeface="Arial" panose="020B0604020202020204" pitchFamily="34" charset="0"/>
                        </a:rPr>
                        <a:t>Applied to a system as a whole.</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2070543886"/>
                  </a:ext>
                </a:extLst>
              </a:tr>
              <a:tr h="507486">
                <a:tc>
                  <a:txBody>
                    <a:bodyPr/>
                    <a:lstStyle/>
                    <a:p>
                      <a:pPr algn="l" fontAlgn="base"/>
                      <a:r>
                        <a:rPr lang="en-US" sz="1200" b="0">
                          <a:effectLst/>
                          <a:latin typeface="Arial" panose="020B0604020202020204" pitchFamily="34" charset="0"/>
                          <a:cs typeface="Arial" panose="020B0604020202020204" pitchFamily="34" charset="0"/>
                        </a:rPr>
                        <a:t>Helps you verify the functionality of the software.</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dirty="0">
                          <a:effectLst/>
                          <a:latin typeface="Arial" panose="020B0604020202020204" pitchFamily="34" charset="0"/>
                          <a:cs typeface="Arial" panose="020B0604020202020204" pitchFamily="34" charset="0"/>
                        </a:rPr>
                        <a:t>Helps you to verify the performance of the software.</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1968559654"/>
                  </a:ext>
                </a:extLst>
              </a:tr>
              <a:tr h="507486">
                <a:tc>
                  <a:txBody>
                    <a:bodyPr/>
                    <a:lstStyle/>
                    <a:p>
                      <a:pPr algn="l" fontAlgn="base"/>
                      <a:r>
                        <a:rPr lang="en-US" sz="1200" b="0">
                          <a:effectLst/>
                          <a:latin typeface="Arial" panose="020B0604020202020204" pitchFamily="34" charset="0"/>
                          <a:cs typeface="Arial" panose="020B0604020202020204" pitchFamily="34" charset="0"/>
                        </a:rPr>
                        <a:t>Functional Testing like System, Integration, End to End, API testing, etc are done.</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dirty="0">
                          <a:effectLst/>
                          <a:latin typeface="Arial" panose="020B0604020202020204" pitchFamily="34" charset="0"/>
                          <a:cs typeface="Arial" panose="020B0604020202020204" pitchFamily="34" charset="0"/>
                        </a:rPr>
                        <a:t>Non-Functional Testing like Performance, Stress, Usability, Security testing, </a:t>
                      </a:r>
                      <a:r>
                        <a:rPr lang="en-US" sz="1200" b="0" dirty="0" err="1">
                          <a:effectLst/>
                          <a:latin typeface="Arial" panose="020B0604020202020204" pitchFamily="34" charset="0"/>
                          <a:cs typeface="Arial" panose="020B0604020202020204" pitchFamily="34" charset="0"/>
                        </a:rPr>
                        <a:t>etc</a:t>
                      </a:r>
                      <a:r>
                        <a:rPr lang="en-US" sz="1200" b="0" dirty="0">
                          <a:effectLst/>
                          <a:latin typeface="Arial" panose="020B0604020202020204" pitchFamily="34" charset="0"/>
                          <a:cs typeface="Arial" panose="020B0604020202020204" pitchFamily="34" charset="0"/>
                        </a:rPr>
                        <a:t> are done.</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1485529687"/>
                  </a:ext>
                </a:extLst>
              </a:tr>
              <a:tr h="362028">
                <a:tc>
                  <a:txBody>
                    <a:bodyPr/>
                    <a:lstStyle/>
                    <a:p>
                      <a:pPr algn="l" fontAlgn="base"/>
                      <a:r>
                        <a:rPr lang="en-US" sz="1200" b="0">
                          <a:effectLst/>
                          <a:latin typeface="Arial" panose="020B0604020202020204" pitchFamily="34" charset="0"/>
                          <a:cs typeface="Arial" panose="020B0604020202020204" pitchFamily="34" charset="0"/>
                        </a:rPr>
                        <a:t>Usually easy to define.</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dirty="0">
                          <a:effectLst/>
                          <a:latin typeface="Arial" panose="020B0604020202020204" pitchFamily="34" charset="0"/>
                          <a:cs typeface="Arial" panose="020B0604020202020204" pitchFamily="34" charset="0"/>
                        </a:rPr>
                        <a:t>Usually more difficult to define.</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2605299324"/>
                  </a:ext>
                </a:extLst>
              </a:tr>
              <a:tr h="1104529">
                <a:tc>
                  <a:txBody>
                    <a:bodyPr/>
                    <a:lstStyle/>
                    <a:p>
                      <a:pPr algn="l" fontAlgn="base"/>
                      <a:r>
                        <a:rPr lang="en-US" sz="1200" b="1">
                          <a:effectLst/>
                          <a:latin typeface="Arial" panose="020B0604020202020204" pitchFamily="34" charset="0"/>
                          <a:cs typeface="Arial" panose="020B0604020202020204" pitchFamily="34" charset="0"/>
                        </a:rPr>
                        <a:t>Example1)</a:t>
                      </a:r>
                      <a:r>
                        <a:rPr lang="en-US" sz="1200" b="0">
                          <a:effectLst/>
                          <a:latin typeface="Arial" panose="020B0604020202020204" pitchFamily="34" charset="0"/>
                          <a:cs typeface="Arial" panose="020B0604020202020204" pitchFamily="34" charset="0"/>
                        </a:rPr>
                        <a:t> Authentication of user whenever he/she logs into the system.</a:t>
                      </a:r>
                      <a:br>
                        <a:rPr lang="en-US" sz="1200" b="0">
                          <a:effectLst/>
                          <a:latin typeface="Arial" panose="020B0604020202020204" pitchFamily="34" charset="0"/>
                          <a:cs typeface="Arial" panose="020B0604020202020204" pitchFamily="34" charset="0"/>
                        </a:rPr>
                      </a:br>
                      <a:r>
                        <a:rPr lang="en-US" sz="1200" b="1">
                          <a:effectLst/>
                          <a:latin typeface="Arial" panose="020B0604020202020204" pitchFamily="34" charset="0"/>
                          <a:cs typeface="Arial" panose="020B0604020202020204" pitchFamily="34" charset="0"/>
                        </a:rPr>
                        <a:t>2)</a:t>
                      </a:r>
                      <a:r>
                        <a:rPr lang="en-US" sz="1200" b="0">
                          <a:effectLst/>
                          <a:latin typeface="Arial" panose="020B0604020202020204" pitchFamily="34" charset="0"/>
                          <a:cs typeface="Arial" panose="020B0604020202020204" pitchFamily="34" charset="0"/>
                        </a:rPr>
                        <a:t> System shutdown in case of a cyber attack.</a:t>
                      </a:r>
                      <a:br>
                        <a:rPr lang="en-US" sz="1200" b="0">
                          <a:effectLst/>
                          <a:latin typeface="Arial" panose="020B0604020202020204" pitchFamily="34" charset="0"/>
                          <a:cs typeface="Arial" panose="020B0604020202020204" pitchFamily="34" charset="0"/>
                        </a:rPr>
                      </a:br>
                      <a:r>
                        <a:rPr lang="en-US" sz="1200" b="1">
                          <a:effectLst/>
                          <a:latin typeface="Arial" panose="020B0604020202020204" pitchFamily="34" charset="0"/>
                          <a:cs typeface="Arial" panose="020B0604020202020204" pitchFamily="34" charset="0"/>
                        </a:rPr>
                        <a:t>3)</a:t>
                      </a:r>
                      <a:r>
                        <a:rPr lang="en-US" sz="1200" b="0">
                          <a:effectLst/>
                          <a:latin typeface="Arial" panose="020B0604020202020204" pitchFamily="34" charset="0"/>
                          <a:cs typeface="Arial" panose="020B0604020202020204" pitchFamily="34" charset="0"/>
                        </a:rPr>
                        <a:t> A Verification email is sent to user whenever he/she registers for the first time on some software system.</a:t>
                      </a:r>
                    </a:p>
                  </a:txBody>
                  <a:tcPr marL="59445" marR="59445" marT="83223" marB="83223" anchor="ctr">
                    <a:lnL>
                      <a:noFill/>
                    </a:lnL>
                    <a:lnR>
                      <a:noFill/>
                    </a:lnR>
                    <a:lnT>
                      <a:noFill/>
                    </a:lnT>
                    <a:lnB>
                      <a:noFill/>
                    </a:lnB>
                    <a:solidFill>
                      <a:srgbClr val="FFFFFF"/>
                    </a:solidFill>
                  </a:tcPr>
                </a:tc>
                <a:tc>
                  <a:txBody>
                    <a:bodyPr/>
                    <a:lstStyle/>
                    <a:p>
                      <a:pPr algn="l" fontAlgn="base"/>
                      <a:r>
                        <a:rPr lang="en-US" sz="1200" b="1" dirty="0">
                          <a:effectLst/>
                          <a:latin typeface="Arial" panose="020B0604020202020204" pitchFamily="34" charset="0"/>
                          <a:cs typeface="Arial" panose="020B0604020202020204" pitchFamily="34" charset="0"/>
                        </a:rPr>
                        <a:t>Example1)</a:t>
                      </a:r>
                      <a:r>
                        <a:rPr lang="en-US" sz="1200" b="0" dirty="0">
                          <a:effectLst/>
                          <a:latin typeface="Arial" panose="020B0604020202020204" pitchFamily="34" charset="0"/>
                          <a:cs typeface="Arial" panose="020B0604020202020204" pitchFamily="34" charset="0"/>
                        </a:rPr>
                        <a:t> Emails should be sent with a latency of no greater than 12 hours from such an activity.</a:t>
                      </a:r>
                      <a:br>
                        <a:rPr lang="en-US" sz="1200" b="0" dirty="0">
                          <a:effectLst/>
                          <a:latin typeface="Arial" panose="020B0604020202020204" pitchFamily="34" charset="0"/>
                          <a:cs typeface="Arial" panose="020B0604020202020204" pitchFamily="34" charset="0"/>
                        </a:rPr>
                      </a:br>
                      <a:r>
                        <a:rPr lang="en-US" sz="1200" b="1" dirty="0">
                          <a:effectLst/>
                          <a:latin typeface="Arial" panose="020B0604020202020204" pitchFamily="34" charset="0"/>
                          <a:cs typeface="Arial" panose="020B0604020202020204" pitchFamily="34" charset="0"/>
                        </a:rPr>
                        <a:t>2)</a:t>
                      </a:r>
                      <a:r>
                        <a:rPr lang="en-US" sz="1200" b="0" dirty="0">
                          <a:effectLst/>
                          <a:latin typeface="Arial" panose="020B0604020202020204" pitchFamily="34" charset="0"/>
                          <a:cs typeface="Arial" panose="020B0604020202020204" pitchFamily="34" charset="0"/>
                        </a:rPr>
                        <a:t> The processing of each request should be done within 10 seconds</a:t>
                      </a:r>
                      <a:br>
                        <a:rPr lang="en-US" sz="1200" b="0" dirty="0">
                          <a:effectLst/>
                          <a:latin typeface="Arial" panose="020B0604020202020204" pitchFamily="34" charset="0"/>
                          <a:cs typeface="Arial" panose="020B0604020202020204" pitchFamily="34" charset="0"/>
                        </a:rPr>
                      </a:br>
                      <a:r>
                        <a:rPr lang="en-US" sz="1200" b="1" dirty="0">
                          <a:effectLst/>
                          <a:latin typeface="Arial" panose="020B0604020202020204" pitchFamily="34" charset="0"/>
                          <a:cs typeface="Arial" panose="020B0604020202020204" pitchFamily="34" charset="0"/>
                        </a:rPr>
                        <a:t>3)</a:t>
                      </a:r>
                      <a:r>
                        <a:rPr lang="en-US" sz="1200" b="0" dirty="0">
                          <a:effectLst/>
                          <a:latin typeface="Arial" panose="020B0604020202020204" pitchFamily="34" charset="0"/>
                          <a:cs typeface="Arial" panose="020B0604020202020204" pitchFamily="34" charset="0"/>
                        </a:rPr>
                        <a:t> The site should load in 3 seconds when the number of simultaneous users are &gt; 10000</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293980476"/>
                  </a:ext>
                </a:extLst>
              </a:tr>
            </a:tbl>
          </a:graphicData>
        </a:graphic>
      </p:graphicFrame>
      <p:sp>
        <p:nvSpPr>
          <p:cNvPr id="5" name="TextBox 4">
            <a:extLst>
              <a:ext uri="{FF2B5EF4-FFF2-40B4-BE49-F238E27FC236}">
                <a16:creationId xmlns:a16="http://schemas.microsoft.com/office/drawing/2014/main" id="{A790768E-3651-478E-B537-56BE6728B2E1}"/>
              </a:ext>
            </a:extLst>
          </p:cNvPr>
          <p:cNvSpPr txBox="1"/>
          <p:nvPr/>
        </p:nvSpPr>
        <p:spPr>
          <a:xfrm>
            <a:off x="756138" y="838200"/>
            <a:ext cx="8382000" cy="523220"/>
          </a:xfrm>
          <a:prstGeom prst="rect">
            <a:avLst/>
          </a:prstGeom>
          <a:noFill/>
        </p:spPr>
        <p:txBody>
          <a:bodyPr wrap="square">
            <a:spAutoFit/>
          </a:bodyPr>
          <a:lstStyle/>
          <a:p>
            <a:r>
              <a:rPr lang="en-US" sz="2800" b="1" dirty="0">
                <a:solidFill>
                  <a:srgbClr val="454545"/>
                </a:solidFill>
                <a:latin typeface="Roboto" panose="02000000000000000000" pitchFamily="2" charset="0"/>
              </a:rPr>
              <a:t>Functional VS Non-Functional Requirement</a:t>
            </a:r>
            <a:endParaRPr lang="en-PK" sz="2800" b="1" dirty="0"/>
          </a:p>
        </p:txBody>
      </p:sp>
    </p:spTree>
    <p:extLst>
      <p:ext uri="{BB962C8B-B14F-4D97-AF65-F5344CB8AC3E}">
        <p14:creationId xmlns:p14="http://schemas.microsoft.com/office/powerpoint/2010/main" val="215097371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701431" y="1524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Characteristics of Requirements</a:t>
            </a:r>
          </a:p>
        </p:txBody>
      </p:sp>
      <p:sp>
        <p:nvSpPr>
          <p:cNvPr id="19459" name="Rectangle 2"/>
          <p:cNvSpPr>
            <a:spLocks noGrp="1" noChangeArrowheads="1"/>
          </p:cNvSpPr>
          <p:nvPr>
            <p:ph type="body" idx="4294967295"/>
          </p:nvPr>
        </p:nvSpPr>
        <p:spPr>
          <a:xfrm>
            <a:off x="228600" y="1143000"/>
            <a:ext cx="8216900" cy="5943600"/>
          </a:xfrm>
        </p:spPr>
        <p:txBody>
          <a:bodyPr>
            <a:no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a:latin typeface="Arial" panose="020B0604020202020204" pitchFamily="34" charset="0"/>
                <a:cs typeface="Arial" panose="020B0604020202020204" pitchFamily="34" charset="0"/>
              </a:rPr>
              <a:t>Unambiguous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i="1" dirty="0">
                <a:solidFill>
                  <a:srgbClr val="000000"/>
                </a:solidFill>
                <a:effectLst/>
                <a:latin typeface="Arial" panose="020B0604020202020204" pitchFamily="34" charset="0"/>
                <a:cs typeface="Arial" panose="020B0604020202020204" pitchFamily="34" charset="0"/>
              </a:rPr>
              <a:t>REQ1</a:t>
            </a:r>
            <a:r>
              <a:rPr lang="en-US" sz="1400" i="0" dirty="0">
                <a:solidFill>
                  <a:srgbClr val="000000"/>
                </a:solidFill>
                <a:effectLst/>
                <a:latin typeface="Arial" panose="020B0604020202020204" pitchFamily="34" charset="0"/>
                <a:cs typeface="Arial" panose="020B0604020202020204" pitchFamily="34" charset="0"/>
              </a:rPr>
              <a:t> </a:t>
            </a:r>
            <a:r>
              <a:rPr lang="en-US" sz="1400" i="1" dirty="0">
                <a:solidFill>
                  <a:srgbClr val="000000"/>
                </a:solidFill>
                <a:effectLst/>
                <a:latin typeface="Arial" panose="020B0604020202020204" pitchFamily="34" charset="0"/>
                <a:cs typeface="Arial" panose="020B0604020202020204" pitchFamily="34" charset="0"/>
              </a:rPr>
              <a:t>The system shall not accept passwords longer than 15 characters.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i="0" dirty="0">
                <a:solidFill>
                  <a:srgbClr val="000000"/>
                </a:solidFill>
                <a:effectLst/>
                <a:latin typeface="Arial" panose="020B0604020202020204" pitchFamily="34" charset="0"/>
                <a:cs typeface="Arial" panose="020B0604020202020204" pitchFamily="34" charset="0"/>
              </a:rPr>
              <a:t>The corrected requirement reflects the clarification: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i="1" dirty="0">
                <a:solidFill>
                  <a:srgbClr val="000000"/>
                </a:solidFill>
                <a:latin typeface="Arial" panose="020B0604020202020204" pitchFamily="34" charset="0"/>
                <a:cs typeface="Arial" panose="020B0604020202020204" pitchFamily="34" charset="0"/>
              </a:rPr>
              <a:t>		</a:t>
            </a:r>
            <a:r>
              <a:rPr lang="en-US" sz="1400" i="0" dirty="0">
                <a:solidFill>
                  <a:srgbClr val="000000"/>
                </a:solidFill>
                <a:effectLst/>
                <a:latin typeface="Arial" panose="020B0604020202020204" pitchFamily="34" charset="0"/>
                <a:cs typeface="Arial" panose="020B0604020202020204" pitchFamily="34" charset="0"/>
              </a:rPr>
              <a:t>The system shall display an error message if the user enters more than 15 characters.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i="1" dirty="0">
                <a:solidFill>
                  <a:srgbClr val="000000"/>
                </a:solidFill>
                <a:effectLst/>
                <a:latin typeface="Arial" panose="020B0604020202020204" pitchFamily="34" charset="0"/>
                <a:cs typeface="Arial" panose="020B0604020202020204" pitchFamily="34" charset="0"/>
              </a:rPr>
              <a:t>REQ1</a:t>
            </a:r>
            <a:r>
              <a:rPr lang="en-US" sz="1400" i="0" dirty="0">
                <a:solidFill>
                  <a:srgbClr val="000000"/>
                </a:solidFill>
                <a:effectLst/>
                <a:latin typeface="Arial" panose="020B0604020202020204" pitchFamily="34" charset="0"/>
                <a:cs typeface="Arial" panose="020B0604020202020204" pitchFamily="34" charset="0"/>
              </a:rPr>
              <a:t> </a:t>
            </a:r>
            <a:r>
              <a:rPr lang="en-US" sz="1400" i="1" dirty="0">
                <a:solidFill>
                  <a:srgbClr val="000000"/>
                </a:solidFill>
                <a:effectLst/>
                <a:latin typeface="Arial" panose="020B0604020202020204" pitchFamily="34" charset="0"/>
                <a:cs typeface="Arial" panose="020B0604020202020204" pitchFamily="34" charset="0"/>
              </a:rPr>
              <a:t>The system shall not accept passwords longer than 15 characters. If the user enters more than 15 characters while choosing the password, an error message shall ask the user to correct it.</a:t>
            </a:r>
            <a:endParaRPr lang="en-US" sz="1400" i="0" dirty="0">
              <a:solidFill>
                <a:srgbClr val="000000"/>
              </a:solidFill>
              <a:effectLst/>
              <a:latin typeface="Arial" panose="020B0604020202020204" pitchFamily="34" charset="0"/>
              <a:cs typeface="Arial" panose="020B0604020202020204" pitchFamily="34" charset="0"/>
            </a:endParaRP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a:latin typeface="Arial" panose="020B0604020202020204" pitchFamily="34" charset="0"/>
                <a:cs typeface="Arial" panose="020B0604020202020204" pitchFamily="34" charset="0"/>
              </a:rPr>
              <a:t>Feasible</a:t>
            </a:r>
          </a:p>
          <a:p>
            <a:pPr lvl="1"/>
            <a:r>
              <a:rPr lang="en-US" sz="1400" i="0" dirty="0">
                <a:solidFill>
                  <a:srgbClr val="000000"/>
                </a:solidFill>
                <a:effectLst/>
                <a:latin typeface="Arial" panose="020B0604020202020204" pitchFamily="34" charset="0"/>
                <a:cs typeface="Arial" panose="020B0604020202020204" pitchFamily="34" charset="0"/>
              </a:rPr>
              <a:t>The requirement should be doable within existing constraints such as time, money, and available resources:</a:t>
            </a:r>
          </a:p>
          <a:p>
            <a:pPr lvl="1"/>
            <a:r>
              <a:rPr lang="en-US" sz="1400" i="1" dirty="0">
                <a:solidFill>
                  <a:srgbClr val="000000"/>
                </a:solidFill>
                <a:effectLst/>
                <a:latin typeface="Arial" panose="020B0604020202020204" pitchFamily="34" charset="0"/>
                <a:cs typeface="Arial" panose="020B0604020202020204" pitchFamily="34" charset="0"/>
              </a:rPr>
              <a:t>REQ1</a:t>
            </a:r>
            <a:r>
              <a:rPr lang="en-US" sz="1400" i="0" dirty="0">
                <a:solidFill>
                  <a:srgbClr val="000000"/>
                </a:solidFill>
                <a:effectLst/>
                <a:latin typeface="Arial" panose="020B0604020202020204" pitchFamily="34" charset="0"/>
                <a:cs typeface="Arial" panose="020B0604020202020204" pitchFamily="34" charset="0"/>
              </a:rPr>
              <a:t> </a:t>
            </a:r>
            <a:r>
              <a:rPr lang="en-US" sz="1400" i="1" dirty="0">
                <a:solidFill>
                  <a:srgbClr val="000000"/>
                </a:solidFill>
                <a:effectLst/>
                <a:latin typeface="Arial" panose="020B0604020202020204" pitchFamily="34" charset="0"/>
                <a:cs typeface="Arial" panose="020B0604020202020204" pitchFamily="34" charset="0"/>
              </a:rPr>
              <a:t>The system shall have a natural language interface that will understand commands given in English language.</a:t>
            </a:r>
            <a:endParaRPr lang="en-US" sz="1400" i="0" dirty="0">
              <a:solidFill>
                <a:srgbClr val="000000"/>
              </a:solidFill>
              <a:effectLst/>
              <a:latin typeface="Arial" panose="020B0604020202020204" pitchFamily="34" charset="0"/>
              <a:cs typeface="Arial" panose="020B0604020202020204" pitchFamily="34" charset="0"/>
            </a:endParaRPr>
          </a:p>
          <a:p>
            <a:pPr lvl="1"/>
            <a:r>
              <a:rPr lang="en-US" sz="1400" i="0" dirty="0">
                <a:solidFill>
                  <a:srgbClr val="000000"/>
                </a:solidFill>
                <a:effectLst/>
                <a:latin typeface="Arial" panose="020B0604020202020204" pitchFamily="34" charset="0"/>
                <a:cs typeface="Arial" panose="020B0604020202020204" pitchFamily="34" charset="0"/>
              </a:rPr>
              <a:t>This requirement may be not feasible within a short span of development time</a:t>
            </a:r>
            <a:endParaRPr lang="en-GB" sz="1400" dirty="0">
              <a:latin typeface="Arial" panose="020B0604020202020204" pitchFamily="34" charset="0"/>
              <a:cs typeface="Arial" panose="020B0604020202020204" pitchFamily="34"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a:latin typeface="Arial" panose="020B0604020202020204" pitchFamily="34" charset="0"/>
                <a:cs typeface="Arial" panose="020B0604020202020204" pitchFamily="34" charset="0"/>
              </a:rPr>
              <a:t>Testable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i="0" dirty="0">
                <a:solidFill>
                  <a:srgbClr val="000000"/>
                </a:solidFill>
                <a:effectLst/>
                <a:latin typeface="Arial" panose="020B0604020202020204" pitchFamily="34" charset="0"/>
                <a:cs typeface="Arial" panose="020B0604020202020204" pitchFamily="34" charset="0"/>
              </a:rPr>
              <a:t>Testers should be able to verify whether the requirement is implemented correctly. The test should either pass or fail. To be testable, requirements should be clear, precise, and unambiguous. Some words can make a requirement untestable </a:t>
            </a:r>
            <a:endParaRPr lang="en-US" sz="1400" dirty="0">
              <a:solidFill>
                <a:srgbClr val="004F7F"/>
              </a:solidFill>
              <a:latin typeface="Arial" panose="020B0604020202020204" pitchFamily="34" charset="0"/>
              <a:cs typeface="Arial" panose="020B0604020202020204" pitchFamily="34" charset="0"/>
            </a:endParaRPr>
          </a:p>
          <a:p>
            <a:pPr lvl="1"/>
            <a:r>
              <a:rPr lang="en-US" sz="1400" i="0" dirty="0">
                <a:solidFill>
                  <a:srgbClr val="000000"/>
                </a:solidFill>
                <a:effectLst/>
                <a:latin typeface="Arial" panose="020B0604020202020204" pitchFamily="34" charset="0"/>
                <a:cs typeface="Arial" panose="020B0604020202020204" pitchFamily="34" charset="0"/>
              </a:rPr>
              <a:t>Some adjectives: robust, safe, accurate, effective, efficient, expandable, flexible, maintainable, reliable, user-friendly, adequate</a:t>
            </a:r>
          </a:p>
          <a:p>
            <a:pPr lvl="1"/>
            <a:r>
              <a:rPr lang="en-US" sz="1400" i="0" dirty="0">
                <a:solidFill>
                  <a:srgbClr val="000000"/>
                </a:solidFill>
                <a:effectLst/>
                <a:latin typeface="Arial" panose="020B0604020202020204" pitchFamily="34" charset="0"/>
                <a:cs typeface="Arial" panose="020B0604020202020204" pitchFamily="34" charset="0"/>
              </a:rPr>
              <a:t>Some adverbs and adverbial phrases: quickly, safely, in a timely manner</a:t>
            </a:r>
          </a:p>
          <a:p>
            <a:pPr lvl="1"/>
            <a:r>
              <a:rPr lang="en-US" sz="1400" i="0" dirty="0">
                <a:solidFill>
                  <a:srgbClr val="000000"/>
                </a:solidFill>
                <a:effectLst/>
                <a:latin typeface="Arial" panose="020B0604020202020204" pitchFamily="34" charset="0"/>
                <a:cs typeface="Arial" panose="020B0604020202020204" pitchFamily="34" charset="0"/>
              </a:rPr>
              <a:t>Nonspecific words or acronyms: etc., and/or, TBD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i="1" dirty="0">
                <a:solidFill>
                  <a:srgbClr val="000000"/>
                </a:solidFill>
                <a:effectLst/>
                <a:latin typeface="Arial" panose="020B0604020202020204" pitchFamily="34" charset="0"/>
                <a:cs typeface="Arial" panose="020B0604020202020204" pitchFamily="34" charset="0"/>
              </a:rPr>
              <a:t>REQ1</a:t>
            </a:r>
            <a:r>
              <a:rPr lang="en-US" sz="1400" i="0" dirty="0">
                <a:solidFill>
                  <a:srgbClr val="000000"/>
                </a:solidFill>
                <a:effectLst/>
                <a:latin typeface="Arial" panose="020B0604020202020204" pitchFamily="34" charset="0"/>
                <a:cs typeface="Arial" panose="020B0604020202020204" pitchFamily="34" charset="0"/>
              </a:rPr>
              <a:t> </a:t>
            </a:r>
            <a:r>
              <a:rPr lang="en-US" sz="1400" i="1" dirty="0">
                <a:solidFill>
                  <a:srgbClr val="000000"/>
                </a:solidFill>
                <a:effectLst/>
                <a:latin typeface="Arial" panose="020B0604020202020204" pitchFamily="34" charset="0"/>
                <a:cs typeface="Arial" panose="020B0604020202020204" pitchFamily="34" charset="0"/>
              </a:rPr>
              <a:t>The search facility should allow the user to find a reservation based on Last Name, Date, etc</a:t>
            </a:r>
            <a:r>
              <a:rPr lang="en-US" sz="1200" i="1" dirty="0">
                <a:solidFill>
                  <a:srgbClr val="000000"/>
                </a:solidFill>
                <a:effectLst/>
                <a:latin typeface="Arial" panose="020B0604020202020204" pitchFamily="34" charset="0"/>
                <a:cs typeface="Arial" panose="020B0604020202020204" pitchFamily="34" charset="0"/>
              </a:rPr>
              <a:t>.</a:t>
            </a: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473302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457200" y="544512"/>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Characteristics of Requirements</a:t>
            </a:r>
          </a:p>
        </p:txBody>
      </p:sp>
      <p:sp>
        <p:nvSpPr>
          <p:cNvPr id="19459" name="Rectangle 2"/>
          <p:cNvSpPr>
            <a:spLocks noGrp="1" noChangeArrowheads="1"/>
          </p:cNvSpPr>
          <p:nvPr>
            <p:ph type="body" idx="4294967295"/>
          </p:nvPr>
        </p:nvSpPr>
        <p:spPr>
          <a:xfrm>
            <a:off x="457200" y="1811337"/>
            <a:ext cx="8216900" cy="4665663"/>
          </a:xfrm>
        </p:spPr>
        <p:txBody>
          <a:bodyPr>
            <a:normAutofit fontScale="85000" lnSpcReduction="200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latin typeface="Arial" panose="020B0604020202020204" pitchFamily="34" charset="0"/>
                <a:cs typeface="Arial" panose="020B0604020202020204" pitchFamily="34" charset="0"/>
              </a:rPr>
              <a:t>Consistent</a:t>
            </a:r>
          </a:p>
          <a:p>
            <a:r>
              <a:rPr lang="en-US" sz="2200" b="0" i="0" dirty="0">
                <a:solidFill>
                  <a:srgbClr val="000000"/>
                </a:solidFill>
                <a:effectLst/>
                <a:latin typeface="Arial" panose="020B0604020202020204" pitchFamily="34" charset="0"/>
                <a:cs typeface="Arial" panose="020B0604020202020204" pitchFamily="34" charset="0"/>
              </a:rPr>
              <a:t>There should not be any conflicts between the requirements. Conflicts may be direct or indirect. Direct conflicts occur when, in the same situation, different behavior is expected:</a:t>
            </a:r>
          </a:p>
          <a:p>
            <a:r>
              <a:rPr lang="en-US" sz="2200" b="0" i="1" dirty="0">
                <a:solidFill>
                  <a:srgbClr val="000000"/>
                </a:solidFill>
                <a:effectLst/>
                <a:latin typeface="Arial" panose="020B0604020202020204" pitchFamily="34" charset="0"/>
                <a:cs typeface="Arial" panose="020B0604020202020204" pitchFamily="34" charset="0"/>
              </a:rPr>
              <a:t>REQ1</a:t>
            </a:r>
            <a:r>
              <a:rPr lang="en-US" sz="2200" b="0" i="0" dirty="0">
                <a:solidFill>
                  <a:srgbClr val="000000"/>
                </a:solidFill>
                <a:effectLst/>
                <a:latin typeface="Arial" panose="020B0604020202020204" pitchFamily="34" charset="0"/>
                <a:cs typeface="Arial" panose="020B0604020202020204" pitchFamily="34" charset="0"/>
              </a:rPr>
              <a:t> </a:t>
            </a:r>
            <a:r>
              <a:rPr lang="en-US" sz="2200" b="0" i="1" dirty="0">
                <a:solidFill>
                  <a:srgbClr val="000000"/>
                </a:solidFill>
                <a:effectLst/>
                <a:latin typeface="Arial" panose="020B0604020202020204" pitchFamily="34" charset="0"/>
                <a:cs typeface="Arial" panose="020B0604020202020204" pitchFamily="34" charset="0"/>
              </a:rPr>
              <a:t>Dates shall be displayed in the mm/dd/</a:t>
            </a:r>
            <a:r>
              <a:rPr lang="en-US" sz="2200" b="0" i="1" dirty="0" err="1">
                <a:solidFill>
                  <a:srgbClr val="000000"/>
                </a:solidFill>
                <a:effectLst/>
                <a:latin typeface="Arial" panose="020B0604020202020204" pitchFamily="34" charset="0"/>
                <a:cs typeface="Arial" panose="020B0604020202020204" pitchFamily="34" charset="0"/>
              </a:rPr>
              <a:t>yyyy</a:t>
            </a:r>
            <a:r>
              <a:rPr lang="en-US" sz="2200" b="0" i="1" dirty="0">
                <a:solidFill>
                  <a:srgbClr val="000000"/>
                </a:solidFill>
                <a:effectLst/>
                <a:latin typeface="Arial" panose="020B0604020202020204" pitchFamily="34" charset="0"/>
                <a:cs typeface="Arial" panose="020B0604020202020204" pitchFamily="34" charset="0"/>
              </a:rPr>
              <a:t> format.</a:t>
            </a:r>
            <a:endParaRPr lang="en-US" sz="2200" b="0" i="0" dirty="0">
              <a:solidFill>
                <a:srgbClr val="000000"/>
              </a:solidFill>
              <a:effectLst/>
              <a:latin typeface="Arial" panose="020B0604020202020204" pitchFamily="34" charset="0"/>
              <a:cs typeface="Arial" panose="020B0604020202020204" pitchFamily="34" charset="0"/>
            </a:endParaRPr>
          </a:p>
          <a:p>
            <a:r>
              <a:rPr lang="en-US" sz="2200" b="0" i="1" dirty="0">
                <a:solidFill>
                  <a:srgbClr val="000000"/>
                </a:solidFill>
                <a:effectLst/>
                <a:latin typeface="Arial" panose="020B0604020202020204" pitchFamily="34" charset="0"/>
                <a:cs typeface="Arial" panose="020B0604020202020204" pitchFamily="34" charset="0"/>
              </a:rPr>
              <a:t>REQ2</a:t>
            </a:r>
            <a:r>
              <a:rPr lang="en-US" sz="2200" b="0" i="0" dirty="0">
                <a:solidFill>
                  <a:srgbClr val="000000"/>
                </a:solidFill>
                <a:effectLst/>
                <a:latin typeface="Arial" panose="020B0604020202020204" pitchFamily="34" charset="0"/>
                <a:cs typeface="Arial" panose="020B0604020202020204" pitchFamily="34" charset="0"/>
              </a:rPr>
              <a:t> </a:t>
            </a:r>
            <a:r>
              <a:rPr lang="en-US" sz="2200" b="0" i="1" dirty="0">
                <a:solidFill>
                  <a:srgbClr val="000000"/>
                </a:solidFill>
                <a:effectLst/>
                <a:latin typeface="Arial" panose="020B0604020202020204" pitchFamily="34" charset="0"/>
                <a:cs typeface="Arial" panose="020B0604020202020204" pitchFamily="34" charset="0"/>
              </a:rPr>
              <a:t>Dates shall be displayed in the dd/mm/</a:t>
            </a:r>
            <a:r>
              <a:rPr lang="en-US" sz="2200" b="0" i="1" dirty="0" err="1">
                <a:solidFill>
                  <a:srgbClr val="000000"/>
                </a:solidFill>
                <a:effectLst/>
                <a:latin typeface="Arial" panose="020B0604020202020204" pitchFamily="34" charset="0"/>
                <a:cs typeface="Arial" panose="020B0604020202020204" pitchFamily="34" charset="0"/>
              </a:rPr>
              <a:t>yyyy</a:t>
            </a:r>
            <a:r>
              <a:rPr lang="en-US" sz="2200" b="0" i="1" dirty="0">
                <a:solidFill>
                  <a:srgbClr val="000000"/>
                </a:solidFill>
                <a:effectLst/>
                <a:latin typeface="Arial" panose="020B0604020202020204" pitchFamily="34" charset="0"/>
                <a:cs typeface="Arial" panose="020B0604020202020204" pitchFamily="34" charset="0"/>
              </a:rPr>
              <a:t> format.</a:t>
            </a:r>
            <a:endParaRPr lang="en-US" sz="2200" b="0" i="0" dirty="0">
              <a:solidFill>
                <a:srgbClr val="000000"/>
              </a:solidFill>
              <a:effectLst/>
              <a:latin typeface="Arial" panose="020B0604020202020204" pitchFamily="34" charset="0"/>
              <a:cs typeface="Arial" panose="020B0604020202020204" pitchFamily="34" charset="0"/>
            </a:endParaRPr>
          </a:p>
          <a:p>
            <a:r>
              <a:rPr lang="en-US" sz="2200" b="0" i="0" dirty="0">
                <a:solidFill>
                  <a:srgbClr val="000000"/>
                </a:solidFill>
                <a:effectLst/>
                <a:latin typeface="Arial" panose="020B0604020202020204" pitchFamily="34" charset="0"/>
                <a:cs typeface="Arial" panose="020B0604020202020204" pitchFamily="34" charset="0"/>
              </a:rPr>
              <a:t>Sometimes it is possible to resolve the conflict by analyzing the conditions under which the requirement takes place. For example, if REQ1 was submitted by an American user and REQ2 by a French user, the preceding requirements may be rewritten as follows:</a:t>
            </a:r>
          </a:p>
          <a:p>
            <a:r>
              <a:rPr lang="en-US" sz="2200" b="0" i="1" dirty="0">
                <a:solidFill>
                  <a:srgbClr val="000000"/>
                </a:solidFill>
                <a:effectLst/>
                <a:latin typeface="Arial" panose="020B0604020202020204" pitchFamily="34" charset="0"/>
                <a:cs typeface="Arial" panose="020B0604020202020204" pitchFamily="34" charset="0"/>
              </a:rPr>
              <a:t>REQ1</a:t>
            </a:r>
            <a:r>
              <a:rPr lang="en-US" sz="2200" b="0" i="0" dirty="0">
                <a:solidFill>
                  <a:srgbClr val="000000"/>
                </a:solidFill>
                <a:effectLst/>
                <a:latin typeface="Arial" panose="020B0604020202020204" pitchFamily="34" charset="0"/>
                <a:cs typeface="Arial" panose="020B0604020202020204" pitchFamily="34" charset="0"/>
              </a:rPr>
              <a:t> </a:t>
            </a:r>
            <a:r>
              <a:rPr lang="en-US" sz="2200" b="0" i="1" dirty="0">
                <a:solidFill>
                  <a:srgbClr val="000000"/>
                </a:solidFill>
                <a:effectLst/>
                <a:latin typeface="Arial" panose="020B0604020202020204" pitchFamily="34" charset="0"/>
                <a:cs typeface="Arial" panose="020B0604020202020204" pitchFamily="34" charset="0"/>
              </a:rPr>
              <a:t>For users in the U.S., dates shall be displayed in the mm/dd/</a:t>
            </a:r>
            <a:r>
              <a:rPr lang="en-US" sz="2200" b="0" i="1" dirty="0" err="1">
                <a:solidFill>
                  <a:srgbClr val="000000"/>
                </a:solidFill>
                <a:effectLst/>
                <a:latin typeface="Arial" panose="020B0604020202020204" pitchFamily="34" charset="0"/>
                <a:cs typeface="Arial" panose="020B0604020202020204" pitchFamily="34" charset="0"/>
              </a:rPr>
              <a:t>yyyy</a:t>
            </a:r>
            <a:r>
              <a:rPr lang="en-US" sz="2200" b="0" i="1" dirty="0">
                <a:solidFill>
                  <a:srgbClr val="000000"/>
                </a:solidFill>
                <a:effectLst/>
                <a:latin typeface="Arial" panose="020B0604020202020204" pitchFamily="34" charset="0"/>
                <a:cs typeface="Arial" panose="020B0604020202020204" pitchFamily="34" charset="0"/>
              </a:rPr>
              <a:t> format.</a:t>
            </a:r>
            <a:endParaRPr lang="en-US" sz="2200" b="0" i="0" dirty="0">
              <a:solidFill>
                <a:srgbClr val="000000"/>
              </a:solidFill>
              <a:effectLst/>
              <a:latin typeface="Arial" panose="020B0604020202020204" pitchFamily="34" charset="0"/>
              <a:cs typeface="Arial" panose="020B0604020202020204" pitchFamily="34" charset="0"/>
            </a:endParaRPr>
          </a:p>
          <a:p>
            <a:r>
              <a:rPr lang="en-US" sz="2200" b="0" i="1" dirty="0">
                <a:solidFill>
                  <a:srgbClr val="000000"/>
                </a:solidFill>
                <a:effectLst/>
                <a:latin typeface="Arial" panose="020B0604020202020204" pitchFamily="34" charset="0"/>
                <a:cs typeface="Arial" panose="020B0604020202020204" pitchFamily="34" charset="0"/>
              </a:rPr>
              <a:t>REQ2</a:t>
            </a:r>
            <a:r>
              <a:rPr lang="en-US" sz="2200" b="0" i="0" dirty="0">
                <a:solidFill>
                  <a:srgbClr val="000000"/>
                </a:solidFill>
                <a:effectLst/>
                <a:latin typeface="Arial" panose="020B0604020202020204" pitchFamily="34" charset="0"/>
                <a:cs typeface="Arial" panose="020B0604020202020204" pitchFamily="34" charset="0"/>
              </a:rPr>
              <a:t> </a:t>
            </a:r>
            <a:r>
              <a:rPr lang="en-US" sz="2200" b="0" i="1" dirty="0">
                <a:solidFill>
                  <a:srgbClr val="000000"/>
                </a:solidFill>
                <a:effectLst/>
                <a:latin typeface="Arial" panose="020B0604020202020204" pitchFamily="34" charset="0"/>
                <a:cs typeface="Arial" panose="020B0604020202020204" pitchFamily="34" charset="0"/>
              </a:rPr>
              <a:t>For users in France, dates shall be displayed in the dd/mm/</a:t>
            </a:r>
            <a:r>
              <a:rPr lang="en-US" sz="2200" b="0" i="1" dirty="0" err="1">
                <a:solidFill>
                  <a:srgbClr val="000000"/>
                </a:solidFill>
                <a:effectLst/>
                <a:latin typeface="Arial" panose="020B0604020202020204" pitchFamily="34" charset="0"/>
                <a:cs typeface="Arial" panose="020B0604020202020204" pitchFamily="34" charset="0"/>
              </a:rPr>
              <a:t>yyyy</a:t>
            </a:r>
            <a:r>
              <a:rPr lang="en-US" sz="2200" b="0" i="1" dirty="0">
                <a:solidFill>
                  <a:srgbClr val="000000"/>
                </a:solidFill>
                <a:effectLst/>
                <a:latin typeface="Arial" panose="020B0604020202020204" pitchFamily="34" charset="0"/>
                <a:cs typeface="Arial" panose="020B0604020202020204" pitchFamily="34" charset="0"/>
              </a:rPr>
              <a:t> format.</a:t>
            </a:r>
            <a:endParaRPr lang="en-US" sz="2200" b="0" i="0" dirty="0">
              <a:solidFill>
                <a:srgbClr val="000000"/>
              </a:solidFill>
              <a:effectLst/>
              <a:latin typeface="Arial" panose="020B0604020202020204" pitchFamily="34" charset="0"/>
              <a:cs typeface="Arial" panose="020B0604020202020204" pitchFamily="34" charset="0"/>
            </a:endParaRPr>
          </a:p>
          <a:p>
            <a:r>
              <a:rPr lang="en-US" sz="2200" b="0" i="0" dirty="0">
                <a:solidFill>
                  <a:srgbClr val="000000"/>
                </a:solidFill>
                <a:effectLst/>
                <a:latin typeface="Arial" panose="020B0604020202020204" pitchFamily="34" charset="0"/>
                <a:cs typeface="Arial" panose="020B0604020202020204" pitchFamily="34" charset="0"/>
              </a:rPr>
              <a:t>This can eventually lead to the following requirement:</a:t>
            </a:r>
          </a:p>
          <a:p>
            <a:r>
              <a:rPr lang="en-US" sz="2200" b="0" i="1" dirty="0">
                <a:solidFill>
                  <a:srgbClr val="000000"/>
                </a:solidFill>
                <a:effectLst/>
                <a:latin typeface="Arial" panose="020B0604020202020204" pitchFamily="34" charset="0"/>
                <a:cs typeface="Arial" panose="020B0604020202020204" pitchFamily="34" charset="0"/>
              </a:rPr>
              <a:t>REQ3</a:t>
            </a:r>
            <a:r>
              <a:rPr lang="en-US" sz="2200" b="0" i="0" dirty="0">
                <a:solidFill>
                  <a:srgbClr val="000000"/>
                </a:solidFill>
                <a:effectLst/>
                <a:latin typeface="Arial" panose="020B0604020202020204" pitchFamily="34" charset="0"/>
                <a:cs typeface="Arial" panose="020B0604020202020204" pitchFamily="34" charset="0"/>
              </a:rPr>
              <a:t> </a:t>
            </a:r>
            <a:r>
              <a:rPr lang="en-US" sz="2200" b="0" i="1" dirty="0">
                <a:solidFill>
                  <a:srgbClr val="000000"/>
                </a:solidFill>
                <a:effectLst/>
                <a:latin typeface="Arial" panose="020B0604020202020204" pitchFamily="34" charset="0"/>
                <a:cs typeface="Arial" panose="020B0604020202020204" pitchFamily="34" charset="0"/>
              </a:rPr>
              <a:t>Dates shall be displayed based on the format defined in the user’s web browser.</a:t>
            </a:r>
            <a:endParaRPr lang="en-US" sz="2200" b="0" i="0" dirty="0">
              <a:solidFill>
                <a:srgbClr val="000000"/>
              </a:solidFill>
              <a:effectLst/>
              <a:latin typeface="Arial" panose="020B0604020202020204" pitchFamily="34" charset="0"/>
              <a:cs typeface="Arial" panose="020B0604020202020204" pitchFamily="34" charset="0"/>
            </a:endParaRPr>
          </a:p>
          <a:p>
            <a:pPr marL="393192" lvl="1"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151430559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457200" y="544512"/>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Characteristics of Requirements</a:t>
            </a:r>
          </a:p>
        </p:txBody>
      </p:sp>
      <p:sp>
        <p:nvSpPr>
          <p:cNvPr id="19459" name="Rectangle 2"/>
          <p:cNvSpPr>
            <a:spLocks noGrp="1" noChangeArrowheads="1"/>
          </p:cNvSpPr>
          <p:nvPr>
            <p:ph type="body" idx="4294967295"/>
          </p:nvPr>
        </p:nvSpPr>
        <p:spPr>
          <a:xfrm>
            <a:off x="457200" y="1811337"/>
            <a:ext cx="8216900" cy="4665663"/>
          </a:xfrm>
        </p:spPr>
        <p:txBody>
          <a:bodyPr>
            <a:normAutofit fontScale="85000" lnSpcReduction="200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latin typeface="Arial" panose="020B0604020202020204" pitchFamily="34" charset="0"/>
                <a:cs typeface="Arial" panose="020B0604020202020204" pitchFamily="34" charset="0"/>
              </a:rPr>
              <a:t>Correct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0" i="0" dirty="0">
                <a:solidFill>
                  <a:srgbClr val="333333"/>
                </a:solidFill>
                <a:effectLst/>
                <a:latin typeface="Arial" panose="020B0604020202020204" pitchFamily="34" charset="0"/>
                <a:cs typeface="Arial" panose="020B0604020202020204" pitchFamily="34" charset="0"/>
              </a:rPr>
              <a:t>The requirement meets the actual business or system need.  An incorrect requirement can still be implemented resulting in a business process or system that does not meet the business needs.</a:t>
            </a:r>
            <a:endParaRPr lang="en-GB" dirty="0">
              <a:latin typeface="Arial" panose="020B0604020202020204" pitchFamily="34" charset="0"/>
              <a:cs typeface="Arial" panose="020B0604020202020204" pitchFamily="34"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latin typeface="Arial" panose="020B0604020202020204" pitchFamily="34" charset="0"/>
                <a:cs typeface="Arial" panose="020B0604020202020204" pitchFamily="34" charset="0"/>
              </a:rPr>
              <a:t>Complete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0" i="0" dirty="0">
                <a:solidFill>
                  <a:srgbClr val="211F38"/>
                </a:solidFill>
                <a:effectLst/>
                <a:latin typeface="Arial" panose="020B0604020202020204" pitchFamily="34" charset="0"/>
                <a:cs typeface="Arial" panose="020B0604020202020204" pitchFamily="34" charset="0"/>
              </a:rPr>
              <a:t>Each requirement must fully describe the functionality to be delivered.</a:t>
            </a:r>
            <a:r>
              <a:rPr lang="en-US" b="0" i="0" dirty="0">
                <a:solidFill>
                  <a:srgbClr val="333333"/>
                </a:solidFill>
                <a:effectLst/>
                <a:latin typeface="Arial" panose="020B0604020202020204" pitchFamily="34" charset="0"/>
                <a:cs typeface="Arial" panose="020B0604020202020204" pitchFamily="34" charset="0"/>
              </a:rPr>
              <a:t> The individual requirement is not missing necessary or relevant information.  </a:t>
            </a:r>
            <a:endParaRPr lang="en-GB" dirty="0">
              <a:latin typeface="Arial" panose="020B0604020202020204" pitchFamily="34" charset="0"/>
              <a:cs typeface="Arial" panose="020B0604020202020204" pitchFamily="34"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latin typeface="Arial" panose="020B0604020202020204" pitchFamily="34" charset="0"/>
                <a:cs typeface="Arial" panose="020B0604020202020204" pitchFamily="34" charset="0"/>
              </a:rPr>
              <a:t>Relevant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latin typeface="Arial" panose="020B0604020202020204" pitchFamily="34" charset="0"/>
                <a:cs typeface="Arial" panose="020B0604020202020204" pitchFamily="34" charset="0"/>
              </a:rPr>
              <a:t>Traceable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i="1" dirty="0">
                <a:solidFill>
                  <a:srgbClr val="000000"/>
                </a:solidFill>
                <a:effectLst/>
                <a:latin typeface="Arial" panose="020B0604020202020204" pitchFamily="34" charset="0"/>
                <a:cs typeface="Arial" panose="020B0604020202020204" pitchFamily="34" charset="0"/>
              </a:rPr>
              <a:t>REQ1</a:t>
            </a:r>
            <a:r>
              <a:rPr lang="en-US" i="0" dirty="0">
                <a:solidFill>
                  <a:srgbClr val="000000"/>
                </a:solidFill>
                <a:effectLst/>
                <a:latin typeface="Arial" panose="020B0604020202020204" pitchFamily="34" charset="0"/>
                <a:cs typeface="Arial" panose="020B0604020202020204" pitchFamily="34" charset="0"/>
              </a:rPr>
              <a:t> </a:t>
            </a:r>
            <a:r>
              <a:rPr lang="en-US" i="1" dirty="0">
                <a:solidFill>
                  <a:srgbClr val="000000"/>
                </a:solidFill>
                <a:effectLst/>
                <a:latin typeface="Arial" panose="020B0604020202020204" pitchFamily="34" charset="0"/>
                <a:cs typeface="Arial" panose="020B0604020202020204" pitchFamily="34" charset="0"/>
              </a:rPr>
              <a:t>The system shall provide the opportunity to book the flight, purchase a ticket, reserve a hotel room, reserve a car, and provide information about attractions.</a:t>
            </a:r>
            <a:r>
              <a:rPr lang="en-US" i="0" dirty="0">
                <a:solidFill>
                  <a:srgbClr val="000000"/>
                </a:solidFill>
                <a:effectLst/>
                <a:latin typeface="Arial" panose="020B0604020202020204" pitchFamily="34" charset="0"/>
                <a:cs typeface="Arial" panose="020B0604020202020204" pitchFamily="34" charset="0"/>
              </a:rPr>
              <a:t> </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i="0" dirty="0">
                <a:solidFill>
                  <a:srgbClr val="000000"/>
                </a:solidFill>
                <a:effectLst/>
                <a:latin typeface="Arial" panose="020B0604020202020204" pitchFamily="34" charset="0"/>
                <a:cs typeface="Arial" panose="020B0604020202020204" pitchFamily="34" charset="0"/>
              </a:rPr>
              <a:t>has a unique ID, it is usually traceable.</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36017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457200" y="544512"/>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Testable Requirements</a:t>
            </a:r>
          </a:p>
        </p:txBody>
      </p:sp>
      <p:sp>
        <p:nvSpPr>
          <p:cNvPr id="19459" name="Rectangle 2"/>
          <p:cNvSpPr>
            <a:spLocks noGrp="1" noChangeArrowheads="1"/>
          </p:cNvSpPr>
          <p:nvPr>
            <p:ph type="body" idx="4294967295"/>
          </p:nvPr>
        </p:nvSpPr>
        <p:spPr>
          <a:xfrm>
            <a:off x="457200" y="1811337"/>
            <a:ext cx="8216900" cy="4665663"/>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Testable/Measurable Requirement: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Testable requirements are helpful in making good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Requirements that are not testable are likely to be ambiguous, incomplete and incorrect </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138631341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40531</TotalTime>
  <Words>2078</Words>
  <Application>Microsoft Office PowerPoint</Application>
  <PresentationFormat>On-screen Show (4:3)</PresentationFormat>
  <Paragraphs>213</Paragraphs>
  <Slides>27</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Calibri</vt:lpstr>
      <vt:lpstr>Cambria</vt:lpstr>
      <vt:lpstr>Comic Sans MS</vt:lpstr>
      <vt:lpstr>Constantia</vt:lpstr>
      <vt:lpstr>Lucida Sans Unicode</vt:lpstr>
      <vt:lpstr>Roboto</vt:lpstr>
      <vt:lpstr>Times</vt:lpstr>
      <vt:lpstr>Times New Roman</vt:lpstr>
      <vt:lpstr>urw-din</vt:lpstr>
      <vt:lpstr>Wingdings 2</vt:lpstr>
      <vt:lpstr>Flow</vt:lpstr>
      <vt:lpstr>PowerPoint Presentation</vt:lpstr>
      <vt:lpstr>Requirements Engineering</vt:lpstr>
      <vt:lpstr>Types of Requirements</vt:lpstr>
      <vt:lpstr>Types of Requirements</vt:lpstr>
      <vt:lpstr>PowerPoint Presentation</vt:lpstr>
      <vt:lpstr>Characteristics of Requirements</vt:lpstr>
      <vt:lpstr>Characteristics of Requirements</vt:lpstr>
      <vt:lpstr>Characteristics of Requirements</vt:lpstr>
      <vt:lpstr>Testable Requirements</vt:lpstr>
      <vt:lpstr>Testable Requirements</vt:lpstr>
      <vt:lpstr>Testable Requirements</vt:lpstr>
      <vt:lpstr>Requirements Documentation Requirement Definition: Steps Documenting Process</vt:lpstr>
      <vt:lpstr>Requirements Documentation IEEE Standard for SRS Organized by Requirements</vt:lpstr>
      <vt:lpstr>Requirements Documentation Process Management and Requirements Traceability</vt:lpstr>
      <vt:lpstr>Validation and Verification </vt:lpstr>
      <vt:lpstr>Validation and Verification </vt:lpstr>
      <vt:lpstr>Validation and Verification </vt:lpstr>
      <vt:lpstr>Validation and Verification Requirements Review for requirement validation</vt:lpstr>
      <vt:lpstr>Validation and Verification Verification</vt:lpstr>
      <vt:lpstr>Measuring Requirements</vt:lpstr>
      <vt:lpstr>Measuring Requirements Rating Scheme on Scale from 1 to 5</vt:lpstr>
      <vt:lpstr>Measuring Requirements: Testers/Designers Profiles</vt:lpstr>
      <vt:lpstr>Elaboration</vt:lpstr>
      <vt:lpstr>Use Case Diagram</vt:lpstr>
      <vt:lpstr>Use Case Diagram</vt:lpstr>
      <vt:lpstr>Use Case Diagram</vt:lpstr>
      <vt:lpstr>Use Case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aadil</dc:creator>
  <cp:lastModifiedBy>Mehwish</cp:lastModifiedBy>
  <cp:revision>504</cp:revision>
  <dcterms:created xsi:type="dcterms:W3CDTF">2011-09-06T15:43:21Z</dcterms:created>
  <dcterms:modified xsi:type="dcterms:W3CDTF">2022-04-06T07:17:02Z</dcterms:modified>
</cp:coreProperties>
</file>