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336" r:id="rId2"/>
    <p:sldId id="345" r:id="rId3"/>
    <p:sldId id="278" r:id="rId4"/>
    <p:sldId id="347" r:id="rId5"/>
    <p:sldId id="284" r:id="rId6"/>
    <p:sldId id="285" r:id="rId7"/>
    <p:sldId id="263" r:id="rId8"/>
    <p:sldId id="289" r:id="rId9"/>
    <p:sldId id="264" r:id="rId10"/>
    <p:sldId id="290" r:id="rId11"/>
    <p:sldId id="265" r:id="rId12"/>
    <p:sldId id="291" r:id="rId13"/>
    <p:sldId id="292" r:id="rId14"/>
    <p:sldId id="331" r:id="rId15"/>
    <p:sldId id="294" r:id="rId16"/>
    <p:sldId id="295" r:id="rId17"/>
    <p:sldId id="296" r:id="rId18"/>
    <p:sldId id="297" r:id="rId19"/>
    <p:sldId id="343" r:id="rId20"/>
    <p:sldId id="299" r:id="rId21"/>
    <p:sldId id="306" r:id="rId22"/>
    <p:sldId id="307" r:id="rId2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1" autoAdjust="0"/>
  </p:normalViewPr>
  <p:slideViewPr>
    <p:cSldViewPr>
      <p:cViewPr>
        <p:scale>
          <a:sx n="126" d="100"/>
          <a:sy n="126" d="100"/>
        </p:scale>
        <p:origin x="1194" y="-2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262E095-1504-494F-A230-243DCBBB6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7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9907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16900" cy="46656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58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Software Maintenance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0" y="3581400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Mehwish Mumtaz</a:t>
            </a:r>
          </a:p>
        </p:txBody>
      </p:sp>
    </p:spTree>
    <p:extLst>
      <p:ext uri="{BB962C8B-B14F-4D97-AF65-F5344CB8AC3E}">
        <p14:creationId xmlns:p14="http://schemas.microsoft.com/office/powerpoint/2010/main" val="119250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Nature of Maintenance</a:t>
            </a:r>
            <a:br>
              <a:rPr lang="en-US" dirty="0"/>
            </a:br>
            <a:r>
              <a:rPr lang="en-US" dirty="0"/>
              <a:t>Use of Maintenance 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Graphical representation of distribution of maintenance effort (Lientz and Swanson)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9900"/>
            <a:ext cx="379888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Maintenance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Staff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Limited understanding (47% of effort is spent on understanding)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Management priorities: rushing a new product to the market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Technical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Testing difficulties (some systems must be available around a clock)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E.g</a:t>
            </a:r>
            <a:r>
              <a:rPr lang="en-US" sz="2000" dirty="0"/>
              <a:t> reservation system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/>
              <a:t>Maintenance Problems</a:t>
            </a:r>
            <a:br>
              <a:rPr lang="en-US" dirty="0"/>
            </a:br>
            <a:r>
              <a:rPr lang="en-US" sz="2800" dirty="0"/>
              <a:t>The Need of Compromise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Balancing need for change with the need for keeping the system available to users</a:t>
            </a:r>
          </a:p>
          <a:p>
            <a:pPr lvl="1" eaLnBrk="1" hangingPunct="1"/>
            <a:r>
              <a:rPr lang="en-US" dirty="0"/>
              <a:t>Principles of SE compete with expediency (convenience)and cost</a:t>
            </a:r>
          </a:p>
          <a:p>
            <a:pPr eaLnBrk="1" hangingPunct="1"/>
            <a:r>
              <a:rPr lang="en-US" dirty="0"/>
              <a:t>Fixing problem quick but inelegant solution, or more involved but elegant way</a:t>
            </a:r>
          </a:p>
          <a:p>
            <a:pPr lvl="1" eaLnBrk="1" hangingPunct="1"/>
            <a:r>
              <a:rPr lang="en-US" dirty="0"/>
              <a:t>Solving problem involves only the immediate correction of a fault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/>
              <a:t>11.3 Maintenance Problems</a:t>
            </a:r>
            <a:br>
              <a:rPr lang="en-US"/>
            </a:br>
            <a:r>
              <a:rPr lang="en-US" sz="2800"/>
              <a:t>Factors Affecting Maintenance Approach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en-US" dirty="0"/>
              <a:t>Effort depend on the following:</a:t>
            </a:r>
          </a:p>
          <a:p>
            <a:pPr eaLnBrk="1" hangingPunct="1"/>
            <a:r>
              <a:rPr lang="en-US" dirty="0"/>
              <a:t>The type of failures</a:t>
            </a:r>
          </a:p>
          <a:p>
            <a:pPr eaLnBrk="1" hangingPunct="1"/>
            <a:r>
              <a:rPr lang="en-US" dirty="0"/>
              <a:t>The failure’s critically or severity</a:t>
            </a:r>
          </a:p>
          <a:p>
            <a:pPr eaLnBrk="1" hangingPunct="1"/>
            <a:r>
              <a:rPr lang="en-US" dirty="0"/>
              <a:t>The difficulty of the needed changes</a:t>
            </a:r>
          </a:p>
          <a:p>
            <a:pPr eaLnBrk="1" hangingPunct="1"/>
            <a:r>
              <a:rPr lang="en-US" dirty="0"/>
              <a:t>The scope of the needed changes</a:t>
            </a:r>
          </a:p>
          <a:p>
            <a:pPr eaLnBrk="1" hangingPunct="1"/>
            <a:r>
              <a:rPr lang="en-US" dirty="0"/>
              <a:t>The complexity of the components being changed</a:t>
            </a:r>
          </a:p>
          <a:p>
            <a:pPr eaLnBrk="1" hangingPunct="1"/>
            <a:r>
              <a:rPr lang="en-US" dirty="0"/>
              <a:t>The number of physical locations at which the changes must be made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folHlink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/>
              <a:t> Maintenance Problems</a:t>
            </a:r>
            <a:br>
              <a:rPr lang="en-US" dirty="0"/>
            </a:br>
            <a:endParaRPr lang="en-US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868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Maintenance changes to a single object class may not affect the rest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Maintainers can reuse objects easily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Drawbacks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OO techniques may make programs more difficult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Multiple parts can make it difficult to understand overall system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Inheritance can make dependencies difficult to trace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By hiding the details of data structure, program function is often distributed across several classes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Maintenance Problems</a:t>
            </a:r>
            <a:br>
              <a:rPr lang="en-US" dirty="0"/>
            </a:br>
            <a:r>
              <a:rPr lang="en-US" sz="2800" dirty="0"/>
              <a:t>Factors Affecting Maintenance Effort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Application type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Turnover and maintenance staff ability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System life span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Hardware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Design quality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Code quality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Documentation quality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Testing quality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11.3 Maintenance Problems</a:t>
            </a:r>
            <a:br>
              <a:rPr lang="en-US"/>
            </a:br>
            <a:r>
              <a:rPr lang="en-US" sz="2400"/>
              <a:t>Modeling Maintenance Effort: Belady and Lehman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534400" cy="4665663"/>
          </a:xfrm>
        </p:spPr>
        <p:txBody>
          <a:bodyPr/>
          <a:lstStyle/>
          <a:p>
            <a:pPr eaLnBrk="1" hangingPunct="1"/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i="1" baseline="50000" dirty="0"/>
              <a:t>c-d</a:t>
            </a:r>
          </a:p>
          <a:p>
            <a:pPr lvl="1" eaLnBrk="1" hangingPunct="1"/>
            <a:r>
              <a:rPr lang="en-US" i="1" dirty="0"/>
              <a:t>M </a:t>
            </a:r>
            <a:r>
              <a:rPr lang="en-US" dirty="0"/>
              <a:t>: total maintenance effort</a:t>
            </a:r>
          </a:p>
          <a:p>
            <a:pPr lvl="1" eaLnBrk="1" hangingPunct="1"/>
            <a:r>
              <a:rPr lang="en-US" i="1" dirty="0"/>
              <a:t>p</a:t>
            </a:r>
            <a:r>
              <a:rPr lang="en-US" dirty="0"/>
              <a:t> : productive effort</a:t>
            </a:r>
          </a:p>
          <a:p>
            <a:pPr lvl="1" eaLnBrk="1" hangingPunct="1"/>
            <a:r>
              <a:rPr lang="en-US" i="1" dirty="0"/>
              <a:t>c</a:t>
            </a:r>
            <a:r>
              <a:rPr lang="en-US" dirty="0"/>
              <a:t>: complexity</a:t>
            </a:r>
          </a:p>
          <a:p>
            <a:pPr lvl="1" eaLnBrk="1" hangingPunct="1"/>
            <a:r>
              <a:rPr lang="en-US" i="1" dirty="0"/>
              <a:t>d</a:t>
            </a:r>
            <a:r>
              <a:rPr lang="en-US" dirty="0"/>
              <a:t> : degree of familiarity</a:t>
            </a:r>
          </a:p>
          <a:p>
            <a:pPr lvl="1" eaLnBrk="1" hangingPunct="1"/>
            <a:r>
              <a:rPr lang="en-US" i="1" dirty="0"/>
              <a:t>K</a:t>
            </a:r>
            <a:r>
              <a:rPr lang="en-US" dirty="0"/>
              <a:t> : empirical constant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11.3 Maintenance Problems</a:t>
            </a:r>
            <a:br>
              <a:rPr lang="en-US" sz="3600" dirty="0"/>
            </a:br>
            <a:r>
              <a:rPr lang="en-US" sz="2800" dirty="0"/>
              <a:t>Modeling Maintenance Effort: COCOMO II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Constructive Cost </a:t>
            </a:r>
            <a:r>
              <a:rPr lang="en-US" sz="2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Size = </a:t>
            </a:r>
            <a:r>
              <a:rPr lang="en-US" i="1" dirty="0"/>
              <a:t>ASLOC</a:t>
            </a:r>
            <a:r>
              <a:rPr lang="en-US" dirty="0"/>
              <a:t> (</a:t>
            </a:r>
            <a:r>
              <a:rPr lang="en-US" i="1" dirty="0"/>
              <a:t>AA</a:t>
            </a:r>
            <a:r>
              <a:rPr lang="en-US" dirty="0"/>
              <a:t> + </a:t>
            </a:r>
            <a:r>
              <a:rPr lang="en-US" i="1" dirty="0"/>
              <a:t>SU</a:t>
            </a:r>
            <a:r>
              <a:rPr lang="en-US" dirty="0"/>
              <a:t> + 0.4</a:t>
            </a:r>
            <a:r>
              <a:rPr lang="en-US" i="1" dirty="0"/>
              <a:t>DM</a:t>
            </a:r>
            <a:r>
              <a:rPr lang="en-US" dirty="0"/>
              <a:t> + 0.3</a:t>
            </a:r>
            <a:r>
              <a:rPr lang="en-US" i="1" dirty="0"/>
              <a:t>CM</a:t>
            </a:r>
            <a:r>
              <a:rPr lang="en-US" dirty="0"/>
              <a:t> + 0.3</a:t>
            </a:r>
            <a:r>
              <a:rPr lang="en-US" i="1" dirty="0"/>
              <a:t>IM</a:t>
            </a:r>
            <a:r>
              <a:rPr lang="en-US" dirty="0"/>
              <a:t>)/100</a:t>
            </a:r>
          </a:p>
          <a:p>
            <a:pPr lvl="1" eaLnBrk="1" hangingPunct="1"/>
            <a:r>
              <a:rPr lang="en-US" i="1" dirty="0"/>
              <a:t>ASLOC</a:t>
            </a:r>
            <a:r>
              <a:rPr lang="en-US" dirty="0"/>
              <a:t>: number of source lines of code to be adapted</a:t>
            </a:r>
          </a:p>
          <a:p>
            <a:pPr lvl="1" eaLnBrk="1" hangingPunct="1"/>
            <a:r>
              <a:rPr lang="en-US" i="1" dirty="0"/>
              <a:t>AA</a:t>
            </a:r>
            <a:r>
              <a:rPr lang="en-US" dirty="0"/>
              <a:t>: assessment and assimilation effort</a:t>
            </a:r>
          </a:p>
          <a:p>
            <a:pPr lvl="1" eaLnBrk="1" hangingPunct="1"/>
            <a:r>
              <a:rPr lang="en-US" i="1" dirty="0"/>
              <a:t>SU</a:t>
            </a:r>
            <a:r>
              <a:rPr lang="en-US" dirty="0"/>
              <a:t>: amount of software understanding required</a:t>
            </a:r>
          </a:p>
          <a:p>
            <a:pPr lvl="1" eaLnBrk="1" hangingPunct="1"/>
            <a:r>
              <a:rPr lang="en-US" i="1" dirty="0"/>
              <a:t>DM</a:t>
            </a:r>
            <a:r>
              <a:rPr lang="en-US" dirty="0"/>
              <a:t>: percentage of design to be modified</a:t>
            </a:r>
          </a:p>
          <a:p>
            <a:pPr lvl="1" eaLnBrk="1" hangingPunct="1"/>
            <a:r>
              <a:rPr lang="en-US" i="1" dirty="0"/>
              <a:t>CM</a:t>
            </a:r>
            <a:r>
              <a:rPr lang="en-US" dirty="0"/>
              <a:t>: percentage of code to be modified</a:t>
            </a:r>
          </a:p>
          <a:p>
            <a:pPr lvl="1" eaLnBrk="1" hangingPunct="1"/>
            <a:r>
              <a:rPr lang="en-US" i="1" dirty="0"/>
              <a:t>IM</a:t>
            </a:r>
            <a:r>
              <a:rPr lang="en-US" dirty="0"/>
              <a:t>: percentage of external code to be integrated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11.3 Maintenance Problems</a:t>
            </a:r>
            <a:br>
              <a:rPr lang="en-US" sz="3600"/>
            </a:br>
            <a:r>
              <a:rPr lang="en-US" sz="2800"/>
              <a:t>COCOMO II Rating for SU</a:t>
            </a:r>
          </a:p>
        </p:txBody>
      </p:sp>
      <p:graphicFrame>
        <p:nvGraphicFramePr>
          <p:cNvPr id="264360" name="Group 168"/>
          <p:cNvGraphicFramePr>
            <a:graphicFrameLocks noGrp="1"/>
          </p:cNvGraphicFramePr>
          <p:nvPr>
            <p:ph type="tbl" idx="1"/>
          </p:nvPr>
        </p:nvGraphicFramePr>
        <p:xfrm>
          <a:off x="228600" y="1371600"/>
          <a:ext cx="8915400" cy="494071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74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45705" marB="4570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Very low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Low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Nominal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High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Very high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44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Structure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Very low cohesion, high coupling, spaghetti code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Moderately low cohesion, high coupling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Reasonably well structured, some weak area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High cohesion, low coupling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Strong modularity, information hiding in data and control structure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10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Application clarity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No match between program and application worldviews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Some correlation between program and application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Moderate correlation between program and application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Good correlation between program and application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Clear match between program and application worldviews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1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Self descriptiveness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Obscure code; documentation missing, obscure, or obsolete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Some code commentary headers; some useful documentation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Moderate level of code commentary headers, and documentation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Good code commentary and headers; useful documentation; some weak areas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Self descriptive code; documentation up-to-date , well organized, with design rationale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SU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 increment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50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40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30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20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10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8272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Suppose that we need to perform a maintenance task. We estimate that the task needs 10,000 Lines of Code to be adapted. Let us assume that the value for design modification is 10%, the value for code modification is 20%, and the value for code integration is 40%. Suppose that AA was 4%, SU was 30%. What would be the COCOMO II based estimate of size for the maintenance task?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Sol.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Let Adaptation Adjustment Factor (AAF) = (.4DM +.3CM +.3IM)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Size = ASLOC (AA + SU + AAF)/100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AAF = ( 0.4 x 0.1 ) + ( 0.3 x 0.2 ) + ( 0.3 x 0.4 ) = 0.22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Size = 10000(0.04 + 0.3 + 0.22)/100 = 56</a:t>
            </a:r>
          </a:p>
        </p:txBody>
      </p:sp>
    </p:spTree>
    <p:extLst>
      <p:ext uri="{BB962C8B-B14F-4D97-AF65-F5344CB8AC3E}">
        <p14:creationId xmlns:p14="http://schemas.microsoft.com/office/powerpoint/2010/main" val="37610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66CC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“Evolution is staged process of progressive change over time in the properties, attributes, characteristics, </a:t>
            </a:r>
            <a:r>
              <a:rPr lang="en-US" dirty="0" err="1"/>
              <a:t>behaviour</a:t>
            </a:r>
            <a:r>
              <a:rPr lang="en-US" dirty="0"/>
              <a:t> of some material or abstract, natural or artificial, entity or system” Darwin. Lehman.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8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11.4 Measuring Maintenance Characteristics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Maintainability is not only restricted to code, but also including specification, design and test plan documentations</a:t>
            </a:r>
          </a:p>
          <a:p>
            <a:pPr eaLnBrk="1" hangingPunct="1"/>
            <a:r>
              <a:rPr lang="en-US" dirty="0"/>
              <a:t>Maintainability can be viewed in two ways</a:t>
            </a:r>
          </a:p>
          <a:p>
            <a:pPr lvl="1" eaLnBrk="1" hangingPunct="1"/>
            <a:r>
              <a:rPr lang="en-US" dirty="0"/>
              <a:t>External view of the </a:t>
            </a:r>
            <a:r>
              <a:rPr lang="en-US" dirty="0" err="1"/>
              <a:t>software:person</a:t>
            </a:r>
            <a:r>
              <a:rPr lang="en-US" dirty="0"/>
              <a:t> performing maintenance</a:t>
            </a:r>
          </a:p>
          <a:p>
            <a:pPr lvl="1" eaLnBrk="1" hangingPunct="1"/>
            <a:r>
              <a:rPr lang="en-US" dirty="0"/>
              <a:t>Internal view of the software: measuring before delivery</a:t>
            </a:r>
          </a:p>
          <a:p>
            <a:pPr lvl="1" eaLnBrk="1" hangingPunct="1"/>
            <a:r>
              <a:rPr lang="en-US" dirty="0"/>
              <a:t>Cyclomatic complexity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11.5 Maintenance Techniques and Tools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Configuration management</a:t>
            </a:r>
          </a:p>
          <a:p>
            <a:pPr lvl="1" eaLnBrk="1" hangingPunct="1"/>
            <a:r>
              <a:rPr lang="en-US"/>
              <a:t>Configuration control board</a:t>
            </a:r>
          </a:p>
          <a:p>
            <a:pPr lvl="1" eaLnBrk="1" hangingPunct="1"/>
            <a:r>
              <a:rPr lang="en-US"/>
              <a:t>Change control</a:t>
            </a:r>
          </a:p>
          <a:p>
            <a:pPr eaLnBrk="1" hangingPunct="1"/>
            <a:r>
              <a:rPr lang="en-US"/>
              <a:t>Impact analysis</a:t>
            </a:r>
          </a:p>
          <a:p>
            <a:pPr eaLnBrk="1" hangingPunct="1"/>
            <a:r>
              <a:rPr lang="en-US"/>
              <a:t>Automated maintenance tools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11.5 Maintenance Techniques and Tools</a:t>
            </a:r>
            <a:br>
              <a:rPr lang="en-US"/>
            </a:br>
            <a:r>
              <a:rPr lang="en-US" sz="2800"/>
              <a:t>Configuration Control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Problem discovered by or change requested by user/customer/developer, and recorded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Change reported to the configuration control board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CCB discusses problem:  determines nature of change, who should pay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CCB discusses source of problem, scope of change, time to fix;  they assign severity/priority and analyst to fix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Analyst makes change on test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Analyst works with librarian to control installation of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Analyst files change report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Changing System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Maintenance: any work done to change the system after it is in operation</a:t>
            </a:r>
          </a:p>
          <a:p>
            <a:pPr lvl="1" eaLnBrk="1" hangingPunct="1"/>
            <a:r>
              <a:rPr lang="en-US" dirty="0"/>
              <a:t>Software does not degrade or require periodic maintenance</a:t>
            </a:r>
          </a:p>
          <a:p>
            <a:pPr lvl="1" eaLnBrk="1" hangingPunct="1"/>
            <a:r>
              <a:rPr lang="en-US" dirty="0"/>
              <a:t>However, software is continually evolving</a:t>
            </a:r>
          </a:p>
          <a:p>
            <a:pPr lvl="2" eaLnBrk="1" hangingPunct="1"/>
            <a:r>
              <a:rPr lang="en-US" dirty="0"/>
              <a:t>Maintenance process can be difficult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  <a:r>
              <a:rPr lang="en-US" dirty="0" err="1"/>
              <a:t>vs</a:t>
            </a:r>
            <a:r>
              <a:rPr lang="en-US" dirty="0"/>
              <a:t>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software evolve</a:t>
            </a:r>
          </a:p>
          <a:p>
            <a:r>
              <a:rPr lang="en-US" dirty="0"/>
              <a:t>What do we do to allow the evolution?</a:t>
            </a:r>
          </a:p>
        </p:txBody>
      </p:sp>
    </p:spTree>
    <p:extLst>
      <p:ext uri="{BB962C8B-B14F-4D97-AF65-F5344CB8AC3E}">
        <p14:creationId xmlns:p14="http://schemas.microsoft.com/office/powerpoint/2010/main" val="11401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Changing System</a:t>
            </a:r>
            <a:br>
              <a:rPr lang="en-US" dirty="0"/>
            </a:br>
            <a:r>
              <a:rPr lang="en-US" sz="2800" dirty="0"/>
              <a:t>The System Life Span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7537"/>
            <a:ext cx="8382000" cy="4665663"/>
          </a:xfrm>
        </p:spPr>
        <p:txBody>
          <a:bodyPr/>
          <a:lstStyle/>
          <a:p>
            <a:pPr eaLnBrk="1" hangingPunct="1"/>
            <a:r>
              <a:rPr lang="en-US" dirty="0"/>
              <a:t>Will we need maintenance phase?</a:t>
            </a:r>
          </a:p>
          <a:p>
            <a:pPr lvl="1" eaLnBrk="1" hangingPunct="1"/>
            <a:r>
              <a:rPr lang="en-US" dirty="0"/>
              <a:t>Even if best practices are followed, still need maintenance </a:t>
            </a:r>
          </a:p>
          <a:p>
            <a:pPr eaLnBrk="1" hangingPunct="1"/>
            <a:r>
              <a:rPr lang="en-US" dirty="0"/>
              <a:t>How much change can we expect?</a:t>
            </a:r>
          </a:p>
          <a:p>
            <a:pPr lvl="1" eaLnBrk="1" hangingPunct="1"/>
            <a:r>
              <a:rPr lang="en-US" dirty="0"/>
              <a:t>System evolution vs. system decline: better to discard and build a new?</a:t>
            </a:r>
          </a:p>
          <a:p>
            <a:pPr lvl="2" eaLnBrk="1" hangingPunct="1"/>
            <a:r>
              <a:rPr lang="en-US" dirty="0"/>
              <a:t>Cost/reliability/adaptability to change unacceptable?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Changing System</a:t>
            </a:r>
            <a:br>
              <a:rPr lang="en-US" dirty="0"/>
            </a:br>
            <a:r>
              <a:rPr lang="en-US" sz="2800" dirty="0"/>
              <a:t>Development Time Vs. Maintenance Time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Parikh and Zvegintzov (1983)</a:t>
            </a:r>
          </a:p>
          <a:p>
            <a:pPr lvl="1" eaLnBrk="1" hangingPunct="1"/>
            <a:r>
              <a:rPr lang="en-US"/>
              <a:t>Development time: 2 years</a:t>
            </a:r>
          </a:p>
          <a:p>
            <a:pPr lvl="1" eaLnBrk="1" hangingPunct="1"/>
            <a:r>
              <a:rPr lang="en-US"/>
              <a:t>Maintenance time: 5 to 6 years</a:t>
            </a:r>
          </a:p>
          <a:p>
            <a:pPr eaLnBrk="1" hangingPunct="1"/>
            <a:r>
              <a:rPr lang="en-US"/>
              <a:t>Fjedstad and Hamlen (1979)</a:t>
            </a:r>
          </a:p>
          <a:p>
            <a:pPr lvl="1" eaLnBrk="1" hangingPunct="1"/>
            <a:r>
              <a:rPr lang="en-US"/>
              <a:t>39% of effort in development</a:t>
            </a:r>
          </a:p>
          <a:p>
            <a:pPr lvl="1" eaLnBrk="1" hangingPunct="1"/>
            <a:r>
              <a:rPr lang="en-US"/>
              <a:t>61% of effort in maintenance</a:t>
            </a:r>
          </a:p>
          <a:p>
            <a:pPr eaLnBrk="1" hangingPunct="1"/>
            <a:r>
              <a:rPr lang="en-US"/>
              <a:t>80-20 rule</a:t>
            </a:r>
          </a:p>
          <a:p>
            <a:pPr lvl="1" eaLnBrk="1" hangingPunct="1"/>
            <a:r>
              <a:rPr lang="en-US"/>
              <a:t>20% of effort in development</a:t>
            </a:r>
          </a:p>
          <a:p>
            <a:pPr lvl="1" eaLnBrk="1" hangingPunct="1"/>
            <a:r>
              <a:rPr lang="en-US"/>
              <a:t>80% of effort in maintenance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/>
              <a:t>The Nature of Maintenance</a:t>
            </a:r>
            <a:br>
              <a:rPr lang="en-US" dirty="0"/>
            </a:br>
            <a:r>
              <a:rPr lang="en-US" sz="2800" dirty="0"/>
              <a:t>Types of Maintenance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Corrective:  maintaining control over day-to-day functions</a:t>
            </a:r>
          </a:p>
          <a:p>
            <a:pPr eaLnBrk="1" hangingPunct="1"/>
            <a:r>
              <a:rPr lang="en-US" dirty="0"/>
              <a:t>Adaptive:  maintaining control over system modifications: Change in hardware and software </a:t>
            </a:r>
            <a:r>
              <a:rPr lang="en-US" dirty="0" err="1"/>
              <a:t>environement</a:t>
            </a:r>
            <a:r>
              <a:rPr lang="en-US" dirty="0"/>
              <a:t>: example debugger option in compiler</a:t>
            </a:r>
          </a:p>
          <a:p>
            <a:pPr eaLnBrk="1" hangingPunct="1"/>
            <a:r>
              <a:rPr lang="en-US" dirty="0"/>
              <a:t>Perfective:  perfecting existing functions</a:t>
            </a:r>
          </a:p>
          <a:p>
            <a:pPr eaLnBrk="1" hangingPunct="1"/>
            <a:r>
              <a:rPr lang="en-US" dirty="0"/>
              <a:t>Preventive:  preventing system performance from degrading to unacceptable </a:t>
            </a:r>
            <a:r>
              <a:rPr lang="en-US" dirty="0" err="1"/>
              <a:t>levels:error</a:t>
            </a:r>
            <a:r>
              <a:rPr lang="en-US" dirty="0"/>
              <a:t> handling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/>
              <a:t>The Nature of Maintenance</a:t>
            </a:r>
            <a:br>
              <a:rPr lang="en-US" dirty="0"/>
            </a:br>
            <a:r>
              <a:rPr lang="en-US" sz="2800" dirty="0"/>
              <a:t>Who Performs Maintenance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Separate maintenance team</a:t>
            </a:r>
          </a:p>
          <a:p>
            <a:pPr lvl="1" eaLnBrk="1" hangingPunct="1"/>
            <a:r>
              <a:rPr lang="en-US"/>
              <a:t>May be more objective</a:t>
            </a:r>
          </a:p>
          <a:p>
            <a:pPr lvl="1" eaLnBrk="1" hangingPunct="1"/>
            <a:r>
              <a:rPr lang="en-US"/>
              <a:t>May find it easier to distinguish how a system should work from how it does work</a:t>
            </a:r>
          </a:p>
          <a:p>
            <a:pPr eaLnBrk="1" hangingPunct="1"/>
            <a:r>
              <a:rPr lang="en-US"/>
              <a:t>Part of development team</a:t>
            </a:r>
          </a:p>
          <a:p>
            <a:pPr lvl="1" eaLnBrk="1" hangingPunct="1"/>
            <a:r>
              <a:rPr lang="en-US"/>
              <a:t>Will build the system in a way that makes maintenance easier</a:t>
            </a:r>
          </a:p>
          <a:p>
            <a:pPr lvl="1" eaLnBrk="1" hangingPunct="1"/>
            <a:r>
              <a:rPr lang="en-US"/>
              <a:t>May feel over confident, and ignore the documentation to help maintenance effort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/>
              <a:t>The Nature of Maintenance</a:t>
            </a:r>
            <a:br>
              <a:rPr lang="en-US" dirty="0"/>
            </a:br>
            <a:r>
              <a:rPr lang="en-US" sz="2800" dirty="0" err="1"/>
              <a:t>Maintenance</a:t>
            </a:r>
            <a:r>
              <a:rPr lang="en-US" sz="2800" dirty="0"/>
              <a:t> Team Responsibilities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963737"/>
            <a:ext cx="4032250" cy="4665663"/>
          </a:xfrm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Understanding the system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Locating information in system documentation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Keeping system documentation up-to-date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Extending existing functions to accommodate new or changing requirements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Adding new functions to the system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Finding the source of system failures or problems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572000" y="1676400"/>
            <a:ext cx="457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Locating and correcting faults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Answering questions about the way the system works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Restructuring design and code components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Rewriting design and code components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Deleting design and code components that are no longer useful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Managing changes to the system as they are made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1232</Words>
  <Application>Microsoft Office PowerPoint</Application>
  <PresentationFormat>On-screen Show (4:3)</PresentationFormat>
  <Paragraphs>167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Constantia</vt:lpstr>
      <vt:lpstr>Lucida Sans Unicode</vt:lpstr>
      <vt:lpstr>Times New Roman</vt:lpstr>
      <vt:lpstr>Wingdings 2</vt:lpstr>
      <vt:lpstr>Flow</vt:lpstr>
      <vt:lpstr>Software Maintenance</vt:lpstr>
      <vt:lpstr>Evolution</vt:lpstr>
      <vt:lpstr>The Changing System </vt:lpstr>
      <vt:lpstr>Evolution vs Maintenance</vt:lpstr>
      <vt:lpstr>The Changing System The System Life Span</vt:lpstr>
      <vt:lpstr>The Changing System Development Time Vs. Maintenance Time</vt:lpstr>
      <vt:lpstr>The Nature of Maintenance Types of Maintenance</vt:lpstr>
      <vt:lpstr>The Nature of Maintenance Who Performs Maintenance</vt:lpstr>
      <vt:lpstr>The Nature of Maintenance Maintenance Team Responsibilities</vt:lpstr>
      <vt:lpstr>The Nature of Maintenance Use of Maintenance Time</vt:lpstr>
      <vt:lpstr>Maintenance Problems</vt:lpstr>
      <vt:lpstr>Maintenance Problems The Need of Compromise</vt:lpstr>
      <vt:lpstr>11.3 Maintenance Problems Factors Affecting Maintenance Approach</vt:lpstr>
      <vt:lpstr> Maintenance Problems </vt:lpstr>
      <vt:lpstr>Maintenance Problems Factors Affecting Maintenance Effort</vt:lpstr>
      <vt:lpstr>11.3 Maintenance Problems Modeling Maintenance Effort: Belady and Lehman</vt:lpstr>
      <vt:lpstr>11.3 Maintenance Problems Modeling Maintenance Effort: COCOMO II(Constructive Cost Model)</vt:lpstr>
      <vt:lpstr>11.3 Maintenance Problems COCOMO II Rating for SU</vt:lpstr>
      <vt:lpstr>Example</vt:lpstr>
      <vt:lpstr>11.4 Measuring Maintenance Characteristics</vt:lpstr>
      <vt:lpstr>11.5 Maintenance Techniques and Tools</vt:lpstr>
      <vt:lpstr>11.5 Maintenance Techniques and Tools Configuration Control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HS</dc:creator>
  <cp:lastModifiedBy>Mehwish</cp:lastModifiedBy>
  <cp:revision>92</cp:revision>
  <dcterms:modified xsi:type="dcterms:W3CDTF">2022-05-24T01:55:38Z</dcterms:modified>
</cp:coreProperties>
</file>