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303" r:id="rId2"/>
    <p:sldId id="381" r:id="rId3"/>
    <p:sldId id="332" r:id="rId4"/>
    <p:sldId id="305" r:id="rId5"/>
    <p:sldId id="382" r:id="rId6"/>
    <p:sldId id="383" r:id="rId7"/>
    <p:sldId id="384" r:id="rId8"/>
    <p:sldId id="388" r:id="rId9"/>
    <p:sldId id="387" r:id="rId10"/>
    <p:sldId id="389" r:id="rId11"/>
    <p:sldId id="391" r:id="rId12"/>
    <p:sldId id="403" r:id="rId13"/>
    <p:sldId id="392" r:id="rId14"/>
    <p:sldId id="393" r:id="rId15"/>
    <p:sldId id="418" r:id="rId16"/>
    <p:sldId id="419" r:id="rId17"/>
    <p:sldId id="390" r:id="rId18"/>
    <p:sldId id="328" r:id="rId19"/>
    <p:sldId id="342" r:id="rId20"/>
    <p:sldId id="422" r:id="rId21"/>
    <p:sldId id="420" r:id="rId22"/>
    <p:sldId id="408" r:id="rId23"/>
    <p:sldId id="411" r:id="rId24"/>
    <p:sldId id="41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76" autoAdjust="0"/>
  </p:normalViewPr>
  <p:slideViewPr>
    <p:cSldViewPr>
      <p:cViewPr varScale="1">
        <p:scale>
          <a:sx n="113" d="100"/>
          <a:sy n="113" d="100"/>
        </p:scale>
        <p:origin x="159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DF98-04A3-4FA1-8165-AC9A68647D5A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8B157-7CD0-4B3B-9669-778326D8A8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2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04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7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1432" tIns="45716" rIns="91432" bIns="45716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62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5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7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173D3E-08EC-4E65-995F-34869A3E30B2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057400" y="685800"/>
            <a:ext cx="7008813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Lecture 1-2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445933"/>
            <a:ext cx="8532813" cy="152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FUNDAMENTALS OF </a:t>
            </a:r>
            <a:r>
              <a:rPr lang="en-US" sz="2800" b="1" dirty="0">
                <a:solidFill>
                  <a:schemeClr val="tx1"/>
                </a:solidFill>
              </a:rPr>
              <a:t>SOFTWARE ENGINEERING</a:t>
            </a:r>
          </a:p>
          <a:p>
            <a:pPr algn="ctr"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6569" y="3855534"/>
            <a:ext cx="1979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Mehwish Mumtaz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Aspects of Software Production?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process of developing software</a:t>
            </a:r>
          </a:p>
          <a:p>
            <a:r>
              <a:rPr lang="en-US" dirty="0"/>
              <a:t>Activities such as management of project and teams</a:t>
            </a:r>
          </a:p>
          <a:p>
            <a:r>
              <a:rPr lang="en-US" dirty="0"/>
              <a:t>Development of tools, theories, methods to support production of software</a:t>
            </a:r>
          </a:p>
        </p:txBody>
      </p:sp>
    </p:spTree>
    <p:extLst>
      <p:ext uri="{BB962C8B-B14F-4D97-AF65-F5344CB8AC3E}">
        <p14:creationId xmlns:p14="http://schemas.microsoft.com/office/powerpoint/2010/main" val="418134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Who Does Software Engineering? 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/>
          <a:lstStyle/>
          <a:p>
            <a:pPr eaLnBrk="1" hangingPunct="1"/>
            <a:r>
              <a:rPr lang="en-GB" dirty="0"/>
              <a:t>Participants (stakeholders) in a software development project</a:t>
            </a:r>
          </a:p>
          <a:p>
            <a:pPr eaLnBrk="1" hangingPunct="1"/>
            <a:endParaRPr lang="en-US" dirty="0"/>
          </a:p>
        </p:txBody>
      </p:sp>
      <p:pic>
        <p:nvPicPr>
          <p:cNvPr id="22532" name="Picture 8" descr="Slide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841625"/>
            <a:ext cx="5943600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40525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381000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Report for Year 2012 to 2016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(Standish 2016)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1036"/>
              </p:ext>
            </p:extLst>
          </p:nvPr>
        </p:nvGraphicFramePr>
        <p:xfrm>
          <a:off x="457197" y="1219200"/>
          <a:ext cx="816033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0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Successful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Projects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Challenged Projects</a:t>
                      </a:r>
                    </a:p>
                  </a:txBody>
                  <a:tcPr anchor="ctr">
                    <a:solidFill>
                      <a:srgbClr val="EE851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Failed Projects</a:t>
                      </a:r>
                    </a:p>
                  </a:txBody>
                  <a:tcPr anchor="ctr">
                    <a:solidFill>
                      <a:srgbClr val="E2311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for Software Industry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020953" y="4265612"/>
            <a:ext cx="5123047" cy="16017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Size and Complexity</a:t>
            </a:r>
          </a:p>
          <a:p>
            <a:r>
              <a:rPr lang="en-US" dirty="0"/>
              <a:t>Customer Satisfaction Level</a:t>
            </a:r>
          </a:p>
          <a:p>
            <a:r>
              <a:rPr lang="en-US" dirty="0"/>
              <a:t>Development and Budget Process</a:t>
            </a:r>
          </a:p>
          <a:p>
            <a:r>
              <a:rPr lang="en-US" dirty="0"/>
              <a:t>Skills of Developers and Managers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81000" y="4195495"/>
            <a:ext cx="2286000" cy="1601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/>
              <a:t>Factors Affecting Project Success Rate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4981245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90800" y="457649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are</a:t>
            </a:r>
          </a:p>
        </p:txBody>
      </p:sp>
      <p:sp>
        <p:nvSpPr>
          <p:cNvPr id="5" name="Left Brace 4"/>
          <p:cNvSpPr/>
          <p:nvPr/>
        </p:nvSpPr>
        <p:spPr>
          <a:xfrm>
            <a:off x="3886200" y="4265612"/>
            <a:ext cx="3810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0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/>
      <p:bldP spid="10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/>
              <a:t>Requirement analysts</a:t>
            </a:r>
            <a:r>
              <a:rPr lang="en-GB" sz="2400" dirty="0"/>
              <a:t>: work with the customers to identify and document the requirements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/>
              <a:t>Designers</a:t>
            </a:r>
            <a:r>
              <a:rPr lang="en-GB" sz="2400" dirty="0"/>
              <a:t>: generate a system-level description of what the system is supposed to do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/>
              <a:t>Programmers</a:t>
            </a:r>
            <a:r>
              <a:rPr lang="en-GB" sz="2400" dirty="0"/>
              <a:t>: write lines of code to implement the design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/>
              <a:t>Testers</a:t>
            </a:r>
            <a:r>
              <a:rPr lang="en-GB" sz="2400" dirty="0"/>
              <a:t>: catch faults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/>
              <a:t>Trainers</a:t>
            </a:r>
            <a:r>
              <a:rPr lang="en-GB" sz="2400" dirty="0"/>
              <a:t>: show users how to use the system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/>
              <a:t>Maintenance team</a:t>
            </a:r>
            <a:r>
              <a:rPr lang="en-GB" sz="2400" dirty="0"/>
              <a:t>: fix faults that show up later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/>
              <a:t>Librarians</a:t>
            </a:r>
            <a:r>
              <a:rPr lang="en-GB" sz="2400" dirty="0"/>
              <a:t>: prepare and store documents such as software requirements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/>
              <a:t>Configuration management team</a:t>
            </a:r>
            <a:r>
              <a:rPr lang="en-GB" sz="2400" dirty="0"/>
              <a:t>: maintain correspondence among various artefacts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Development Team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50501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Who Does What?</a:t>
            </a:r>
          </a:p>
          <a:p>
            <a:pPr eaLnBrk="1" hangingPunct="1"/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Development Team (Roles)</a:t>
            </a:r>
            <a:endParaRPr lang="en-US" sz="2800" dirty="0"/>
          </a:p>
        </p:txBody>
      </p:sp>
      <p:pic>
        <p:nvPicPr>
          <p:cNvPr id="1026" name="Picture 2" descr="D:\UCP Data\UCP\Fall 2015-16\ISD\Lecture Slides\roles of dev team 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2265"/>
            <a:ext cx="7162800" cy="667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23330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0" y="2903041"/>
            <a:ext cx="2819400" cy="887492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Software Engineering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200" y="3063401"/>
            <a:ext cx="2209800" cy="449759"/>
            <a:chOff x="838200" y="2743200"/>
            <a:chExt cx="2209800" cy="449759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838200" y="2743200"/>
              <a:ext cx="1600200" cy="449759"/>
            </a:xfrm>
            <a:prstGeom prst="rect">
              <a:avLst/>
            </a:prstGeom>
            <a:ln w="15875"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dirty="0"/>
                <a:t>Process</a:t>
              </a:r>
            </a:p>
          </p:txBody>
        </p:sp>
        <p:cxnSp>
          <p:nvCxnSpPr>
            <p:cNvPr id="5" name="Straight Connector 4"/>
            <p:cNvCxnSpPr>
              <a:stCxn id="2" idx="1"/>
              <a:endCxn id="4" idx="3"/>
            </p:cNvCxnSpPr>
            <p:nvPr/>
          </p:nvCxnSpPr>
          <p:spPr>
            <a:xfrm flipH="1" flipV="1">
              <a:off x="2438400" y="2968080"/>
              <a:ext cx="609600" cy="5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828800" y="1905000"/>
            <a:ext cx="1930874" cy="998041"/>
            <a:chOff x="2895600" y="1905000"/>
            <a:chExt cx="1930874" cy="998041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2895600" y="1905000"/>
              <a:ext cx="1828800" cy="449759"/>
            </a:xfrm>
            <a:prstGeom prst="rect">
              <a:avLst/>
            </a:prstGeom>
            <a:ln w="15875"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dirty="0"/>
                <a:t>Paradigm</a:t>
              </a:r>
            </a:p>
            <a:p>
              <a:r>
                <a:rPr lang="en-US" sz="2800" dirty="0"/>
                <a:t>(Models)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 flipV="1">
              <a:off x="4357048" y="2354759"/>
              <a:ext cx="469426" cy="548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57800" y="1905000"/>
            <a:ext cx="2044890" cy="998041"/>
            <a:chOff x="5257800" y="1905000"/>
            <a:chExt cx="2044890" cy="998041"/>
          </a:xfrm>
        </p:grpSpPr>
        <p:sp>
          <p:nvSpPr>
            <p:cNvPr id="10" name="Title 1"/>
            <p:cNvSpPr txBox="1">
              <a:spLocks/>
            </p:cNvSpPr>
            <p:nvPr/>
          </p:nvSpPr>
          <p:spPr>
            <a:xfrm>
              <a:off x="5397690" y="1905000"/>
              <a:ext cx="1905000" cy="449759"/>
            </a:xfrm>
            <a:prstGeom prst="rect">
              <a:avLst/>
            </a:prstGeom>
            <a:ln w="15875"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dirty="0"/>
                <a:t>Resources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5257800" y="2354759"/>
              <a:ext cx="381000" cy="548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867400" y="3061648"/>
            <a:ext cx="2209800" cy="449759"/>
            <a:chOff x="5867400" y="2823120"/>
            <a:chExt cx="2209800" cy="449759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6591300" y="2823120"/>
              <a:ext cx="1485900" cy="449759"/>
            </a:xfrm>
            <a:prstGeom prst="rect">
              <a:avLst/>
            </a:prstGeom>
            <a:ln w="15875"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dirty="0"/>
                <a:t>Skillset</a:t>
              </a:r>
            </a:p>
          </p:txBody>
        </p:sp>
        <p:cxnSp>
          <p:nvCxnSpPr>
            <p:cNvPr id="14" name="Straight Connector 13"/>
            <p:cNvCxnSpPr>
              <a:stCxn id="2" idx="3"/>
              <a:endCxn id="13" idx="1"/>
            </p:cNvCxnSpPr>
            <p:nvPr/>
          </p:nvCxnSpPr>
          <p:spPr>
            <a:xfrm flipV="1">
              <a:off x="5867400" y="3048000"/>
              <a:ext cx="723900" cy="60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38200" y="3790533"/>
            <a:ext cx="7413010" cy="2153067"/>
            <a:chOff x="838200" y="3790533"/>
            <a:chExt cx="7413010" cy="2153067"/>
          </a:xfrm>
        </p:grpSpPr>
        <p:graphicFrame>
          <p:nvGraphicFramePr>
            <p:cNvPr id="16" name="Content Placeholder 3"/>
            <p:cNvGraphicFramePr>
              <a:graphicFrameLocks/>
            </p:cNvGraphicFramePr>
            <p:nvPr/>
          </p:nvGraphicFramePr>
          <p:xfrm>
            <a:off x="838200" y="4724400"/>
            <a:ext cx="7413010" cy="5181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5786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305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1195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1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33399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53854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4572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Requirements Analysis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Design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Coding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Testing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400" dirty="0"/>
                          <a:t>Deployment</a:t>
                        </a:r>
                      </a:p>
                      <a:p>
                        <a:pPr algn="ctr"/>
                        <a:endParaRPr lang="en-US" sz="14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Maintenance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2133600" y="5574268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Typical phases in lifecycle of software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18848" y="3790533"/>
              <a:ext cx="1866900" cy="781467"/>
              <a:chOff x="533400" y="3790533"/>
              <a:chExt cx="1866900" cy="781467"/>
            </a:xfrm>
          </p:grpSpPr>
          <p:sp>
            <p:nvSpPr>
              <p:cNvPr id="19" name="Title 1"/>
              <p:cNvSpPr txBox="1">
                <a:spLocks/>
              </p:cNvSpPr>
              <p:nvPr/>
            </p:nvSpPr>
            <p:spPr>
              <a:xfrm>
                <a:off x="533400" y="4122241"/>
                <a:ext cx="1866900" cy="449759"/>
              </a:xfrm>
              <a:prstGeom prst="rect">
                <a:avLst/>
              </a:prstGeom>
              <a:ln w="15875"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dirty="0"/>
                  <a:t>Lifecycle</a:t>
                </a:r>
              </a:p>
            </p:txBody>
          </p:sp>
          <p:cxnSp>
            <p:nvCxnSpPr>
              <p:cNvPr id="20" name="Straight Connector 19"/>
              <p:cNvCxnSpPr>
                <a:stCxn id="2" idx="2"/>
                <a:endCxn id="19" idx="0"/>
              </p:cNvCxnSpPr>
              <p:nvPr/>
            </p:nvCxnSpPr>
            <p:spPr>
              <a:xfrm flipH="1">
                <a:off x="1466850" y="3790533"/>
                <a:ext cx="5402" cy="3317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331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Software Lifecycle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Phases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Requirements analysis and definition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 (architecture) design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 (detailed/procedural) design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Writing programs (coding/implementation)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Testing: unit, integration, system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 delivery (deployment)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Maintenance 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914400" y="5562600"/>
            <a:ext cx="74676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690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Adopt a systematic and organized approach, effectively, to produce high quality software</a:t>
            </a:r>
          </a:p>
          <a:p>
            <a:r>
              <a:rPr lang="en-US" dirty="0"/>
              <a:t>May have to use Ad hoc</a:t>
            </a:r>
            <a:r>
              <a:rPr lang="en-US"/>
              <a:t>(Necessary) </a:t>
            </a:r>
            <a:r>
              <a:rPr lang="en-US" dirty="0"/>
              <a:t>approaches to develop software</a:t>
            </a:r>
          </a:p>
          <a:p>
            <a:pPr lvl="1"/>
            <a:r>
              <a:rPr lang="en-US" dirty="0"/>
              <a:t>Some real complex problems may not be solved using elegant theories of 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69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Good software engineering must always include a strategy for producing quality software</a:t>
            </a:r>
          </a:p>
          <a:p>
            <a:r>
              <a:rPr lang="en-US" dirty="0"/>
              <a:t>Product Quality?</a:t>
            </a:r>
          </a:p>
          <a:p>
            <a:pPr lvl="1"/>
            <a:r>
              <a:rPr lang="en-US" dirty="0"/>
              <a:t>Multiple facets…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Good Software Product?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Users judge external characteristics (e.g., correct functionality, number of failures, type of failures)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Designers and maintainers judge internal characteristics (e.g., ease of modification)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Thus different stakeholders may have different criteria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Need quality models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Good Software Product?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762000"/>
            <a:ext cx="8229600" cy="1143000"/>
          </a:xfrm>
        </p:spPr>
        <p:txBody>
          <a:bodyPr tIns="46038" bIns="46038"/>
          <a:lstStyle/>
          <a:p>
            <a:r>
              <a:rPr lang="en-US" dirty="0"/>
              <a:t>Text Book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7848600" cy="4876800"/>
          </a:xfrm>
        </p:spPr>
        <p:txBody>
          <a:bodyPr tIns="46038" bIns="46038">
            <a:normAutofit/>
          </a:bodyPr>
          <a:lstStyle/>
          <a:p>
            <a:r>
              <a:rPr lang="en-US" dirty="0"/>
              <a:t>Roger Pressman, Software Engineering: A Practitioner’s Approach(Selected Chapters)</a:t>
            </a:r>
          </a:p>
          <a:p>
            <a:r>
              <a:rPr lang="en-US" dirty="0"/>
              <a:t>Shari Lawrence </a:t>
            </a:r>
            <a:r>
              <a:rPr lang="en-US" dirty="0" err="1"/>
              <a:t>PFleeger</a:t>
            </a:r>
            <a:r>
              <a:rPr lang="en-US" dirty="0"/>
              <a:t> and Joanne M. Atlee, Software Engineering Theory and Practice, Fourth Edition (Selected Chapters)</a:t>
            </a:r>
          </a:p>
          <a:p>
            <a:r>
              <a:rPr lang="en-US" dirty="0"/>
              <a:t>Ian </a:t>
            </a:r>
            <a:r>
              <a:rPr lang="en-US" dirty="0" err="1"/>
              <a:t>Sommerville</a:t>
            </a:r>
            <a:r>
              <a:rPr lang="en-US" dirty="0"/>
              <a:t>, Software Engineering (Selected Chapters)</a:t>
            </a:r>
          </a:p>
        </p:txBody>
      </p:sp>
    </p:spTree>
    <p:extLst>
      <p:ext uri="{BB962C8B-B14F-4D97-AF65-F5344CB8AC3E}">
        <p14:creationId xmlns:p14="http://schemas.microsoft.com/office/powerpoint/2010/main" val="2751332941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  <a:p>
            <a:pPr marL="393192" lvl="1" indent="0">
              <a:buNone/>
            </a:pPr>
            <a:r>
              <a:rPr lang="en-US" sz="80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The extent to which a software meets its requirements specification.(Fulfill Customer Objective).</a:t>
            </a:r>
          </a:p>
          <a:p>
            <a:pPr marL="1307592" lvl="1" indent="-914400">
              <a:buFont typeface="+mj-lt"/>
              <a:buAutoNum type="arabicPeriod"/>
            </a:pPr>
            <a:r>
              <a:rPr lang="en-US" sz="8000" b="1" dirty="0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Requirements: </a:t>
            </a:r>
            <a:r>
              <a:rPr lang="en-US" sz="8000" dirty="0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 specify </a:t>
            </a:r>
            <a:r>
              <a:rPr lang="en-US" sz="8000" dirty="0" err="1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sz="8000" dirty="0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Mobile application </a:t>
            </a:r>
          </a:p>
          <a:p>
            <a:pPr marL="1307592" lvl="1" indent="-914400">
              <a:buFont typeface="+mj-lt"/>
              <a:buAutoNum type="arabicPeriod"/>
            </a:pPr>
            <a:r>
              <a:rPr lang="en-US" sz="8000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 functional Requirements</a:t>
            </a:r>
            <a:r>
              <a:rPr lang="en-US" sz="80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Loading time of application, Performance of the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8000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Efficiency </a:t>
            </a:r>
          </a:p>
          <a:p>
            <a:pPr marL="393192" lvl="1" indent="0">
              <a:buNone/>
            </a:pPr>
            <a:r>
              <a:rPr lang="en-US" sz="80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The amount of hardware resources and code the software, needs to perform a function.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8000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Integrity </a:t>
            </a:r>
          </a:p>
          <a:p>
            <a:pPr marL="393192" lvl="1" indent="0">
              <a:buNone/>
            </a:pPr>
            <a:r>
              <a:rPr lang="en-US" sz="80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The extent to which the software can control an unauthorized person from the accessing the data or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8000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Reliability </a:t>
            </a:r>
          </a:p>
          <a:p>
            <a:pPr marL="393192" lvl="1" indent="0">
              <a:buNone/>
            </a:pPr>
            <a:r>
              <a:rPr lang="en-US" sz="80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The extent to which a software performs its intended functions without failure.(Not a serious error. </a:t>
            </a:r>
            <a:r>
              <a:rPr lang="en-US" sz="8000" b="0" i="0" dirty="0" err="1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Therac</a:t>
            </a:r>
            <a:r>
              <a:rPr lang="en-US" sz="80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25. We expect errors)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8000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Usability </a:t>
            </a:r>
            <a:endParaRPr lang="en-US" sz="8000" dirty="0">
              <a:solidFill>
                <a:srgbClr val="27323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192" lvl="1" indent="0">
              <a:buNone/>
            </a:pPr>
            <a:r>
              <a:rPr lang="en-US" sz="80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The extent of effort required to learn, operate and understand the functions of the software.</a:t>
            </a:r>
          </a:p>
          <a:p>
            <a:pPr marL="0" indent="0">
              <a:buNone/>
            </a:pPr>
            <a:br>
              <a:rPr lang="en-US" sz="8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0" b="0" i="0" dirty="0">
              <a:solidFill>
                <a:srgbClr val="27323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392" lvl="1" indent="-457200">
              <a:buFont typeface="+mj-lt"/>
              <a:buAutoNum type="arabicPeriod"/>
            </a:pPr>
            <a:endParaRPr lang="en-US" sz="8000" b="0" i="0" dirty="0">
              <a:solidFill>
                <a:srgbClr val="27323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392" lvl="1" indent="-457200">
              <a:buFont typeface="+mj-lt"/>
              <a:buAutoNum type="arabicPeriod"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850392" lvl="1" indent="-457200">
              <a:buFont typeface="+mj-lt"/>
              <a:buAutoNum type="arabicPeriod"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850392" lvl="1" indent="-457200">
              <a:buFont typeface="+mj-lt"/>
              <a:buAutoNum type="arabicPeriod"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lvl="1"/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7000" y="-76200"/>
            <a:ext cx="9677400" cy="1143000"/>
          </a:xfrm>
        </p:spPr>
        <p:txBody>
          <a:bodyPr>
            <a:normAutofit/>
          </a:bodyPr>
          <a:lstStyle/>
          <a:p>
            <a:r>
              <a:rPr lang="en-US" sz="2000" dirty="0"/>
              <a:t>What is a Good Software Product?</a:t>
            </a:r>
            <a:br>
              <a:rPr lang="en-US" sz="2000" dirty="0"/>
            </a:br>
            <a:r>
              <a:rPr lang="en-US" sz="2000" dirty="0"/>
              <a:t>           McCall's Quality Factors</a:t>
            </a:r>
          </a:p>
        </p:txBody>
      </p:sp>
    </p:spTree>
    <p:extLst>
      <p:ext uri="{BB962C8B-B14F-4D97-AF65-F5344CB8AC3E}">
        <p14:creationId xmlns:p14="http://schemas.microsoft.com/office/powerpoint/2010/main" val="2135931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8000" b="0" i="0" dirty="0">
              <a:solidFill>
                <a:srgbClr val="27323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8000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Maintainability –</a:t>
            </a:r>
            <a:endParaRPr lang="en-US" sz="8000" dirty="0">
              <a:solidFill>
                <a:srgbClr val="27323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lvl="1" indent="0">
              <a:buNone/>
            </a:pPr>
            <a:r>
              <a:rPr lang="en-US" sz="80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The effort required to detect and correct an error during maintenance phase. (Modification in Initial release, bug fixin</a:t>
            </a:r>
            <a:r>
              <a:rPr lang="en-US" sz="8000" dirty="0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phase, software evolution phase, old software and reverse engineering</a:t>
            </a:r>
            <a:r>
              <a:rPr lang="en-US" sz="80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8000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Flexibility </a:t>
            </a:r>
            <a:br>
              <a:rPr lang="en-US" sz="80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The effort needed to improve an operational software program.</a:t>
            </a:r>
          </a:p>
          <a:p>
            <a:pPr marL="0" indent="0">
              <a:buNone/>
            </a:pPr>
            <a:r>
              <a:rPr lang="en-US" sz="8000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 Testability –</a:t>
            </a:r>
            <a:br>
              <a:rPr lang="en-US" sz="80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The effort required to verify a software to ensure that it meets the specified requirements.</a:t>
            </a:r>
          </a:p>
          <a:p>
            <a:pPr marL="0" indent="0">
              <a:buNone/>
            </a:pPr>
            <a:r>
              <a:rPr lang="en-US" sz="8000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9. Portability –</a:t>
            </a:r>
            <a:br>
              <a:rPr lang="en-US" sz="80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The effort required to transfer a program from one platform to another.</a:t>
            </a:r>
          </a:p>
          <a:p>
            <a:pPr marL="0" indent="0">
              <a:buNone/>
            </a:pPr>
            <a:r>
              <a:rPr lang="en-US" sz="8000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10. Re-usability –</a:t>
            </a:r>
            <a:br>
              <a:rPr lang="en-US" sz="80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The extent to which the program’s code can be reused in other applications. </a:t>
            </a:r>
            <a:r>
              <a:rPr lang="en-US" sz="8000" b="0" i="0" dirty="0" err="1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sz="80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Car</a:t>
            </a:r>
          </a:p>
          <a:p>
            <a:pPr marL="0" indent="0" algn="l" fontAlgn="base">
              <a:buNone/>
            </a:pPr>
            <a:r>
              <a:rPr lang="en-US" sz="8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11. Interoperability –</a:t>
            </a:r>
            <a:br>
              <a:rPr lang="en-US" sz="8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The effort required to integrate two systems with one another.</a:t>
            </a:r>
          </a:p>
          <a:p>
            <a:pPr marL="0" indent="0">
              <a:buNone/>
            </a:pPr>
            <a:br>
              <a:rPr lang="en-US" sz="8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0" b="0" i="0" dirty="0">
              <a:solidFill>
                <a:srgbClr val="27323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392" lvl="1" indent="-457200">
              <a:buFont typeface="+mj-lt"/>
              <a:buAutoNum type="arabicPeriod"/>
            </a:pPr>
            <a:endParaRPr lang="en-US" sz="8000" b="0" i="0" dirty="0">
              <a:solidFill>
                <a:srgbClr val="27323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392" lvl="1" indent="-457200">
              <a:buFont typeface="+mj-lt"/>
              <a:buAutoNum type="arabicPeriod"/>
            </a:pPr>
            <a:endParaRPr lang="en-US" sz="8000" b="0" i="0" dirty="0">
              <a:solidFill>
                <a:srgbClr val="27323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392" lvl="1" indent="-457200">
              <a:buFont typeface="+mj-lt"/>
              <a:buAutoNum type="arabicPeriod"/>
            </a:pPr>
            <a:endParaRPr lang="en-US" sz="8000" b="0" i="0" dirty="0">
              <a:solidFill>
                <a:srgbClr val="27323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392" lvl="1" indent="-457200">
              <a:buFont typeface="+mj-lt"/>
              <a:buAutoNum type="arabicPeriod"/>
            </a:pPr>
            <a:endParaRPr lang="en-US" sz="8000" b="0" i="0" dirty="0">
              <a:solidFill>
                <a:srgbClr val="27323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8000" b="0" i="0" dirty="0">
              <a:solidFill>
                <a:srgbClr val="27323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52400"/>
            <a:ext cx="6705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What is a Good Software Product?</a:t>
            </a:r>
            <a:br>
              <a:rPr lang="en-US" sz="3200" dirty="0"/>
            </a:br>
            <a:r>
              <a:rPr lang="en-US" sz="3200" dirty="0"/>
              <a:t>           McCall's Quality Factors</a:t>
            </a:r>
          </a:p>
        </p:txBody>
      </p:sp>
    </p:spTree>
    <p:extLst>
      <p:ext uri="{BB962C8B-B14F-4D97-AF65-F5344CB8AC3E}">
        <p14:creationId xmlns:p14="http://schemas.microsoft.com/office/powerpoint/2010/main" val="1201520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Lehman’s Laws of Software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(1974) "Continuing Change" — A system must be continually adapted or it becomes progressively less satisfactory. It happens so until it becomes economical to replace it by a new or a restructured version.-Add new features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Soneri</a:t>
            </a:r>
            <a:r>
              <a:rPr lang="en-US" dirty="0"/>
              <a:t> Bank software</a:t>
            </a:r>
          </a:p>
          <a:p>
            <a:r>
              <a:rPr lang="en-US" dirty="0"/>
              <a:t>(1974) "Increasing Complexity/Entropy" —Complexity/entropy of a system increases with time, unless work is done to maintain or reduce it-lines of code</a:t>
            </a:r>
          </a:p>
          <a:p>
            <a:r>
              <a:rPr lang="en-US" dirty="0"/>
              <a:t>(1991) "Continuing Growth" — the functional content of a system must be continually increased to maintain user satisfaction over its lifetime</a:t>
            </a:r>
          </a:p>
          <a:p>
            <a:r>
              <a:rPr lang="en-US" dirty="0"/>
              <a:t>(1996) "Declining Quality" — the quality of a system will appear to be declining unless it is rigorously maintained and adapted to operational environment changes</a:t>
            </a:r>
          </a:p>
        </p:txBody>
      </p:sp>
    </p:spTree>
    <p:extLst>
      <p:ext uri="{BB962C8B-B14F-4D97-AF65-F5344CB8AC3E}">
        <p14:creationId xmlns:p14="http://schemas.microsoft.com/office/powerpoint/2010/main" val="1488260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Disciplined, consistent, and systematic effort to construct (design + build) and maintain </a:t>
            </a:r>
            <a:r>
              <a:rPr lang="en-US"/>
              <a:t>good quality software </a:t>
            </a:r>
            <a:r>
              <a:rPr lang="en-US" dirty="0"/>
              <a:t>in timely and cost-effective manner</a:t>
            </a:r>
          </a:p>
        </p:txBody>
      </p:sp>
    </p:spTree>
    <p:extLst>
      <p:ext uri="{BB962C8B-B14F-4D97-AF65-F5344CB8AC3E}">
        <p14:creationId xmlns:p14="http://schemas.microsoft.com/office/powerpoint/2010/main" val="3234447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Successful Have We Been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Perform tasks more quickly and effectively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Word processing, spreadsheets, e-mail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Support advances in medicine, agriculture, transportation, multimedia education, and  most other industries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Many good stories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However, software is not without problems (recall the Standish report on challenged and failed projects???)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6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8229600" cy="1143000"/>
          </a:xfrm>
        </p:spPr>
        <p:txBody>
          <a:bodyPr tIns="46038" bIns="46038"/>
          <a:lstStyle/>
          <a:p>
            <a:r>
              <a:rPr lang="en-US" dirty="0"/>
              <a:t>Why is SE Needed?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7772400" cy="3733800"/>
          </a:xfrm>
        </p:spPr>
        <p:txBody>
          <a:bodyPr tIns="46038" bIns="46038">
            <a:normAutofit fontScale="92500" lnSpcReduction="20000"/>
          </a:bodyPr>
          <a:lstStyle/>
          <a:p>
            <a:r>
              <a:rPr lang="en-US" sz="3200" dirty="0">
                <a:cs typeface="Times New Roman" pitchFamily="18" charset="0"/>
              </a:rPr>
              <a:t>Computers everywhere</a:t>
            </a:r>
          </a:p>
          <a:p>
            <a:pPr lvl="1"/>
            <a:r>
              <a:rPr lang="en-US" sz="3000" dirty="0">
                <a:cs typeface="Times New Roman" pitchFamily="18" charset="0"/>
              </a:rPr>
              <a:t>Toaster, Microwave, Temperature control of A/C, Surgical Equipment… </a:t>
            </a:r>
          </a:p>
          <a:p>
            <a:r>
              <a:rPr lang="en-US" sz="3400" dirty="0"/>
              <a:t>Computers need to be managed</a:t>
            </a:r>
          </a:p>
          <a:p>
            <a:pPr lvl="1"/>
            <a:r>
              <a:rPr lang="en-US" sz="3000" dirty="0">
                <a:cs typeface="Times New Roman" pitchFamily="18" charset="0"/>
              </a:rPr>
              <a:t>Software runs on all computers</a:t>
            </a:r>
          </a:p>
          <a:p>
            <a:pPr lvl="2"/>
            <a:r>
              <a:rPr lang="en-US" sz="2700" dirty="0">
                <a:cs typeface="Times New Roman" pitchFamily="18" charset="0"/>
              </a:rPr>
              <a:t>Make lives comfortable, efficient, effective…</a:t>
            </a:r>
          </a:p>
          <a:p>
            <a:pPr lvl="2"/>
            <a:r>
              <a:rPr lang="en-US" sz="2700" dirty="0" err="1">
                <a:cs typeface="Times New Roman" pitchFamily="18" charset="0"/>
              </a:rPr>
              <a:t>E.g</a:t>
            </a:r>
            <a:r>
              <a:rPr lang="en-US" sz="2700" dirty="0">
                <a:cs typeface="Times New Roman" pitchFamily="18" charset="0"/>
              </a:rPr>
              <a:t>  Document system. </a:t>
            </a:r>
            <a:r>
              <a:rPr lang="en-US" sz="2700" dirty="0" err="1">
                <a:cs typeface="Times New Roman" pitchFamily="18" charset="0"/>
              </a:rPr>
              <a:t>Estamping</a:t>
            </a:r>
            <a:r>
              <a:rPr lang="en-US" sz="2700" dirty="0">
                <a:cs typeface="Times New Roman" pitchFamily="18" charset="0"/>
              </a:rPr>
              <a:t> PITB</a:t>
            </a:r>
          </a:p>
          <a:p>
            <a:r>
              <a:rPr lang="en-US" sz="3200" dirty="0">
                <a:cs typeface="Times New Roman" pitchFamily="18" charset="0"/>
              </a:rPr>
              <a:t>SE practices ensure development of good software to improve our living standard</a:t>
            </a:r>
          </a:p>
          <a:p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48748"/>
            <a:ext cx="8229600" cy="1143000"/>
          </a:xfrm>
        </p:spPr>
        <p:txBody>
          <a:bodyPr tIns="46038" bIns="46038"/>
          <a:lstStyle/>
          <a:p>
            <a:r>
              <a:rPr lang="en-US" dirty="0"/>
              <a:t>Why Do We Need to Study SE?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81200"/>
            <a:ext cx="7315200" cy="3505200"/>
          </a:xfrm>
        </p:spPr>
        <p:txBody>
          <a:bodyPr tIns="46038" bIns="46038">
            <a:noAutofit/>
          </a:bodyPr>
          <a:lstStyle/>
          <a:p>
            <a:r>
              <a:rPr lang="en-US" sz="2800" dirty="0"/>
              <a:t>What could be the benefits?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Analysis</a:t>
            </a:r>
          </a:p>
          <a:p>
            <a:pPr eaLnBrk="1" hangingPunct="1"/>
            <a:endParaRPr lang="en-GB" dirty="0"/>
          </a:p>
          <a:p>
            <a:pPr eaLnBrk="1" hangingPunct="1"/>
            <a:endParaRPr lang="en-US" dirty="0"/>
          </a:p>
        </p:txBody>
      </p:sp>
      <p:pic>
        <p:nvPicPr>
          <p:cNvPr id="6148" name="Picture 11" descr="Slid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492375"/>
            <a:ext cx="73152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698863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Solving Problems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51448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Solving Problems (continued)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Synthesis</a:t>
            </a:r>
          </a:p>
          <a:p>
            <a:pPr eaLnBrk="1" hangingPunct="1"/>
            <a:endParaRPr lang="en-GB" dirty="0"/>
          </a:p>
          <a:p>
            <a:pPr eaLnBrk="1" hangingPunct="1"/>
            <a:endParaRPr lang="en-US" dirty="0"/>
          </a:p>
        </p:txBody>
      </p:sp>
      <p:pic>
        <p:nvPicPr>
          <p:cNvPr id="7172" name="Picture 11" descr="Slid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493962"/>
            <a:ext cx="7391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43259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Problems</a:t>
            </a:r>
          </a:p>
          <a:p>
            <a:pPr lvl="1"/>
            <a:r>
              <a:rPr lang="en-US" dirty="0"/>
              <a:t>Computers</a:t>
            </a:r>
          </a:p>
          <a:p>
            <a:pPr lvl="1"/>
            <a:r>
              <a:rPr lang="en-US" dirty="0"/>
              <a:t>Computing</a:t>
            </a:r>
          </a:p>
        </p:txBody>
      </p:sp>
    </p:spTree>
    <p:extLst>
      <p:ext uri="{BB962C8B-B14F-4D97-AF65-F5344CB8AC3E}">
        <p14:creationId xmlns:p14="http://schemas.microsoft.com/office/powerpoint/2010/main" val="341585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programs along with associated configuration data and documentation </a:t>
            </a:r>
            <a:r>
              <a:rPr lang="en-US" dirty="0" err="1"/>
              <a:t>s.t.</a:t>
            </a:r>
            <a:r>
              <a:rPr lang="en-US" dirty="0"/>
              <a:t> the programs are correctly operated</a:t>
            </a:r>
          </a:p>
          <a:p>
            <a:pPr lvl="1"/>
            <a:r>
              <a:rPr lang="en-US" dirty="0"/>
              <a:t>Configuration data helps set up the programs</a:t>
            </a:r>
          </a:p>
          <a:p>
            <a:pPr lvl="1"/>
            <a:r>
              <a:rPr lang="en-US" dirty="0"/>
              <a:t>System documentation helps understand structure of the system</a:t>
            </a:r>
          </a:p>
          <a:p>
            <a:pPr lvl="1"/>
            <a:r>
              <a:rPr lang="en-US" dirty="0"/>
              <a:t>User documentation explains how to use the system</a:t>
            </a:r>
          </a:p>
        </p:txBody>
      </p:sp>
    </p:spTree>
    <p:extLst>
      <p:ext uri="{BB962C8B-B14F-4D97-AF65-F5344CB8AC3E}">
        <p14:creationId xmlns:p14="http://schemas.microsoft.com/office/powerpoint/2010/main" val="57302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Engineers’ Job?</a:t>
            </a:r>
          </a:p>
          <a:p>
            <a:pPr lvl="1"/>
            <a:r>
              <a:rPr lang="en-US" dirty="0"/>
              <a:t>Make things work</a:t>
            </a:r>
          </a:p>
          <a:p>
            <a:pPr lvl="1"/>
            <a:r>
              <a:rPr lang="en-US" dirty="0"/>
              <a:t>Apply theories, methodologies, tools appropriately</a:t>
            </a:r>
          </a:p>
          <a:p>
            <a:pPr lvl="1"/>
            <a:r>
              <a:rPr lang="en-US" dirty="0"/>
              <a:t>Provide solutions in absence of applicable theories and methods</a:t>
            </a:r>
          </a:p>
          <a:p>
            <a:pPr lvl="1"/>
            <a:r>
              <a:rPr lang="en-US" dirty="0"/>
              <a:t>Realize financial and organizational constraints </a:t>
            </a:r>
          </a:p>
        </p:txBody>
      </p:sp>
    </p:spTree>
    <p:extLst>
      <p:ext uri="{BB962C8B-B14F-4D97-AF65-F5344CB8AC3E}">
        <p14:creationId xmlns:p14="http://schemas.microsoft.com/office/powerpoint/2010/main" val="2512963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36550</TotalTime>
  <Words>1111</Words>
  <Application>Microsoft Office PowerPoint</Application>
  <PresentationFormat>On-screen Show (4:3)</PresentationFormat>
  <Paragraphs>167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Constantia</vt:lpstr>
      <vt:lpstr>urw-din</vt:lpstr>
      <vt:lpstr>Wingdings 2</vt:lpstr>
      <vt:lpstr>Flow</vt:lpstr>
      <vt:lpstr>Lecture 1-2</vt:lpstr>
      <vt:lpstr>Text Book</vt:lpstr>
      <vt:lpstr>Why is SE Needed?</vt:lpstr>
      <vt:lpstr>Why Do We Need to Study SE?</vt:lpstr>
      <vt:lpstr>PowerPoint Presentation</vt:lpstr>
      <vt:lpstr>Solving Problems (continued)</vt:lpstr>
      <vt:lpstr>Software Engineering</vt:lpstr>
      <vt:lpstr>Software?</vt:lpstr>
      <vt:lpstr>Engineering?</vt:lpstr>
      <vt:lpstr>Aspects of Software Production?</vt:lpstr>
      <vt:lpstr>Who Does Software Engineering? </vt:lpstr>
      <vt:lpstr>Challenges for Software Industry</vt:lpstr>
      <vt:lpstr>Development Team</vt:lpstr>
      <vt:lpstr>Development Team (Roles)</vt:lpstr>
      <vt:lpstr>PowerPoint Presentation</vt:lpstr>
      <vt:lpstr>Software Lifecycle</vt:lpstr>
      <vt:lpstr>Software Engineers?</vt:lpstr>
      <vt:lpstr>What is a Good Software Product?</vt:lpstr>
      <vt:lpstr>What is a Good Software Product?</vt:lpstr>
      <vt:lpstr>What is a Good Software Product?            McCall's Quality Factors</vt:lpstr>
      <vt:lpstr>What is a Good Software Product?            McCall's Quality Factors</vt:lpstr>
      <vt:lpstr>Lehman’s Laws of Software Evolution</vt:lpstr>
      <vt:lpstr>Software Engineering</vt:lpstr>
      <vt:lpstr>How Successful Have We Been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aadil</dc:creator>
  <cp:lastModifiedBy>Mehwish</cp:lastModifiedBy>
  <cp:revision>278</cp:revision>
  <dcterms:created xsi:type="dcterms:W3CDTF">2011-09-06T15:43:21Z</dcterms:created>
  <dcterms:modified xsi:type="dcterms:W3CDTF">2022-02-24T04:24:06Z</dcterms:modified>
</cp:coreProperties>
</file>