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BB8199-D8FC-4D01-8BAC-546FB1395287}"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379796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BB8199-D8FC-4D01-8BAC-546FB1395287}"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36762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BB8199-D8FC-4D01-8BAC-546FB1395287}"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213850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BB8199-D8FC-4D01-8BAC-546FB1395287}"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371556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BB8199-D8FC-4D01-8BAC-546FB1395287}"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284177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BB8199-D8FC-4D01-8BAC-546FB1395287}"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266083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BB8199-D8FC-4D01-8BAC-546FB1395287}"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67782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BB8199-D8FC-4D01-8BAC-546FB1395287}"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42308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8199-D8FC-4D01-8BAC-546FB1395287}"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171000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BB8199-D8FC-4D01-8BAC-546FB1395287}"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161094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BB8199-D8FC-4D01-8BAC-546FB1395287}"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A9D4B-7BC5-4233-B0C7-540A6920F69F}" type="slidenum">
              <a:rPr lang="en-US" smtClean="0"/>
              <a:t>‹#›</a:t>
            </a:fld>
            <a:endParaRPr lang="en-US"/>
          </a:p>
        </p:txBody>
      </p:sp>
    </p:spTree>
    <p:extLst>
      <p:ext uri="{BB962C8B-B14F-4D97-AF65-F5344CB8AC3E}">
        <p14:creationId xmlns:p14="http://schemas.microsoft.com/office/powerpoint/2010/main" val="228836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B8199-D8FC-4D01-8BAC-546FB1395287}"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A9D4B-7BC5-4233-B0C7-540A6920F69F}" type="slidenum">
              <a:rPr lang="en-US" smtClean="0"/>
              <a:t>‹#›</a:t>
            </a:fld>
            <a:endParaRPr lang="en-US"/>
          </a:p>
        </p:txBody>
      </p:sp>
    </p:spTree>
    <p:extLst>
      <p:ext uri="{BB962C8B-B14F-4D97-AF65-F5344CB8AC3E}">
        <p14:creationId xmlns:p14="http://schemas.microsoft.com/office/powerpoint/2010/main" val="2575180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Data </a:t>
            </a:r>
            <a:r>
              <a:rPr lang="en-US" b="1" dirty="0" smtClean="0"/>
              <a:t>Transformation</a:t>
            </a:r>
            <a:r>
              <a:rPr lang="en-US" b="1" dirty="0"/>
              <a:t/>
            </a:r>
            <a:br>
              <a:rPr lang="en-US" b="1" dirty="0"/>
            </a:br>
            <a:endParaRPr lang="en-US" dirty="0"/>
          </a:p>
        </p:txBody>
      </p:sp>
      <p:sp>
        <p:nvSpPr>
          <p:cNvPr id="3" name="Subtitle 2"/>
          <p:cNvSpPr>
            <a:spLocks noGrp="1"/>
          </p:cNvSpPr>
          <p:nvPr>
            <p:ph type="subTitle" idx="1"/>
          </p:nvPr>
        </p:nvSpPr>
        <p:spPr/>
        <p:txBody>
          <a:bodyPr>
            <a:noAutofit/>
          </a:bodyPr>
          <a:lstStyle/>
          <a:p>
            <a:r>
              <a:rPr lang="en-US" sz="4800" b="1" dirty="0" smtClean="0"/>
              <a:t>Standardization </a:t>
            </a:r>
            <a:r>
              <a:rPr lang="en-US" sz="4800" b="1" dirty="0" err="1" smtClean="0"/>
              <a:t>vs</a:t>
            </a:r>
            <a:r>
              <a:rPr lang="en-US" sz="4800" b="1" dirty="0" smtClean="0"/>
              <a:t> Normalization</a:t>
            </a:r>
            <a:endParaRPr lang="en-US" sz="4800" dirty="0"/>
          </a:p>
        </p:txBody>
      </p:sp>
    </p:spTree>
    <p:extLst>
      <p:ext uri="{BB962C8B-B14F-4D97-AF65-F5344CB8AC3E}">
        <p14:creationId xmlns:p14="http://schemas.microsoft.com/office/powerpoint/2010/main" val="215855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Feature Scaling Matters?</a:t>
            </a:r>
            <a:endParaRPr lang="en-US" dirty="0"/>
          </a:p>
        </p:txBody>
      </p:sp>
      <p:pic>
        <p:nvPicPr>
          <p:cNvPr id="5122" name="Picture 2" descr="Data Transformation: Standardization vs Normal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59721"/>
            <a:ext cx="9894457" cy="47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1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Feature Scaling Mean</a:t>
            </a:r>
            <a:r>
              <a:rPr lang="en-US" b="1" dirty="0" smtClean="0"/>
              <a:t>?</a:t>
            </a:r>
            <a:endParaRPr lang="en-US" dirty="0"/>
          </a:p>
        </p:txBody>
      </p:sp>
      <p:sp>
        <p:nvSpPr>
          <p:cNvPr id="3" name="Content Placeholder 2"/>
          <p:cNvSpPr>
            <a:spLocks noGrp="1"/>
          </p:cNvSpPr>
          <p:nvPr>
            <p:ph idx="1"/>
          </p:nvPr>
        </p:nvSpPr>
        <p:spPr/>
        <p:txBody>
          <a:bodyPr/>
          <a:lstStyle/>
          <a:p>
            <a:r>
              <a:rPr lang="en-US" dirty="0"/>
              <a:t>In practice, we often encounter different types of variables in the same dataset. </a:t>
            </a:r>
            <a:endParaRPr lang="en-US" dirty="0" smtClean="0"/>
          </a:p>
          <a:p>
            <a:r>
              <a:rPr lang="en-US" dirty="0" smtClean="0"/>
              <a:t>A </a:t>
            </a:r>
            <a:r>
              <a:rPr lang="en-US" dirty="0"/>
              <a:t>significant issue is that the range of the variables may differ a lot. </a:t>
            </a:r>
            <a:endParaRPr lang="en-US" dirty="0" smtClean="0"/>
          </a:p>
          <a:p>
            <a:r>
              <a:rPr lang="en-US" dirty="0" smtClean="0"/>
              <a:t>Using </a:t>
            </a:r>
            <a:r>
              <a:rPr lang="en-US" dirty="0"/>
              <a:t>the original scale may put more weights on the variables with a large range. </a:t>
            </a:r>
            <a:endParaRPr lang="en-US" dirty="0" smtClean="0"/>
          </a:p>
          <a:p>
            <a:r>
              <a:rPr lang="en-US" dirty="0" smtClean="0"/>
              <a:t>In </a:t>
            </a:r>
            <a:r>
              <a:rPr lang="en-US" dirty="0"/>
              <a:t>order to deal with this problem, we need to apply the technique of features rescaling to independent variables or features of data in the step of data pre-processing</a:t>
            </a:r>
          </a:p>
        </p:txBody>
      </p:sp>
    </p:spTree>
    <p:extLst>
      <p:ext uri="{BB962C8B-B14F-4D97-AF65-F5344CB8AC3E}">
        <p14:creationId xmlns:p14="http://schemas.microsoft.com/office/powerpoint/2010/main" val="17685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Feature Scaling Mean?</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dirty="0" smtClean="0"/>
          </a:p>
          <a:p>
            <a:pPr marL="0" indent="0" algn="ctr">
              <a:buNone/>
            </a:pPr>
            <a:endParaRPr lang="en-US" sz="3200" dirty="0"/>
          </a:p>
          <a:p>
            <a:pPr marL="0" indent="0" algn="ctr">
              <a:buNone/>
            </a:pPr>
            <a:r>
              <a:rPr lang="en-US" sz="3200" dirty="0" smtClean="0"/>
              <a:t>The </a:t>
            </a:r>
            <a:r>
              <a:rPr lang="en-US" sz="3200" dirty="0"/>
              <a:t>goal of applying Feature Scaling is to make sure features are on almost the same scale so that each feature is equally important and make it easier to process by most ML algorithms</a:t>
            </a:r>
          </a:p>
        </p:txBody>
      </p:sp>
    </p:spTree>
    <p:extLst>
      <p:ext uri="{BB962C8B-B14F-4D97-AF65-F5344CB8AC3E}">
        <p14:creationId xmlns:p14="http://schemas.microsoft.com/office/powerpoint/2010/main" val="892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This </a:t>
            </a:r>
            <a:r>
              <a:rPr lang="en-US" dirty="0"/>
              <a:t>is a dataset that contains an independent variable (Purchased) and 3 dependent variables (Country, Age, and Salary). We can easily notice that the variables are not on the same scale because the range of </a:t>
            </a:r>
            <a:r>
              <a:rPr lang="en-US" b="1" i="1" dirty="0"/>
              <a:t>Age</a:t>
            </a:r>
            <a:r>
              <a:rPr lang="en-US" b="1" dirty="0"/>
              <a:t> is from 27 to 50</a:t>
            </a:r>
            <a:r>
              <a:rPr lang="en-US" dirty="0"/>
              <a:t>, while the range of </a:t>
            </a:r>
            <a:r>
              <a:rPr lang="en-US" i="1" dirty="0"/>
              <a:t>Salary</a:t>
            </a:r>
            <a:r>
              <a:rPr lang="en-US" dirty="0"/>
              <a:t> going from 48 K to 83 K. </a:t>
            </a:r>
          </a:p>
        </p:txBody>
      </p:sp>
      <p:pic>
        <p:nvPicPr>
          <p:cNvPr id="1026" name="Picture 2" descr="Data Transformation: Standardization vs Normal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l="5039" t="5055" r="36078" b="33433"/>
          <a:stretch/>
        </p:blipFill>
        <p:spPr bwMode="auto">
          <a:xfrm>
            <a:off x="2293899" y="3476043"/>
            <a:ext cx="7080761" cy="326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99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Standardisation</a:t>
            </a:r>
            <a:r>
              <a:rPr lang="en-US" b="1" dirty="0" smtClean="0"/>
              <a:t> (Z-Score Normalization)</a:t>
            </a:r>
            <a:endParaRPr lang="en-US" dirty="0"/>
          </a:p>
        </p:txBody>
      </p:sp>
      <p:sp>
        <p:nvSpPr>
          <p:cNvPr id="3" name="Content Placeholder 2"/>
          <p:cNvSpPr>
            <a:spLocks noGrp="1"/>
          </p:cNvSpPr>
          <p:nvPr>
            <p:ph idx="1"/>
          </p:nvPr>
        </p:nvSpPr>
        <p:spPr/>
        <p:txBody>
          <a:bodyPr/>
          <a:lstStyle/>
          <a:p>
            <a:r>
              <a:rPr lang="en-US" dirty="0"/>
              <a:t>The result of </a:t>
            </a:r>
            <a:r>
              <a:rPr lang="en-US" b="1" dirty="0"/>
              <a:t>standardization</a:t>
            </a:r>
            <a:r>
              <a:rPr lang="en-US" dirty="0"/>
              <a:t> (or </a:t>
            </a:r>
            <a:r>
              <a:rPr lang="en-US" b="1" dirty="0"/>
              <a:t>Z-score normalization</a:t>
            </a:r>
            <a:r>
              <a:rPr lang="en-US" dirty="0"/>
              <a:t>) is that the features will be rescaled to ensure the mean and the standard deviation to be 0 and 1, respectively. The equation is shown below:</a:t>
            </a:r>
          </a:p>
        </p:txBody>
      </p:sp>
      <p:pic>
        <p:nvPicPr>
          <p:cNvPr id="2050" name="Picture 2" descr="Data Transformation: Standardization vs Norm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98209"/>
            <a:ext cx="10155145" cy="247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4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Max-Min </a:t>
            </a:r>
            <a:r>
              <a:rPr lang="en-US" b="1" dirty="0" smtClean="0"/>
              <a:t>Normalization (</a:t>
            </a:r>
            <a:r>
              <a:rPr lang="en-US" b="1" dirty="0" smtClean="0"/>
              <a:t>Max-Min Scaling</a:t>
            </a:r>
            <a:r>
              <a:rPr lang="en-US" b="1" dirty="0" smtClean="0"/>
              <a:t>)</a:t>
            </a:r>
            <a:endParaRPr lang="en-US" dirty="0"/>
          </a:p>
        </p:txBody>
      </p:sp>
      <p:sp>
        <p:nvSpPr>
          <p:cNvPr id="3" name="Content Placeholder 2"/>
          <p:cNvSpPr>
            <a:spLocks noGrp="1"/>
          </p:cNvSpPr>
          <p:nvPr>
            <p:ph idx="1"/>
          </p:nvPr>
        </p:nvSpPr>
        <p:spPr/>
        <p:txBody>
          <a:bodyPr/>
          <a:lstStyle/>
          <a:p>
            <a:r>
              <a:rPr lang="en-US" dirty="0"/>
              <a:t>Another common approach is the so-called </a:t>
            </a:r>
            <a:r>
              <a:rPr lang="en-US" b="1" dirty="0"/>
              <a:t>Max-Min Normalization (</a:t>
            </a:r>
            <a:r>
              <a:rPr lang="en-US" dirty="0"/>
              <a:t>Min-Max scaling). This technique is to re-scales features with a distribution value between 0 and 1. For every feature, the minimum value of that feature gets transformed into 0, and the maximum value gets transformed into 1. The general equation is shown below:</a:t>
            </a:r>
          </a:p>
        </p:txBody>
      </p:sp>
      <p:pic>
        <p:nvPicPr>
          <p:cNvPr id="3074" name="Picture 2" descr="Data Transformation: Standardization vs Normal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l="7617" t="28470" r="11574"/>
          <a:stretch/>
        </p:blipFill>
        <p:spPr bwMode="auto">
          <a:xfrm>
            <a:off x="629174" y="4102216"/>
            <a:ext cx="10452682" cy="228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7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098" name="Picture 2" descr="Data Transformation: Standardization vs Normal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l="16134" t="6641" r="15925" b="-857"/>
          <a:stretch/>
        </p:blipFill>
        <p:spPr bwMode="auto">
          <a:xfrm>
            <a:off x="3426941" y="1276864"/>
            <a:ext cx="7687550" cy="548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89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Normalization </a:t>
            </a:r>
            <a:r>
              <a:rPr lang="en-US" b="1" dirty="0" err="1" smtClean="0"/>
              <a:t>Vs</a:t>
            </a:r>
            <a:r>
              <a:rPr lang="en-US" b="1" dirty="0" smtClean="0"/>
              <a:t> </a:t>
            </a:r>
            <a:r>
              <a:rPr lang="en-US" b="1" dirty="0" err="1" smtClean="0"/>
              <a:t>Standardisation</a:t>
            </a:r>
            <a:r>
              <a:rPr lang="en-US" b="1" dirty="0" smtClean="0"/>
              <a:t> </a:t>
            </a:r>
            <a:endParaRPr lang="en-US" b="1" dirty="0"/>
          </a:p>
        </p:txBody>
      </p:sp>
      <p:sp>
        <p:nvSpPr>
          <p:cNvPr id="3" name="Content Placeholder 2"/>
          <p:cNvSpPr>
            <a:spLocks noGrp="1"/>
          </p:cNvSpPr>
          <p:nvPr>
            <p:ph idx="1"/>
          </p:nvPr>
        </p:nvSpPr>
        <p:spPr/>
        <p:txBody>
          <a:bodyPr/>
          <a:lstStyle/>
          <a:p>
            <a:pPr algn="just"/>
            <a:r>
              <a:rPr lang="en-US" dirty="0" smtClean="0"/>
              <a:t>Applying </a:t>
            </a:r>
            <a:r>
              <a:rPr lang="en-US" dirty="0"/>
              <a:t>Max-Min </a:t>
            </a:r>
            <a:r>
              <a:rPr lang="en-US" dirty="0" err="1"/>
              <a:t>Nomaralisation</a:t>
            </a:r>
            <a:r>
              <a:rPr lang="en-US" dirty="0"/>
              <a:t> in our dataset has generated smaller standard deviations (Salary and Age) than using </a:t>
            </a:r>
            <a:r>
              <a:rPr lang="en-US" dirty="0" err="1"/>
              <a:t>Standardisation</a:t>
            </a:r>
            <a:r>
              <a:rPr lang="en-US" dirty="0"/>
              <a:t> method. It implies the data are more concentrated around the mean if we scale data using Max-Min </a:t>
            </a:r>
            <a:r>
              <a:rPr lang="en-US" dirty="0" err="1"/>
              <a:t>Nomaralisation</a:t>
            </a:r>
            <a:r>
              <a:rPr lang="en-US" dirty="0"/>
              <a:t>.</a:t>
            </a:r>
          </a:p>
          <a:p>
            <a:pPr algn="just"/>
            <a:r>
              <a:rPr lang="en-US" dirty="0"/>
              <a:t>I</a:t>
            </a:r>
            <a:r>
              <a:rPr lang="en-US" dirty="0" smtClean="0"/>
              <a:t>f </a:t>
            </a:r>
            <a:r>
              <a:rPr lang="en-US" dirty="0"/>
              <a:t>you have outliers in your feature (column), normalizing your data will scale most of the data to a small interval, which means all features will have the same scale but does not handle outliers well. </a:t>
            </a:r>
            <a:r>
              <a:rPr lang="en-US" dirty="0" err="1"/>
              <a:t>Standardisation</a:t>
            </a:r>
            <a:r>
              <a:rPr lang="en-US" dirty="0"/>
              <a:t> is more robust to outliers, and in many cases, it is preferable over Max-Min </a:t>
            </a:r>
            <a:r>
              <a:rPr lang="en-US" dirty="0" err="1"/>
              <a:t>Normalisation</a:t>
            </a:r>
            <a:r>
              <a:rPr lang="en-US" dirty="0"/>
              <a:t>.</a:t>
            </a:r>
          </a:p>
          <a:p>
            <a:pPr algn="just"/>
            <a:endParaRPr lang="en-US" dirty="0"/>
          </a:p>
        </p:txBody>
      </p:sp>
    </p:spTree>
    <p:extLst>
      <p:ext uri="{BB962C8B-B14F-4D97-AF65-F5344CB8AC3E}">
        <p14:creationId xmlns:p14="http://schemas.microsoft.com/office/powerpoint/2010/main" val="34823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Feature Scaling </a:t>
            </a:r>
            <a:r>
              <a:rPr lang="en-US" b="1" dirty="0" smtClean="0"/>
              <a:t>Matters?</a:t>
            </a:r>
            <a:endParaRPr lang="en-US" dirty="0"/>
          </a:p>
        </p:txBody>
      </p:sp>
      <p:sp>
        <p:nvSpPr>
          <p:cNvPr id="3" name="Content Placeholder 2"/>
          <p:cNvSpPr>
            <a:spLocks noGrp="1"/>
          </p:cNvSpPr>
          <p:nvPr>
            <p:ph idx="1"/>
          </p:nvPr>
        </p:nvSpPr>
        <p:spPr/>
        <p:txBody>
          <a:bodyPr/>
          <a:lstStyle/>
          <a:p>
            <a:pPr algn="just"/>
            <a:r>
              <a:rPr lang="en-US" dirty="0"/>
              <a:t>Some machine learning models are fundamentally based on distance matrix, also known as the distance-based classifier, for example, K-Nearest-</a:t>
            </a:r>
            <a:r>
              <a:rPr lang="en-US" dirty="0" err="1"/>
              <a:t>Neighbours</a:t>
            </a:r>
            <a:r>
              <a:rPr lang="en-US" dirty="0"/>
              <a:t>, SVM, and Neural Network. </a:t>
            </a:r>
            <a:endParaRPr lang="en-US" dirty="0" smtClean="0"/>
          </a:p>
          <a:p>
            <a:pPr algn="just"/>
            <a:r>
              <a:rPr lang="en-US" dirty="0" smtClean="0"/>
              <a:t>Feature </a:t>
            </a:r>
            <a:r>
              <a:rPr lang="en-US" dirty="0"/>
              <a:t>scaling is extremely essential to those models, especially when the range of the features is very different. </a:t>
            </a:r>
            <a:endParaRPr lang="en-US" dirty="0" smtClean="0"/>
          </a:p>
          <a:p>
            <a:pPr algn="just"/>
            <a:r>
              <a:rPr lang="en-US" dirty="0" smtClean="0"/>
              <a:t>Otherwise</a:t>
            </a:r>
            <a:r>
              <a:rPr lang="en-US" dirty="0"/>
              <a:t>, features with a large range will have a large influence in computing the distance.</a:t>
            </a:r>
          </a:p>
        </p:txBody>
      </p:sp>
    </p:spTree>
    <p:extLst>
      <p:ext uri="{BB962C8B-B14F-4D97-AF65-F5344CB8AC3E}">
        <p14:creationId xmlns:p14="http://schemas.microsoft.com/office/powerpoint/2010/main" val="376643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367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Transformation </vt:lpstr>
      <vt:lpstr>What Does Feature Scaling Mean?</vt:lpstr>
      <vt:lpstr>What Does Feature Scaling Mean?</vt:lpstr>
      <vt:lpstr>Example</vt:lpstr>
      <vt:lpstr>Standardisation (Z-Score Normalization)</vt:lpstr>
      <vt:lpstr>Max-Min Normalization (Max-Min Scaling)</vt:lpstr>
      <vt:lpstr>Example</vt:lpstr>
      <vt:lpstr>Normalization Vs Standardisation </vt:lpstr>
      <vt:lpstr>When Feature Scaling Matters?</vt:lpstr>
      <vt:lpstr>When Feature Scaling Matters?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dc:creator>Saif Ul Islam</dc:creator>
  <cp:lastModifiedBy>Saif Ul Islam</cp:lastModifiedBy>
  <cp:revision>2</cp:revision>
  <dcterms:created xsi:type="dcterms:W3CDTF">2023-10-30T08:41:59Z</dcterms:created>
  <dcterms:modified xsi:type="dcterms:W3CDTF">2023-10-30T08:47:57Z</dcterms:modified>
</cp:coreProperties>
</file>