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0"/>
  </p:notesMasterIdLst>
  <p:handoutMasterIdLst>
    <p:handoutMasterId r:id="rId51"/>
  </p:handoutMasterIdLst>
  <p:sldIdLst>
    <p:sldId id="256" r:id="rId2"/>
    <p:sldId id="409" r:id="rId3"/>
    <p:sldId id="440" r:id="rId4"/>
    <p:sldId id="441" r:id="rId5"/>
    <p:sldId id="474" r:id="rId6"/>
    <p:sldId id="475" r:id="rId7"/>
    <p:sldId id="492" r:id="rId8"/>
    <p:sldId id="493" r:id="rId9"/>
    <p:sldId id="494" r:id="rId10"/>
    <p:sldId id="496" r:id="rId11"/>
    <p:sldId id="497" r:id="rId12"/>
    <p:sldId id="495" r:id="rId13"/>
    <p:sldId id="499" r:id="rId14"/>
    <p:sldId id="500" r:id="rId15"/>
    <p:sldId id="498" r:id="rId16"/>
    <p:sldId id="508" r:id="rId17"/>
    <p:sldId id="506" r:id="rId18"/>
    <p:sldId id="509" r:id="rId19"/>
    <p:sldId id="505" r:id="rId20"/>
    <p:sldId id="570" r:id="rId21"/>
    <p:sldId id="510" r:id="rId22"/>
    <p:sldId id="511" r:id="rId23"/>
    <p:sldId id="512" r:id="rId24"/>
    <p:sldId id="442" r:id="rId25"/>
    <p:sldId id="449" r:id="rId26"/>
    <p:sldId id="541" r:id="rId27"/>
    <p:sldId id="542" r:id="rId28"/>
    <p:sldId id="469" r:id="rId29"/>
    <p:sldId id="450" r:id="rId30"/>
    <p:sldId id="451" r:id="rId31"/>
    <p:sldId id="470" r:id="rId32"/>
    <p:sldId id="452" r:id="rId33"/>
    <p:sldId id="471" r:id="rId34"/>
    <p:sldId id="472" r:id="rId35"/>
    <p:sldId id="455" r:id="rId36"/>
    <p:sldId id="459" r:id="rId37"/>
    <p:sldId id="565" r:id="rId38"/>
    <p:sldId id="460" r:id="rId39"/>
    <p:sldId id="546" r:id="rId40"/>
    <p:sldId id="461" r:id="rId41"/>
    <p:sldId id="568" r:id="rId42"/>
    <p:sldId id="552" r:id="rId43"/>
    <p:sldId id="553" r:id="rId44"/>
    <p:sldId id="462" r:id="rId45"/>
    <p:sldId id="566" r:id="rId46"/>
    <p:sldId id="569" r:id="rId47"/>
    <p:sldId id="550" r:id="rId48"/>
    <p:sldId id="26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ac Nti" initials="I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0223" autoAdjust="0"/>
    <p:restoredTop sz="83454" autoAdjust="0"/>
  </p:normalViewPr>
  <p:slideViewPr>
    <p:cSldViewPr snapToGrid="0">
      <p:cViewPr varScale="1">
        <p:scale>
          <a:sx n="60" d="100"/>
          <a:sy n="60" d="100"/>
        </p:scale>
        <p:origin x="-882" y="-96"/>
      </p:cViewPr>
      <p:guideLst>
        <p:guide orient="horz" pos="2167"/>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63023-0918-B145-88D1-D1A0DFA14BBD}" type="datetimeFigureOut">
              <a:rPr lang="en-US" smtClean="0"/>
              <a:pPr/>
              <a:t>9/25/2023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38290E-E69C-F64C-AD5B-E644E8BE63A3}" type="slidenum">
              <a:rPr lang="en-US" smtClean="0"/>
              <a:pPr/>
              <a:t>‹#›</a:t>
            </a:fld>
            <a:endParaRPr lang="en-US"/>
          </a:p>
        </p:txBody>
      </p:sp>
    </p:spTree>
    <p:extLst>
      <p:ext uri="{BB962C8B-B14F-4D97-AF65-F5344CB8AC3E}">
        <p14:creationId xmlns:p14="http://schemas.microsoft.com/office/powerpoint/2010/main" xmlns="" val="4241742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397B-8413-4A1A-9A26-6B2534F41D0C}" type="datetimeFigureOut">
              <a:rPr lang="en-US" smtClean="0"/>
              <a:pPr/>
              <a:t>9/25/2023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99D4A-299E-4DE4-9D3F-1D6E8F153783}" type="slidenum">
              <a:rPr lang="en-US" smtClean="0"/>
              <a:pPr/>
              <a:t>‹#›</a:t>
            </a:fld>
            <a:endParaRPr lang="en-US"/>
          </a:p>
        </p:txBody>
      </p:sp>
    </p:spTree>
    <p:extLst>
      <p:ext uri="{BB962C8B-B14F-4D97-AF65-F5344CB8AC3E}">
        <p14:creationId xmlns:p14="http://schemas.microsoft.com/office/powerpoint/2010/main" xmlns="" val="2002565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 Although there are exceptions to this rule, generally, most of the values, including the median value, tend to be greater than the mean value.</a:t>
            </a:r>
            <a:br>
              <a:rPr lang="en-US" dirty="0" smtClean="0"/>
            </a:br>
            <a:endParaRPr lang="en-US" dirty="0" smtClean="0"/>
          </a:p>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Zip Code : five-numeral American zip code</a:t>
            </a:r>
          </a:p>
          <a:p>
            <a:r>
              <a:rPr lang="en-US" dirty="0" smtClean="0"/>
              <a:t>customer 1002 has zip code of J2S7K7,</a:t>
            </a:r>
            <a:r>
              <a:rPr lang="en-US" baseline="0" dirty="0" smtClean="0"/>
              <a:t> </a:t>
            </a:r>
            <a:r>
              <a:rPr lang="en-US" dirty="0" smtClean="0"/>
              <a:t> unusual value as an error? </a:t>
            </a:r>
          </a:p>
          <a:p>
            <a:r>
              <a:rPr lang="en-US" dirty="0" smtClean="0"/>
              <a:t>zip code (known as postal code in Canada)</a:t>
            </a:r>
            <a:r>
              <a:rPr lang="en-US" baseline="0" dirty="0" smtClean="0"/>
              <a:t> </a:t>
            </a:r>
            <a:r>
              <a:rPr lang="en-US" dirty="0" smtClean="0"/>
              <a:t>St. </a:t>
            </a:r>
            <a:r>
              <a:rPr lang="en-US" dirty="0" err="1" smtClean="0"/>
              <a:t>Hyancinthe</a:t>
            </a:r>
            <a:r>
              <a:rPr lang="en-US" dirty="0" smtClean="0"/>
              <a:t>, Quebec, Canada</a:t>
            </a:r>
          </a:p>
          <a:p>
            <a:endParaRPr lang="en-US" dirty="0" smtClean="0"/>
          </a:p>
          <a:p>
            <a:r>
              <a:rPr lang="en-US" dirty="0" smtClean="0"/>
              <a:t>What about the zip code for customer 1004</a:t>
            </a:r>
          </a:p>
          <a:p>
            <a:r>
              <a:rPr lang="en-US" dirty="0" smtClean="0"/>
              <a:t>Zip codes for the New England states begin with the numeral 0</a:t>
            </a:r>
          </a:p>
          <a:p>
            <a:r>
              <a:rPr lang="en-US" dirty="0" smtClean="0"/>
              <a:t>The zip code may well be 06269</a:t>
            </a:r>
          </a:p>
          <a:p>
            <a:endParaRPr lang="en-US" dirty="0" smtClean="0"/>
          </a:p>
          <a:p>
            <a:r>
              <a:rPr lang="en-US" dirty="0" smtClean="0"/>
              <a:t>gender, contains a missing value for customer 1003</a:t>
            </a:r>
          </a:p>
          <a:p>
            <a:endParaRPr lang="en-US" dirty="0" smtClean="0"/>
          </a:p>
          <a:p>
            <a:r>
              <a:rPr lang="en-US" dirty="0" smtClean="0"/>
              <a:t>income field has three potentially anomalous values.</a:t>
            </a:r>
          </a:p>
          <a:p>
            <a:r>
              <a:rPr lang="en-US" dirty="0" smtClean="0"/>
              <a:t>customer 1003…. income of $10,000,000 per year, 90210, Beverly Hills</a:t>
            </a:r>
          </a:p>
          <a:p>
            <a:r>
              <a:rPr lang="en-US" dirty="0" smtClean="0"/>
              <a:t>this value of income is nevertheless an outlier, an extreme data value</a:t>
            </a:r>
          </a:p>
          <a:p>
            <a:endParaRPr lang="en-US" dirty="0" smtClean="0"/>
          </a:p>
          <a:p>
            <a:r>
              <a:rPr lang="en-US" dirty="0" smtClean="0"/>
              <a:t>customer 1002's reported income of −$40,000 lies beyond the field bounds for income, and therefore must be an error</a:t>
            </a:r>
          </a:p>
          <a:p>
            <a:endParaRPr lang="en-US" dirty="0" smtClean="0"/>
          </a:p>
          <a:p>
            <a:r>
              <a:rPr lang="en-US" dirty="0" smtClean="0"/>
              <a:t>99,999 was coded in an old database to mean missing. </a:t>
            </a:r>
          </a:p>
          <a:p>
            <a:r>
              <a:rPr lang="en-US" dirty="0" smtClean="0"/>
              <a:t>Again, we cannot be sure, and should again refer to the database administrator.</a:t>
            </a:r>
          </a:p>
          <a:p>
            <a:endParaRPr lang="en-US" dirty="0" smtClean="0"/>
          </a:p>
          <a:p>
            <a:r>
              <a:rPr lang="en-US" dirty="0" smtClean="0"/>
              <a:t>customer 1001's “age” of C probably reflects an earlier categorization of this man's age into a bin labeled C</a:t>
            </a:r>
          </a:p>
          <a:p>
            <a:endParaRPr lang="en-US" dirty="0" smtClean="0"/>
          </a:p>
          <a:p>
            <a:r>
              <a:rPr lang="en-US" dirty="0" smtClean="0"/>
              <a:t>1004 . More likely, the age of this person is probably missing, and was coded as 0 to indicate this or some other anomalous condition (e.g., refused to provide the age information). </a:t>
            </a:r>
          </a:p>
          <a:p>
            <a:endParaRPr lang="en-US" dirty="0" smtClean="0"/>
          </a:p>
          <a:p>
            <a:r>
              <a:rPr lang="en-US" dirty="0" smtClean="0"/>
              <a:t>does the S for customers 1003 and 1004 stand for single or separated? </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28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mpg:Miles per gallon</a:t>
            </a:r>
          </a:p>
        </p:txBody>
      </p:sp>
      <p:sp>
        <p:nvSpPr>
          <p:cNvPr id="4" name="Slide Number Placeholder 3"/>
          <p:cNvSpPr>
            <a:spLocks noGrp="1"/>
          </p:cNvSpPr>
          <p:nvPr>
            <p:ph type="sldNum" sz="quarter" idx="10"/>
          </p:nvPr>
        </p:nvSpPr>
        <p:spPr/>
        <p:txBody>
          <a:bodyPr/>
          <a:lstStyle/>
          <a:p>
            <a:fld id="{BA599D4A-299E-4DE4-9D3F-1D6E8F153783}" type="slidenum">
              <a:rPr lang="en-US" smtClean="0"/>
              <a:pPr/>
              <a:t>31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replacing the missing values with the constant 0 for the numerical variable </a:t>
            </a:r>
            <a:r>
              <a:rPr lang="en-US" dirty="0" err="1" smtClean="0"/>
              <a:t>cubicinches</a:t>
            </a:r>
            <a:r>
              <a:rPr lang="en-US" dirty="0" smtClean="0"/>
              <a:t> </a:t>
            </a:r>
          </a:p>
          <a:p>
            <a:r>
              <a:rPr lang="en-US" dirty="0" smtClean="0"/>
              <a:t>and the label missing for the categorical variable brand.</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33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missing values may be replaced with the respective field means and modes</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34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eaLnBrk="1" hangingPunct="1">
              <a:lnSpc>
                <a:spcPct val="80000"/>
              </a:lnSpc>
            </a:pPr>
            <a:r>
              <a:rPr lang="en-US" altLang="en-US">
                <a:sym typeface="+mn-ea"/>
              </a:rPr>
              <a:t>Other data problems which requires data cleaning</a:t>
            </a:r>
            <a:endParaRPr lang="en-US" altLang="en-US"/>
          </a:p>
          <a:p>
            <a:pPr lvl="1" eaLnBrk="1" hangingPunct="1">
              <a:lnSpc>
                <a:spcPct val="80000"/>
              </a:lnSpc>
            </a:pPr>
            <a:r>
              <a:rPr lang="en-US" altLang="en-US">
                <a:sym typeface="+mn-ea"/>
              </a:rPr>
              <a:t>duplicate records: </a:t>
            </a:r>
            <a:r>
              <a:rPr lang="en-US">
                <a:sym typeface="+mn-ea"/>
              </a:rPr>
              <a:t>Repeated data rows in the dataset are called </a:t>
            </a:r>
            <a:r>
              <a:rPr lang="en-US" b="1">
                <a:sym typeface="+mn-ea"/>
              </a:rPr>
              <a:t>duplicates</a:t>
            </a:r>
            <a:r>
              <a:rPr lang="en-US">
                <a:sym typeface="+mn-ea"/>
              </a:rPr>
              <a:t>. These can arise from a number of ways. The most common are:</a:t>
            </a:r>
            <a:endParaRPr lang="en-US"/>
          </a:p>
          <a:p>
            <a:r>
              <a:rPr lang="en-US">
                <a:sym typeface="+mn-ea"/>
              </a:rPr>
              <a:t>The same data is entered twice by accident, such as the same article is scraped twice or booking for an online product is made twice.</a:t>
            </a:r>
            <a:endParaRPr lang="en-US"/>
          </a:p>
          <a:p>
            <a:r>
              <a:rPr lang="en-US">
                <a:sym typeface="+mn-ea"/>
              </a:rPr>
              <a:t>If data is being collected in online forms or surveys and the user presses the submit button twice.</a:t>
            </a:r>
            <a:endParaRPr lang="en-US"/>
          </a:p>
          <a:p>
            <a:r>
              <a:rPr lang="en-US">
                <a:sym typeface="+mn-ea"/>
              </a:rPr>
              <a:t>If data is collected from multiple sources.</a:t>
            </a:r>
            <a:endParaRPr lang="en-US"/>
          </a:p>
          <a:p>
            <a:pPr lvl="1" eaLnBrk="1" hangingPunct="1">
              <a:lnSpc>
                <a:spcPct val="80000"/>
              </a:lnSpc>
            </a:pPr>
            <a:endParaRPr lang="en-US" altLang="en-US"/>
          </a:p>
          <a:p>
            <a:pPr lvl="1" eaLnBrk="1" hangingPunct="1">
              <a:lnSpc>
                <a:spcPct val="80000"/>
              </a:lnSpc>
            </a:pPr>
            <a:r>
              <a:rPr lang="en-US" altLang="en-US">
                <a:sym typeface="+mn-ea"/>
              </a:rPr>
              <a:t>incomplete data</a:t>
            </a:r>
            <a:endParaRPr lang="en-US" altLang="en-US"/>
          </a:p>
          <a:p>
            <a:pPr lvl="1" eaLnBrk="1" hangingPunct="1">
              <a:lnSpc>
                <a:spcPct val="80000"/>
              </a:lnSpc>
            </a:pPr>
            <a:r>
              <a:rPr lang="en-US" altLang="en-US">
                <a:sym typeface="+mn-ea"/>
              </a:rPr>
              <a:t>inconsistent data</a:t>
            </a:r>
            <a:endParaRPr lang="en-US" altLang="en-US"/>
          </a:p>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pPr/>
              <a:t>35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Binning methods smooth a sorted data value by consulting its “neighbor_x0002_hood,” that is, the values around it.</a:t>
            </a:r>
          </a:p>
        </p:txBody>
      </p:sp>
      <p:sp>
        <p:nvSpPr>
          <p:cNvPr id="4" name="Slide Number Placeholder 3"/>
          <p:cNvSpPr>
            <a:spLocks noGrp="1"/>
          </p:cNvSpPr>
          <p:nvPr>
            <p:ph type="sldNum" sz="quarter" idx="5"/>
          </p:nvPr>
        </p:nvSpPr>
        <p:spPr/>
        <p:txBody>
          <a:bodyPr/>
          <a:lstStyle/>
          <a:p>
            <a:fld id="{BA599D4A-299E-4DE4-9D3F-1D6E8F153783}" type="slidenum">
              <a:rPr lang="en-US" smtClean="0"/>
              <a:pPr/>
              <a:t>36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Unfortunately, the mean and SD, which are both part of the formula for the Z-score standardization, are both rather sensitive to the presence of outliers.</a:t>
            </a:r>
          </a:p>
        </p:txBody>
      </p:sp>
      <p:sp>
        <p:nvSpPr>
          <p:cNvPr id="4" name="Slide Number Placeholder 3"/>
          <p:cNvSpPr>
            <a:spLocks noGrp="1"/>
          </p:cNvSpPr>
          <p:nvPr>
            <p:ph type="sldNum" sz="quarter" idx="5"/>
          </p:nvPr>
        </p:nvSpPr>
        <p:spPr/>
        <p:txBody>
          <a:bodyPr/>
          <a:lstStyle/>
          <a:p>
            <a:fld id="{BA599D4A-299E-4DE4-9D3F-1D6E8F153783}" type="slidenum">
              <a:rPr lang="en-US" smtClean="0"/>
              <a:pPr/>
              <a:t>45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sym typeface="+mn-ea"/>
              </a:rPr>
              <a:t>The quartiles give an indication of a distribution’s center, spread, and shape.</a:t>
            </a:r>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b="1" dirty="0">
                <a:sym typeface="+mn-ea"/>
              </a:rPr>
              <a:t>Step 1: </a:t>
            </a:r>
            <a:r>
              <a:rPr b="1" dirty="0">
                <a:sym typeface="+mn-ea"/>
              </a:rPr>
              <a:t>describe the dataset</a:t>
            </a:r>
            <a:endParaRPr dirty="0"/>
          </a:p>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Central tendency</a:t>
            </a:r>
            <a:r>
              <a:rPr lang="en-US" sz="1200" b="0" i="0" kern="1200" dirty="0" smtClean="0">
                <a:solidFill>
                  <a:schemeClr val="tx1"/>
                </a:solidFill>
                <a:effectLst/>
                <a:latin typeface="+mn-lt"/>
                <a:ea typeface="+mn-ea"/>
                <a:cs typeface="+mn-cs"/>
              </a:rPr>
              <a:t> is a descriptive summary of a dataset through a single value that reflects the center of the </a:t>
            </a:r>
            <a:r>
              <a:rPr lang="en-US" sz="1200" b="1" i="0" kern="1200" dirty="0" smtClean="0">
                <a:solidFill>
                  <a:schemeClr val="tx1"/>
                </a:solidFill>
                <a:effectLst/>
                <a:latin typeface="+mn-lt"/>
                <a:ea typeface="+mn-ea"/>
                <a:cs typeface="+mn-cs"/>
              </a:rPr>
              <a:t>data</a:t>
            </a:r>
            <a:r>
              <a:rPr lang="en-US" sz="1200" b="0" i="0" kern="1200" dirty="0" smtClean="0">
                <a:solidFill>
                  <a:schemeClr val="tx1"/>
                </a:solidFill>
                <a:effectLst/>
                <a:latin typeface="+mn-lt"/>
                <a:ea typeface="+mn-ea"/>
                <a:cs typeface="+mn-cs"/>
              </a:rPr>
              <a:t> distribution</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ym typeface="+mn-ea"/>
              </a:rPr>
              <a:t>Mean=623/11=56.6</a:t>
            </a:r>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solidFill>
                  <a:schemeClr val="tx1"/>
                </a:solidFill>
              </a:rPr>
              <a:t>Limitation of the median:</a:t>
            </a:r>
            <a:r>
              <a:rPr lang="en-US" dirty="0" smtClean="0"/>
              <a:t/>
            </a:r>
            <a:br>
              <a:rPr lang="en-US" dirty="0" smtClean="0"/>
            </a:br>
            <a:r>
              <a:rPr lang="en-US" dirty="0" smtClean="0"/>
              <a:t/>
            </a:r>
            <a:br>
              <a:rPr lang="en-US" dirty="0" smtClean="0"/>
            </a:br>
            <a:r>
              <a:rPr lang="en-US" dirty="0" smtClean="0"/>
              <a:t>	</a:t>
            </a:r>
            <a:r>
              <a:rPr lang="en-US" dirty="0" smtClean="0">
                <a:solidFill>
                  <a:schemeClr val="tx1"/>
                </a:solidFill>
              </a:rPr>
              <a:t>The median cannot be identified for categorical nominal data, as it cannot be logically ordered.</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10</a:t>
            </a:fld>
            <a:endParaRPr lang="en-US"/>
          </a:p>
        </p:txBody>
      </p:sp>
    </p:spTree>
    <p:extLst>
      <p:ext uri="{BB962C8B-B14F-4D97-AF65-F5344CB8AC3E}">
        <p14:creationId xmlns:p14="http://schemas.microsoft.com/office/powerpoint/2010/main" xmlns="" val="1284714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 Although there are exceptions to this rule, generally, most of the values, including the median value, tend to be less than the mean value.</a:t>
            </a:r>
          </a:p>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FB26414-F3CC-43FA-8830-C053B943CC54}" type="datetime1">
              <a:rPr lang="en-US" smtClean="0"/>
              <a:pPr/>
              <a:t>9/25/2023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2EE48D-A597-4B6D-AF0F-63F0F89535E1}" type="datetime1">
              <a:rPr lang="en-US" smtClean="0"/>
              <a:pPr/>
              <a:t>9/25/2023</a:t>
            </a:fld>
            <a:endParaRPr lang="en-US" dirty="0"/>
          </a:p>
        </p:txBody>
      </p:sp>
      <p:sp>
        <p:nvSpPr>
          <p:cNvPr id="5" name="Footer Placeholder 4"/>
          <p:cNvSpPr>
            <a:spLocks noGrp="1"/>
          </p:cNvSpPr>
          <p:nvPr>
            <p:ph type="ftr" sz="quarter" idx="11"/>
          </p:nvPr>
        </p:nvSpPr>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FAAA99C9-C866-49C6-B3DD-81B603DE6CA9}" type="datetime1">
              <a:rPr lang="en-US" smtClean="0"/>
              <a:pPr/>
              <a:t>9/25/2023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16DC5E8-B600-4A52-B5BB-51DF6C946FB0}" type="datetime1">
              <a:rPr lang="en-US" smtClean="0"/>
              <a:pPr/>
              <a:t>9/25/2023</a:t>
            </a:fld>
            <a:endParaRPr lang="en-US" dirty="0"/>
          </a:p>
        </p:txBody>
      </p:sp>
      <p:sp>
        <p:nvSpPr>
          <p:cNvPr id="5" name="Footer Placeholder 4"/>
          <p:cNvSpPr>
            <a:spLocks noGrp="1"/>
          </p:cNvSpPr>
          <p:nvPr>
            <p:ph type="ftr" sz="quarter" idx="11"/>
          </p:nvPr>
        </p:nvSpPr>
        <p:spPr/>
        <p:txBody>
          <a:bodyPr/>
          <a:lstStyle/>
          <a:p>
            <a:r>
              <a:rPr lang="en-US" smtClean="0"/>
              <a:t>Data Science for Engineers</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6514A92-2122-4ABF-B5D3-3134DA6A600C}" type="datetime1">
              <a:rPr lang="en-US" smtClean="0"/>
              <a:pPr/>
              <a:t>9/25/2023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386408-2C56-4CE1-93BE-BB91841F5824}" type="datetime1">
              <a:rPr lang="en-US" smtClean="0"/>
              <a:pPr/>
              <a:t>9/25/2023</a:t>
            </a:fld>
            <a:endParaRPr lang="en-US" dirty="0"/>
          </a:p>
        </p:txBody>
      </p:sp>
      <p:sp>
        <p:nvSpPr>
          <p:cNvPr id="6" name="Footer Placeholder 5"/>
          <p:cNvSpPr>
            <a:spLocks noGrp="1"/>
          </p:cNvSpPr>
          <p:nvPr>
            <p:ph type="ftr" sz="quarter" idx="11"/>
          </p:nvPr>
        </p:nvSpPr>
        <p:spPr/>
        <p:txBody>
          <a:body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96017C-6ADE-4D53-A5EA-10EDBDDE9CCE}" type="datetime1">
              <a:rPr lang="en-US" smtClean="0"/>
              <a:pPr/>
              <a:t>9/25/2023</a:t>
            </a:fld>
            <a:endParaRPr lang="en-US" dirty="0"/>
          </a:p>
        </p:txBody>
      </p:sp>
      <p:sp>
        <p:nvSpPr>
          <p:cNvPr id="8" name="Footer Placeholder 7"/>
          <p:cNvSpPr>
            <a:spLocks noGrp="1"/>
          </p:cNvSpPr>
          <p:nvPr>
            <p:ph type="ftr" sz="quarter" idx="11"/>
          </p:nvPr>
        </p:nvSpPr>
        <p:spPr/>
        <p:txBody>
          <a:bodyPr/>
          <a:lstStyle/>
          <a:p>
            <a:r>
              <a:rPr lang="en-US" smtClean="0"/>
              <a:t>Data Science for Engineers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27EE77E-298A-43E9-9C99-77D3D60E62D4}" type="datetime1">
              <a:rPr lang="en-US" smtClean="0"/>
              <a:pPr/>
              <a:t>9/25/2023</a:t>
            </a:fld>
            <a:endParaRPr lang="en-US" dirty="0"/>
          </a:p>
        </p:txBody>
      </p:sp>
      <p:sp>
        <p:nvSpPr>
          <p:cNvPr id="4" name="Footer Placeholder 3"/>
          <p:cNvSpPr>
            <a:spLocks noGrp="1"/>
          </p:cNvSpPr>
          <p:nvPr>
            <p:ph type="ftr" sz="quarter" idx="11"/>
          </p:nvPr>
        </p:nvSpPr>
        <p:spPr/>
        <p:txBody>
          <a:bodyPr/>
          <a:lstStyle/>
          <a:p>
            <a:r>
              <a:rPr lang="en-US" smtClean="0"/>
              <a:t>Data Science for Engineers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2393B-08DA-42F1-817F-7B0B1D056C32}" type="datetime1">
              <a:rPr lang="en-US" smtClean="0"/>
              <a:pPr/>
              <a:t>9/25/2023</a:t>
            </a:fld>
            <a:endParaRPr lang="en-US" dirty="0"/>
          </a:p>
        </p:txBody>
      </p:sp>
      <p:sp>
        <p:nvSpPr>
          <p:cNvPr id="3" name="Footer Placeholder 2"/>
          <p:cNvSpPr>
            <a:spLocks noGrp="1"/>
          </p:cNvSpPr>
          <p:nvPr>
            <p:ph type="ftr" sz="quarter" idx="11"/>
          </p:nvPr>
        </p:nvSpPr>
        <p:spPr/>
        <p:txBody>
          <a:bodyPr/>
          <a:lstStyle/>
          <a:p>
            <a:r>
              <a:rPr lang="en-US" smtClean="0"/>
              <a:t>Data Science for Engineers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A0000A35-FA0C-46D5-A9D9-AF70D4BD8394}" type="datetime1">
              <a:rPr lang="en-US" smtClean="0"/>
              <a:pPr/>
              <a:t>9/25/2023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201762D-5769-4964-A56C-8E330D113BDD}" type="datetime1">
              <a:rPr lang="en-US" smtClean="0"/>
              <a:pPr/>
              <a:t>9/25/2023</a:t>
            </a:fld>
            <a:endParaRPr lang="en-US" dirty="0"/>
          </a:p>
        </p:txBody>
      </p:sp>
      <p:sp>
        <p:nvSpPr>
          <p:cNvPr id="6" name="Footer Placeholder 5"/>
          <p:cNvSpPr>
            <a:spLocks noGrp="1"/>
          </p:cNvSpPr>
          <p:nvPr>
            <p:ph type="ftr" sz="quarter" idx="11"/>
          </p:nvPr>
        </p:nvSpPr>
        <p:spPr/>
        <p:txBody>
          <a:bodyPr/>
          <a:lstStyle/>
          <a:p>
            <a:r>
              <a:rPr lang="en-US" smtClean="0"/>
              <a:t>Data Science for Engineers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190DAEF-0748-4E9D-B425-AB3500CC18BC}" type="datetime1">
              <a:rPr lang="en-US" smtClean="0"/>
              <a:pPr/>
              <a:t>9/25/2023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Data Science for Engineers</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quality</a:t>
            </a:r>
            <a:endParaRPr lang="en-US" dirty="0"/>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Measures of central tendency: Median</a:t>
            </a:r>
            <a:endParaRPr lang="en-US"/>
          </a:p>
        </p:txBody>
      </p:sp>
      <p:sp>
        <p:nvSpPr>
          <p:cNvPr id="3" name="Content Placeholder 2"/>
          <p:cNvSpPr>
            <a:spLocks noGrp="1"/>
          </p:cNvSpPr>
          <p:nvPr>
            <p:ph idx="1"/>
          </p:nvPr>
        </p:nvSpPr>
        <p:spPr/>
        <p:txBody>
          <a:bodyPr/>
          <a:lstStyle/>
          <a:p>
            <a:endParaRPr lang="en-US" dirty="0" smtClean="0">
              <a:solidFill>
                <a:schemeClr val="tx1"/>
              </a:solidFill>
            </a:endParaRPr>
          </a:p>
          <a:p>
            <a:endParaRPr lang="en-US" dirty="0">
              <a:solidFill>
                <a:schemeClr val="tx1"/>
              </a:solidFill>
            </a:endParaRPr>
          </a:p>
          <a:p>
            <a:r>
              <a:rPr lang="en-US" dirty="0" smtClean="0">
                <a:solidFill>
                  <a:schemeClr val="tx1"/>
                </a:solidFill>
              </a:rPr>
              <a:t>The </a:t>
            </a:r>
            <a:r>
              <a:rPr lang="en-US" dirty="0">
                <a:solidFill>
                  <a:schemeClr val="tx1"/>
                </a:solidFill>
              </a:rPr>
              <a:t>median is less affected by outliers and skewed data than the mean, and is usually the preferred measure of central tendency when the distribution is not symmetrical.</a:t>
            </a:r>
            <a:r>
              <a:rPr lang="en-US" dirty="0"/>
              <a:t/>
            </a:r>
            <a:br>
              <a:rPr lang="en-US" dirty="0"/>
            </a:br>
            <a:r>
              <a:rPr lang="en-US" dirty="0"/>
              <a:t/>
            </a:r>
            <a:br>
              <a:rPr lang="en-US" dirty="0"/>
            </a:br>
            <a:endParaRPr lang="en-US" dirty="0"/>
          </a:p>
        </p:txBody>
      </p:sp>
      <p:sp>
        <p:nvSpPr>
          <p:cNvPr id="4" name="Date Placeholder 3"/>
          <p:cNvSpPr>
            <a:spLocks noGrp="1"/>
          </p:cNvSpPr>
          <p:nvPr>
            <p:ph type="dt" sz="half" idx="10"/>
          </p:nvPr>
        </p:nvSpPr>
        <p:spPr/>
        <p:txBody>
          <a:bodyPr/>
          <a:lstStyle/>
          <a:p>
            <a:fld id="{40121FAC-3C2D-49CA-BB21-4B913B961DF2}"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08093" y="2179135"/>
            <a:ext cx="6638925" cy="1047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Measures of central tendency: Mode</a:t>
            </a:r>
            <a:r>
              <a:rPr lang="en-US" dirty="0"/>
              <a:t/>
            </a:r>
            <a:br>
              <a:rPr lang="en-US" dirty="0"/>
            </a:br>
            <a:endParaRPr lang="en-US"/>
          </a:p>
        </p:txBody>
      </p:sp>
      <p:sp>
        <p:nvSpPr>
          <p:cNvPr id="3" name="Content Placeholder 2"/>
          <p:cNvSpPr>
            <a:spLocks noGrp="1"/>
          </p:cNvSpPr>
          <p:nvPr>
            <p:ph idx="1"/>
          </p:nvPr>
        </p:nvSpPr>
        <p:spPr>
          <a:xfrm>
            <a:off x="646597" y="2993296"/>
            <a:ext cx="11029615" cy="3678303"/>
          </a:xfrm>
        </p:spPr>
        <p:txBody>
          <a:bodyPr/>
          <a:lstStyle/>
          <a:p>
            <a:r>
              <a:rPr lang="en-US" dirty="0"/>
              <a:t>Consider this dataset showing the retirement age of 11 people, in whole years:</a:t>
            </a:r>
            <a:br>
              <a:rPr lang="en-US" dirty="0"/>
            </a:br>
            <a:r>
              <a:rPr lang="en-US" dirty="0"/>
              <a:t/>
            </a:r>
            <a:br>
              <a:rPr lang="en-US" dirty="0"/>
            </a:br>
            <a:r>
              <a:rPr lang="en-US" dirty="0"/>
              <a:t>54, 54, 54, 55, 56, 57, 57, 58, 58, 60, 60</a:t>
            </a:r>
            <a:br>
              <a:rPr lang="en-US" dirty="0"/>
            </a:br>
            <a:endParaRPr lang="en-US" dirty="0" smtClean="0">
              <a:solidFill>
                <a:schemeClr val="tx1"/>
              </a:solidFill>
            </a:endParaRPr>
          </a:p>
          <a:p>
            <a:r>
              <a:rPr lang="en-US" dirty="0" smtClean="0">
                <a:solidFill>
                  <a:schemeClr val="tx1"/>
                </a:solidFill>
              </a:rPr>
              <a:t>The </a:t>
            </a:r>
            <a:r>
              <a:rPr lang="en-US" dirty="0">
                <a:solidFill>
                  <a:schemeClr val="tx1"/>
                </a:solidFill>
              </a:rPr>
              <a:t>mode has an advantage over the median and the mean as it can be found for both numerical and categorical (non-numerical) data.</a:t>
            </a:r>
            <a:r>
              <a:rPr lang="en-US" dirty="0"/>
              <a:t/>
            </a:r>
            <a:br>
              <a:rPr lang="en-US" dirty="0"/>
            </a:br>
            <a:r>
              <a:rPr lang="en-US" dirty="0"/>
              <a:t/>
            </a:r>
            <a:br>
              <a:rPr lang="en-US" dirty="0"/>
            </a:br>
            <a:r>
              <a:rPr lang="en-US" dirty="0">
                <a:solidFill>
                  <a:schemeClr val="tx1"/>
                </a:solidFill>
              </a:rPr>
              <a:t>Limitations of the mode:</a:t>
            </a:r>
            <a:r>
              <a:rPr lang="en-US" dirty="0"/>
              <a:t/>
            </a:r>
            <a:br>
              <a:rPr lang="en-US" dirty="0"/>
            </a:br>
            <a:r>
              <a:rPr lang="en-US" dirty="0"/>
              <a:t>	</a:t>
            </a:r>
            <a:r>
              <a:rPr lang="en-US" dirty="0">
                <a:solidFill>
                  <a:schemeClr val="tx1"/>
                </a:solidFill>
              </a:rPr>
              <a:t>The are some limitations to using the mode. In some distributions, the mode may not reflect the </a:t>
            </a:r>
            <a:r>
              <a:rPr lang="en-US" dirty="0" smtClean="0">
                <a:solidFill>
                  <a:schemeClr val="tx1"/>
                </a:solidFill>
              </a:rPr>
              <a:t>center </a:t>
            </a:r>
            <a:r>
              <a:rPr lang="en-US" dirty="0">
                <a:solidFill>
                  <a:schemeClr val="tx1"/>
                </a:solidFill>
              </a:rPr>
              <a:t>of the distribution very well. </a:t>
            </a:r>
            <a:endParaRPr lang="en-US" dirty="0"/>
          </a:p>
          <a:p>
            <a:endParaRPr lang="en-US" dirty="0"/>
          </a:p>
        </p:txBody>
      </p:sp>
      <p:sp>
        <p:nvSpPr>
          <p:cNvPr id="4" name="Date Placeholder 3"/>
          <p:cNvSpPr>
            <a:spLocks noGrp="1"/>
          </p:cNvSpPr>
          <p:nvPr>
            <p:ph type="dt" sz="half" idx="10"/>
          </p:nvPr>
        </p:nvSpPr>
        <p:spPr/>
        <p:txBody>
          <a:bodyPr/>
          <a:lstStyle/>
          <a:p>
            <a:fld id="{D5C90B90-D262-4587-AC54-47C80BE21F03}"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986292" y="1958755"/>
            <a:ext cx="6619875" cy="790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p:nvPicPr>
        <p:blipFill>
          <a:blip r:embed="rId4"/>
          <a:stretch>
            <a:fillRect/>
          </a:stretch>
        </p:blipFill>
        <p:spPr>
          <a:xfrm>
            <a:off x="9647475" y="2289773"/>
            <a:ext cx="1504950" cy="17335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Slide #</a:t>
            </a:r>
            <a:fld id="{EB4B7BDC-9AA2-4214-BC16-4FC90C900F00}" type="slidenum">
              <a:rPr lang="en-US"/>
              <a:pPr>
                <a:defRPr/>
              </a:pPr>
              <a:t>12</a:t>
            </a:fld>
            <a:endParaRPr lang="en-US"/>
          </a:p>
        </p:txBody>
      </p:sp>
      <p:sp>
        <p:nvSpPr>
          <p:cNvPr id="88067" name="Rectangle 2"/>
          <p:cNvSpPr>
            <a:spLocks noGrp="1" noChangeArrowheads="1"/>
          </p:cNvSpPr>
          <p:nvPr>
            <p:ph type="title"/>
          </p:nvPr>
        </p:nvSpPr>
        <p:spPr/>
        <p:txBody>
          <a:bodyPr>
            <a:normAutofit fontScale="90000"/>
          </a:bodyPr>
          <a:lstStyle/>
          <a:p>
            <a:r>
              <a:rPr lang="en-US" sz="3600" dirty="0"/>
              <a:t>Descriptive Statistics </a:t>
            </a:r>
            <a:r>
              <a:rPr lang="en-US" sz="3600" dirty="0" smtClean="0"/>
              <a:t>– Variability</a:t>
            </a:r>
            <a:br>
              <a:rPr lang="en-US" sz="3600" dirty="0" smtClean="0"/>
            </a:br>
            <a:r>
              <a:rPr lang="en-US" sz="3600" dirty="0" smtClean="0"/>
              <a:t>(measures of dispersion)</a:t>
            </a:r>
            <a:endParaRPr lang="en-US" sz="3600" dirty="0"/>
          </a:p>
        </p:txBody>
      </p:sp>
      <p:sp>
        <p:nvSpPr>
          <p:cNvPr id="88068" name="Rectangle 3"/>
          <p:cNvSpPr>
            <a:spLocks noGrp="1" noChangeArrowheads="1"/>
          </p:cNvSpPr>
          <p:nvPr>
            <p:ph type="body" idx="1"/>
          </p:nvPr>
        </p:nvSpPr>
        <p:spPr>
          <a:xfrm>
            <a:off x="2209800" y="1981200"/>
            <a:ext cx="7772400" cy="4343400"/>
          </a:xfrm>
        </p:spPr>
        <p:txBody>
          <a:bodyPr/>
          <a:lstStyle/>
          <a:p>
            <a:pPr marL="0" indent="0">
              <a:buNone/>
            </a:pPr>
            <a:endParaRPr lang="it-IT" sz="2400"/>
          </a:p>
          <a:p>
            <a:pPr marL="0" indent="0">
              <a:buNone/>
            </a:pPr>
            <a:endParaRPr lang="en-US" sz="2400"/>
          </a:p>
        </p:txBody>
      </p:sp>
      <p:pic>
        <p:nvPicPr>
          <p:cNvPr id="2" name="Picture 1"/>
          <p:cNvPicPr>
            <a:picLocks noChangeAspect="1"/>
          </p:cNvPicPr>
          <p:nvPr/>
        </p:nvPicPr>
        <p:blipFill>
          <a:blip r:embed="rId2"/>
          <a:stretch>
            <a:fillRect/>
          </a:stretch>
        </p:blipFill>
        <p:spPr>
          <a:xfrm>
            <a:off x="1138646" y="2350146"/>
            <a:ext cx="6896100" cy="990600"/>
          </a:xfrm>
          <a:prstGeom prst="rect">
            <a:avLst/>
          </a:prstGeom>
        </p:spPr>
      </p:pic>
      <p:pic>
        <p:nvPicPr>
          <p:cNvPr id="8" name="Content Placeholder 6"/>
          <p:cNvPicPr>
            <a:picLocks noChangeAspect="1"/>
          </p:cNvPicPr>
          <p:nvPr/>
        </p:nvPicPr>
        <p:blipFill>
          <a:blip r:embed="rId3"/>
          <a:stretch>
            <a:fillRect/>
          </a:stretch>
        </p:blipFill>
        <p:spPr>
          <a:xfrm>
            <a:off x="1138646" y="3379239"/>
            <a:ext cx="8348527" cy="1453434"/>
          </a:xfrm>
          <a:prstGeom prst="rect">
            <a:avLst/>
          </a:prstGeom>
        </p:spPr>
      </p:pic>
      <p:pic>
        <p:nvPicPr>
          <p:cNvPr id="9" name="Content Placeholder 6"/>
          <p:cNvPicPr>
            <a:picLocks noChangeAspect="1"/>
          </p:cNvPicPr>
          <p:nvPr/>
        </p:nvPicPr>
        <p:blipFill>
          <a:blip r:embed="rId4"/>
          <a:stretch>
            <a:fillRect/>
          </a:stretch>
        </p:blipFill>
        <p:spPr>
          <a:xfrm>
            <a:off x="1138646" y="5248668"/>
            <a:ext cx="6800850" cy="1114425"/>
          </a:xfrm>
          <a:prstGeom prst="rect">
            <a:avLst/>
          </a:prstGeom>
        </p:spPr>
      </p:pic>
      <p:sp>
        <p:nvSpPr>
          <p:cNvPr id="3" name="Text Box 2"/>
          <p:cNvSpPr txBox="1"/>
          <p:nvPr/>
        </p:nvSpPr>
        <p:spPr>
          <a:xfrm>
            <a:off x="742315" y="1943100"/>
            <a:ext cx="8717915" cy="368300"/>
          </a:xfrm>
          <a:prstGeom prst="rect">
            <a:avLst/>
          </a:prstGeom>
          <a:noFill/>
        </p:spPr>
        <p:txBody>
          <a:bodyPr wrap="none" rtlCol="0">
            <a:spAutoFit/>
          </a:bodyPr>
          <a:lstStyle/>
          <a:p>
            <a:pPr marL="285750" indent="-285750">
              <a:buFont typeface="Arial" panose="020B0604020202020204" pitchFamily="34" charset="0"/>
              <a:buChar char="•"/>
            </a:pPr>
            <a:r>
              <a:rPr lang="en-US"/>
              <a:t>The measures of dispersion give an indication about the spread or variation in the values.</a:t>
            </a:r>
          </a:p>
        </p:txBody>
      </p:sp>
      <p:sp>
        <p:nvSpPr>
          <p:cNvPr id="4" name="Date Placeholder 3"/>
          <p:cNvSpPr>
            <a:spLocks noGrp="1"/>
          </p:cNvSpPr>
          <p:nvPr>
            <p:ph type="dt" sz="half" idx="10"/>
          </p:nvPr>
        </p:nvSpPr>
        <p:spPr/>
        <p:txBody>
          <a:bodyPr/>
          <a:lstStyle/>
          <a:p>
            <a:fld id="{B1572F3F-31D9-4F7F-80FD-E047A3308210}"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13</a:t>
            </a:fld>
            <a:endParaRPr lang="en-US"/>
          </a:p>
        </p:txBody>
      </p:sp>
      <p:sp>
        <p:nvSpPr>
          <p:cNvPr id="21506" name="Rectangle 2"/>
          <p:cNvSpPr>
            <a:spLocks noGrp="1" noChangeArrowheads="1"/>
          </p:cNvSpPr>
          <p:nvPr>
            <p:ph type="title"/>
          </p:nvPr>
        </p:nvSpPr>
        <p:spPr/>
        <p:txBody>
          <a:bodyPr/>
          <a:lstStyle/>
          <a:p>
            <a:r>
              <a:rPr lang="en-US" sz="3600" dirty="0"/>
              <a:t>Normal Distribution</a:t>
            </a:r>
          </a:p>
        </p:txBody>
      </p:sp>
      <p:sp>
        <p:nvSpPr>
          <p:cNvPr id="21507" name="Rectangle 3"/>
          <p:cNvSpPr>
            <a:spLocks noGrp="1" noChangeArrowheads="1"/>
          </p:cNvSpPr>
          <p:nvPr>
            <p:ph type="body" idx="1"/>
          </p:nvPr>
        </p:nvSpPr>
        <p:spPr>
          <a:xfrm>
            <a:off x="838199" y="1715956"/>
            <a:ext cx="10003971" cy="4240181"/>
          </a:xfrm>
        </p:spPr>
        <p:txBody>
          <a:bodyPr>
            <a:normAutofit fontScale="92500"/>
          </a:bodyPr>
          <a:lstStyle/>
          <a:p>
            <a:r>
              <a:rPr lang="en-US" sz="2400" dirty="0"/>
              <a:t>There are many cases where the data tends to be around a central value with no bias left or right, and it gets close to a "Normal Distribution" like this: </a:t>
            </a:r>
          </a:p>
          <a:p>
            <a:endParaRPr lang="en-US" sz="2400" dirty="0"/>
          </a:p>
          <a:p>
            <a:endParaRPr lang="en-US" sz="2400" dirty="0"/>
          </a:p>
          <a:p>
            <a:endParaRPr lang="en-US" sz="2400" dirty="0"/>
          </a:p>
          <a:p>
            <a:endParaRPr lang="en-US" sz="2400" dirty="0"/>
          </a:p>
          <a:p>
            <a:pPr marL="0" indent="0">
              <a:buNone/>
            </a:pPr>
            <a:endParaRPr lang="en-US" sz="2400" dirty="0"/>
          </a:p>
          <a:p>
            <a:r>
              <a:rPr lang="en-US" sz="2400" dirty="0"/>
              <a:t>The "Bell Curve" is a Normal Distribution. The yellow histogram shows some data that follows it closely, but not perfectly (which is usual).</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758553" y="2742819"/>
            <a:ext cx="6163261" cy="22331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9FB1350F-78C5-48BE-BD8B-560D1B2EFCAC}"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14</a:t>
            </a:fld>
            <a:endParaRPr lang="en-US"/>
          </a:p>
        </p:txBody>
      </p:sp>
      <p:sp>
        <p:nvSpPr>
          <p:cNvPr id="21506" name="Rectangle 2"/>
          <p:cNvSpPr>
            <a:spLocks noGrp="1" noChangeArrowheads="1"/>
          </p:cNvSpPr>
          <p:nvPr>
            <p:ph type="title"/>
          </p:nvPr>
        </p:nvSpPr>
        <p:spPr/>
        <p:txBody>
          <a:bodyPr/>
          <a:lstStyle/>
          <a:p>
            <a:r>
              <a:rPr lang="en-US" sz="3600" dirty="0"/>
              <a:t>Normal Distribution</a:t>
            </a:r>
          </a:p>
        </p:txBody>
      </p:sp>
      <p:sp>
        <p:nvSpPr>
          <p:cNvPr id="21507" name="Rectangle 3"/>
          <p:cNvSpPr>
            <a:spLocks noGrp="1" noChangeArrowheads="1"/>
          </p:cNvSpPr>
          <p:nvPr>
            <p:ph type="body" idx="1"/>
          </p:nvPr>
        </p:nvSpPr>
        <p:spPr>
          <a:xfrm>
            <a:off x="2209800" y="1981200"/>
            <a:ext cx="7772400" cy="4572000"/>
          </a:xfrm>
        </p:spPr>
        <p:txBody>
          <a:bodyPr/>
          <a:lstStyle/>
          <a:p>
            <a:pPr marL="0" indent="0">
              <a:buNone/>
            </a:pPr>
            <a:r>
              <a:rPr lang="en-US" sz="2400" dirty="0"/>
              <a:t>Many things follow a normal distribution: </a:t>
            </a:r>
          </a:p>
          <a:p>
            <a:pPr marL="0" indent="0">
              <a:buNone/>
            </a:pPr>
            <a:endParaRPr lang="en-US" sz="2400" dirty="0"/>
          </a:p>
          <a:p>
            <a:r>
              <a:rPr lang="en-US" sz="2400" dirty="0"/>
              <a:t>Height of People </a:t>
            </a:r>
          </a:p>
          <a:p>
            <a:r>
              <a:rPr lang="en-US" sz="2400" dirty="0"/>
              <a:t>Size of things produced by machines </a:t>
            </a:r>
          </a:p>
          <a:p>
            <a:r>
              <a:rPr lang="en-US" sz="2400" dirty="0"/>
              <a:t>Errors in measurements </a:t>
            </a:r>
          </a:p>
          <a:p>
            <a:r>
              <a:rPr lang="en-US" sz="2400" dirty="0"/>
              <a:t>Blood Pressure </a:t>
            </a:r>
          </a:p>
          <a:p>
            <a:r>
              <a:rPr lang="en-US" sz="2400" dirty="0"/>
              <a:t>Academic Test Scores</a:t>
            </a:r>
          </a:p>
        </p:txBody>
      </p:sp>
      <p:sp>
        <p:nvSpPr>
          <p:cNvPr id="2" name="Date Placeholder 1"/>
          <p:cNvSpPr>
            <a:spLocks noGrp="1"/>
          </p:cNvSpPr>
          <p:nvPr>
            <p:ph type="dt" sz="half" idx="10"/>
          </p:nvPr>
        </p:nvSpPr>
        <p:spPr/>
        <p:txBody>
          <a:bodyPr/>
          <a:lstStyle/>
          <a:p>
            <a:fld id="{018D1292-C119-4A48-91A1-3CC86C80857D}"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the shape of a distribution influence the Measures of Central Tendency?</a:t>
            </a:r>
            <a:endParaRPr lang="en-US" dirty="0"/>
          </a:p>
        </p:txBody>
      </p:sp>
      <p:sp>
        <p:nvSpPr>
          <p:cNvPr id="3" name="Content Placeholder 2"/>
          <p:cNvSpPr>
            <a:spLocks noGrp="1"/>
          </p:cNvSpPr>
          <p:nvPr>
            <p:ph idx="1"/>
          </p:nvPr>
        </p:nvSpPr>
        <p:spPr>
          <a:xfrm>
            <a:off x="359124" y="1652076"/>
            <a:ext cx="11029615" cy="2373581"/>
          </a:xfrm>
        </p:spPr>
        <p:txBody>
          <a:bodyPr/>
          <a:lstStyle/>
          <a:p>
            <a:r>
              <a:rPr lang="en-US" dirty="0"/>
              <a:t>Symmetrical distributions:</a:t>
            </a:r>
            <a:br>
              <a:rPr lang="en-US" dirty="0"/>
            </a:br>
            <a:r>
              <a:rPr lang="en-US" dirty="0"/>
              <a:t/>
            </a:r>
            <a:br>
              <a:rPr lang="en-US" dirty="0"/>
            </a:br>
            <a:r>
              <a:rPr lang="en-US" dirty="0"/>
              <a:t>When a distribution is symmetrical, the mode, median and mean are all in the middle of the distribution. </a:t>
            </a:r>
            <a:endParaRPr lang="en-US" dirty="0" smtClean="0"/>
          </a:p>
          <a:p>
            <a:r>
              <a:rPr lang="en-US" dirty="0"/>
              <a:t>The following graph shows a larger retirement age dataset with a distribution which is symmetrical. The mode, median and mean all equal 58 years.</a:t>
            </a:r>
            <a:br>
              <a:rPr lang="en-US" dirty="0"/>
            </a:br>
            <a:endParaRPr lang="en-US" dirty="0"/>
          </a:p>
        </p:txBody>
      </p:sp>
      <p:sp>
        <p:nvSpPr>
          <p:cNvPr id="4" name="Date Placeholder 3"/>
          <p:cNvSpPr>
            <a:spLocks noGrp="1"/>
          </p:cNvSpPr>
          <p:nvPr>
            <p:ph type="dt" sz="half" idx="10"/>
          </p:nvPr>
        </p:nvSpPr>
        <p:spPr/>
        <p:txBody>
          <a:bodyPr/>
          <a:lstStyle/>
          <a:p>
            <a:fld id="{353AA2B3-E965-43F9-BC12-8B912511950C}"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p:cNvPicPr>
            <a:picLocks noChangeAspect="1"/>
          </p:cNvPicPr>
          <p:nvPr/>
        </p:nvPicPr>
        <p:blipFill>
          <a:blip r:embed="rId2"/>
          <a:stretch>
            <a:fillRect/>
          </a:stretch>
        </p:blipFill>
        <p:spPr>
          <a:xfrm>
            <a:off x="4226584" y="3317884"/>
            <a:ext cx="5008856" cy="331538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Skewness</a:t>
            </a:r>
            <a:endParaRPr lang="en-US" dirty="0"/>
          </a:p>
        </p:txBody>
      </p:sp>
      <p:sp>
        <p:nvSpPr>
          <p:cNvPr id="3" name="Content Placeholder 2"/>
          <p:cNvSpPr>
            <a:spLocks noGrp="1"/>
          </p:cNvSpPr>
          <p:nvPr>
            <p:ph idx="1"/>
          </p:nvPr>
        </p:nvSpPr>
        <p:spPr/>
        <p:txBody>
          <a:bodyPr/>
          <a:lstStyle/>
          <a:p>
            <a:pPr marL="0" indent="0">
              <a:buNone/>
            </a:pPr>
            <a:r>
              <a:rPr lang="en-US" b="1" dirty="0" smtClean="0"/>
              <a:t> </a:t>
            </a:r>
          </a:p>
          <a:p>
            <a:r>
              <a:rPr lang="en-US" dirty="0" smtClean="0"/>
              <a:t>A measure of asymmetry</a:t>
            </a:r>
          </a:p>
          <a:p>
            <a:r>
              <a:rPr lang="en-US" dirty="0" smtClean="0"/>
              <a:t>Skewness refers to a distortion or asymmetry that deviates from the symmetrical bell curve, or normal distribution, in a set of data</a:t>
            </a:r>
            <a:endParaRPr lang="en-US" dirty="0"/>
          </a:p>
          <a:p>
            <a:r>
              <a:rPr lang="en-US" dirty="0"/>
              <a:t>When a distribution is skewed the mode remains the most commonly occurring </a:t>
            </a:r>
            <a:r>
              <a:rPr lang="en-US" dirty="0" smtClean="0"/>
              <a:t>value, </a:t>
            </a:r>
            <a:r>
              <a:rPr lang="en-US" dirty="0"/>
              <a:t>the median remains the middle value in the distribution, but the mean is generally ‘pulled’ in the direction of the </a:t>
            </a:r>
            <a:r>
              <a:rPr lang="en-US" dirty="0" smtClean="0"/>
              <a:t>tails</a:t>
            </a:r>
          </a:p>
          <a:p>
            <a:r>
              <a:rPr lang="en-US" dirty="0" smtClean="0"/>
              <a:t> </a:t>
            </a:r>
            <a:r>
              <a:rPr lang="en-US" dirty="0"/>
              <a:t>In a skewed distribution, the median is often a preferred measure of central tendency, as the mean is not usually in the middle of the distribution.</a:t>
            </a:r>
          </a:p>
          <a:p>
            <a:endParaRPr lang="en-US" dirty="0" smtClean="0"/>
          </a:p>
          <a:p>
            <a:endParaRPr lang="en-US" b="1" dirty="0" smtClean="0"/>
          </a:p>
          <a:p>
            <a:endParaRPr lang="en-US" dirty="0"/>
          </a:p>
        </p:txBody>
      </p:sp>
      <p:sp>
        <p:nvSpPr>
          <p:cNvPr id="4" name="Date Placeholder 3"/>
          <p:cNvSpPr>
            <a:spLocks noGrp="1"/>
          </p:cNvSpPr>
          <p:nvPr>
            <p:ph type="dt" sz="half" idx="10"/>
          </p:nvPr>
        </p:nvSpPr>
        <p:spPr/>
        <p:txBody>
          <a:bodyPr/>
          <a:lstStyle/>
          <a:p>
            <a:fld id="{2B3E7123-BFE1-4AEA-B194-DD85FB02EE09}"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Positive </a:t>
            </a:r>
            <a:r>
              <a:rPr lang="en-US" dirty="0" err="1" smtClean="0"/>
              <a:t>skewness</a:t>
            </a:r>
            <a:r>
              <a:rPr lang="en-US" dirty="0" smtClean="0"/>
              <a:t> / right Skewed:</a:t>
            </a:r>
            <a:endParaRPr lang="en-US" dirty="0"/>
          </a:p>
        </p:txBody>
      </p:sp>
      <p:sp>
        <p:nvSpPr>
          <p:cNvPr id="3" name="Content Placeholder 2"/>
          <p:cNvSpPr>
            <a:spLocks noGrp="1"/>
          </p:cNvSpPr>
          <p:nvPr>
            <p:ph idx="1"/>
          </p:nvPr>
        </p:nvSpPr>
        <p:spPr>
          <a:xfrm>
            <a:off x="398312" y="1118105"/>
            <a:ext cx="11029615" cy="3678303"/>
          </a:xfrm>
        </p:spPr>
        <p:txBody>
          <a:bodyPr/>
          <a:lstStyle/>
          <a:p>
            <a:r>
              <a:rPr lang="en-US" dirty="0" smtClean="0"/>
              <a:t>A </a:t>
            </a:r>
            <a:r>
              <a:rPr lang="en-US" dirty="0"/>
              <a:t>distribution is said to be </a:t>
            </a:r>
            <a:r>
              <a:rPr lang="en-US" b="1" dirty="0"/>
              <a:t>positively or right skewed</a:t>
            </a:r>
            <a:r>
              <a:rPr lang="en-US" dirty="0"/>
              <a:t> when the tail on the right side of the distribution is longer than the left side</a:t>
            </a:r>
            <a:r>
              <a:rPr lang="en-US" dirty="0" smtClean="0"/>
              <a:t>.</a:t>
            </a:r>
          </a:p>
          <a:p>
            <a:r>
              <a:rPr lang="en-US" dirty="0" smtClean="0"/>
              <a:t>In </a:t>
            </a:r>
            <a:r>
              <a:rPr lang="en-US" dirty="0"/>
              <a:t>a positively skewed distribution it is common for the mean to be ‘pulled’ toward the right tail of the distribution</a:t>
            </a:r>
            <a:r>
              <a:rPr lang="en-US" dirty="0" smtClean="0"/>
              <a:t>.</a:t>
            </a:r>
          </a:p>
        </p:txBody>
      </p:sp>
      <p:sp>
        <p:nvSpPr>
          <p:cNvPr id="4" name="Date Placeholder 3"/>
          <p:cNvSpPr>
            <a:spLocks noGrp="1"/>
          </p:cNvSpPr>
          <p:nvPr>
            <p:ph type="dt" sz="half" idx="10"/>
          </p:nvPr>
        </p:nvSpPr>
        <p:spPr/>
        <p:txBody>
          <a:bodyPr/>
          <a:lstStyle/>
          <a:p>
            <a:fld id="{63D1529E-960D-4040-A658-2F1C6BC98FEC}"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7" name="Picture 6"/>
          <p:cNvPicPr>
            <a:picLocks noChangeAspect="1"/>
          </p:cNvPicPr>
          <p:nvPr/>
        </p:nvPicPr>
        <p:blipFill>
          <a:blip r:embed="rId3"/>
          <a:stretch>
            <a:fillRect/>
          </a:stretch>
        </p:blipFill>
        <p:spPr>
          <a:xfrm>
            <a:off x="3151362" y="3315694"/>
            <a:ext cx="5104364" cy="3542306"/>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Negative </a:t>
            </a:r>
            <a:r>
              <a:rPr lang="en-US" dirty="0" err="1" smtClean="0"/>
              <a:t>skewness</a:t>
            </a:r>
            <a:r>
              <a:rPr lang="en-US" dirty="0" smtClean="0"/>
              <a:t> /left Skewed:</a:t>
            </a:r>
            <a:endParaRPr lang="en-US" dirty="0"/>
          </a:p>
        </p:txBody>
      </p:sp>
      <p:sp>
        <p:nvSpPr>
          <p:cNvPr id="3" name="Content Placeholder 2"/>
          <p:cNvSpPr>
            <a:spLocks noGrp="1"/>
          </p:cNvSpPr>
          <p:nvPr>
            <p:ph idx="1"/>
          </p:nvPr>
        </p:nvSpPr>
        <p:spPr>
          <a:xfrm>
            <a:off x="385250" y="1474463"/>
            <a:ext cx="11029615" cy="2054624"/>
          </a:xfrm>
        </p:spPr>
        <p:txBody>
          <a:bodyPr/>
          <a:lstStyle/>
          <a:p>
            <a:r>
              <a:rPr lang="en-US" dirty="0"/>
              <a:t>A distribution is said to be </a:t>
            </a:r>
            <a:r>
              <a:rPr lang="en-US" b="1" dirty="0"/>
              <a:t>negatively or left skewed</a:t>
            </a:r>
            <a:r>
              <a:rPr lang="en-US" dirty="0"/>
              <a:t> when the tail on the left side of the distribution is longer than the right </a:t>
            </a:r>
            <a:r>
              <a:rPr lang="en-US" dirty="0" smtClean="0"/>
              <a:t>side</a:t>
            </a:r>
          </a:p>
          <a:p>
            <a:r>
              <a:rPr lang="en-US" dirty="0" smtClean="0"/>
              <a:t>In </a:t>
            </a:r>
            <a:r>
              <a:rPr lang="en-US" dirty="0"/>
              <a:t>a negatively skewed distribution, it is common for the mean to be ‘pulled’ toward the left tail of the </a:t>
            </a:r>
            <a:r>
              <a:rPr lang="en-US" dirty="0" smtClean="0"/>
              <a:t>distribution</a:t>
            </a:r>
          </a:p>
        </p:txBody>
      </p:sp>
      <p:sp>
        <p:nvSpPr>
          <p:cNvPr id="4" name="Date Placeholder 3"/>
          <p:cNvSpPr>
            <a:spLocks noGrp="1"/>
          </p:cNvSpPr>
          <p:nvPr>
            <p:ph type="dt" sz="half" idx="10"/>
          </p:nvPr>
        </p:nvSpPr>
        <p:spPr/>
        <p:txBody>
          <a:bodyPr/>
          <a:lstStyle/>
          <a:p>
            <a:fld id="{8BD9C773-E712-44D4-80F3-C86111233ED5}"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18</a:t>
            </a:fld>
            <a:endParaRPr lang="en-US" dirty="0"/>
          </a:p>
        </p:txBody>
      </p:sp>
      <p:graphicFrame>
        <p:nvGraphicFramePr>
          <p:cNvPr id="7" name="Object 6"/>
          <p:cNvGraphicFramePr>
            <a:graphicFrameLocks noChangeAspect="1"/>
          </p:cNvGraphicFramePr>
          <p:nvPr/>
        </p:nvGraphicFramePr>
        <p:xfrm>
          <a:off x="3309632" y="3030358"/>
          <a:ext cx="5377168" cy="3707083"/>
        </p:xfrm>
        <a:graphic>
          <a:graphicData uri="http://schemas.openxmlformats.org/presentationml/2006/ole">
            <p:oleObj spid="_x0000_s26637" name="Bitmap Image" r:id="rId4" imgW="4048125" imgH="2790825" progId="">
              <p:embed/>
            </p:oleObj>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19</a:t>
            </a:fld>
            <a:endParaRPr lang="en-US"/>
          </a:p>
        </p:txBody>
      </p:sp>
      <p:sp>
        <p:nvSpPr>
          <p:cNvPr id="21506" name="Rectangle 2"/>
          <p:cNvSpPr>
            <a:spLocks noGrp="1" noChangeArrowheads="1"/>
          </p:cNvSpPr>
          <p:nvPr>
            <p:ph type="title"/>
          </p:nvPr>
        </p:nvSpPr>
        <p:spPr/>
        <p:txBody>
          <a:bodyPr/>
          <a:lstStyle/>
          <a:p>
            <a:r>
              <a:rPr lang="en-US" sz="3600" dirty="0"/>
              <a:t>Normal Distribution</a:t>
            </a:r>
          </a:p>
        </p:txBody>
      </p:sp>
      <p:sp>
        <p:nvSpPr>
          <p:cNvPr id="21507" name="Rectangle 3"/>
          <p:cNvSpPr>
            <a:spLocks noGrp="1" noChangeArrowheads="1"/>
          </p:cNvSpPr>
          <p:nvPr>
            <p:ph type="body" idx="1"/>
          </p:nvPr>
        </p:nvSpPr>
        <p:spPr>
          <a:xfrm>
            <a:off x="2209800" y="1828800"/>
            <a:ext cx="7772400" cy="4572000"/>
          </a:xfrm>
        </p:spPr>
        <p:txBody>
          <a:bodyPr/>
          <a:lstStyle/>
          <a:p>
            <a:pPr marL="0" indent="0">
              <a:buNone/>
            </a:pPr>
            <a:endParaRPr lang="en-US" sz="2400"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401" y="1828800"/>
            <a:ext cx="5652567"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183742" y="1795815"/>
            <a:ext cx="3048000" cy="4867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9460" name="Picture 4"/>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676401" y="4419601"/>
            <a:ext cx="5500167" cy="22434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24CA100C-2E16-45CD-A018-796A1DAE019F}"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wrap="square" lIns="91440" tIns="45720" rIns="91440" bIns="45720" anchor="ctr" anchorCtr="0"/>
          <a:lstStyle/>
          <a:p>
            <a:r>
              <a:rPr dirty="0"/>
              <a:t>Data Quality</a:t>
            </a:r>
          </a:p>
        </p:txBody>
      </p:sp>
      <p:sp>
        <p:nvSpPr>
          <p:cNvPr id="25603" name="Content Placeholder 2"/>
          <p:cNvSpPr>
            <a:spLocks noGrp="1"/>
          </p:cNvSpPr>
          <p:nvPr>
            <p:ph idx="1"/>
          </p:nvPr>
        </p:nvSpPr>
        <p:spPr>
          <a:xfrm>
            <a:off x="581025" y="2045970"/>
            <a:ext cx="11029315" cy="4380230"/>
          </a:xfrm>
        </p:spPr>
        <p:txBody>
          <a:bodyPr vert="horz" wrap="square" lIns="91440" tIns="45720" rIns="91440" bIns="45720" anchor="t" anchorCtr="0">
            <a:noAutofit/>
          </a:bodyPr>
          <a:lstStyle/>
          <a:p>
            <a:pPr lvl="1" eaLnBrk="1" hangingPunct="1"/>
            <a:r>
              <a:rPr lang="en-US" altLang="en-US" sz="1700" dirty="0"/>
              <a:t>Data quality is a measure of the condition of data based on factors such as accuracy, completeness, consistency, reliability and whether it's up to date</a:t>
            </a:r>
          </a:p>
          <a:p>
            <a:pPr lvl="1" eaLnBrk="1" hangingPunct="1"/>
            <a:r>
              <a:rPr lang="en-US" altLang="en-US" sz="1700" dirty="0"/>
              <a:t>Some of the most common issues affecting data quality are inconsistent formatting of dates and numbers, unusual character sets and symbols, duplicate entries, and different languages and measurement units</a:t>
            </a:r>
          </a:p>
          <a:p>
            <a:pPr lvl="1" eaLnBrk="1" hangingPunct="1"/>
            <a:r>
              <a:rPr lang="en-US" altLang="en-US" sz="1700" dirty="0"/>
              <a:t>Measuring data quality levels can help organizations identify data errors that need to be resolved and assess whether the data in their IT systems is fit to serve its intended purpose</a:t>
            </a:r>
          </a:p>
          <a:p>
            <a:pPr lvl="1" eaLnBrk="1" hangingPunct="1"/>
            <a:r>
              <a:rPr lang="en-US" altLang="en-US" sz="1700" dirty="0"/>
              <a:t>High-quality data is the foundation of all digital business</a:t>
            </a:r>
          </a:p>
          <a:p>
            <a:pPr eaLnBrk="1" hangingPunct="1"/>
            <a:r>
              <a:rPr lang="en-US" altLang="en-US" sz="1700" dirty="0">
                <a:sym typeface="+mn-ea"/>
              </a:rPr>
              <a:t>A multi-dimensional measure of data quality:</a:t>
            </a:r>
            <a:endParaRPr lang="en-US" altLang="en-US" sz="1700" dirty="0"/>
          </a:p>
          <a:p>
            <a:pPr lvl="1" eaLnBrk="1" hangingPunct="1"/>
            <a:r>
              <a:rPr lang="en-US" altLang="en-US" sz="1700" dirty="0">
                <a:sym typeface="+mn-ea"/>
              </a:rPr>
              <a:t>A well-accepted multi-dimensional view: </a:t>
            </a:r>
            <a:endParaRPr lang="en-US" altLang="en-US" sz="1700" dirty="0"/>
          </a:p>
          <a:p>
            <a:pPr lvl="2" eaLnBrk="1" hangingPunct="1"/>
            <a:r>
              <a:rPr lang="en-US" altLang="en-US" sz="1700" dirty="0">
                <a:sym typeface="+mn-ea"/>
              </a:rPr>
              <a:t>accuracy, completeness, consistency, timeliness, believability, value added, interpretability, and accessibility</a:t>
            </a:r>
            <a:endParaRPr lang="en-US" altLang="en-US" sz="1700" dirty="0"/>
          </a:p>
          <a:p>
            <a:pPr lvl="1" eaLnBrk="1" hangingPunct="1"/>
            <a:endParaRPr lang="en-US" altLang="en-US" sz="1700" dirty="0"/>
          </a:p>
          <a:p>
            <a:pPr lvl="2" eaLnBrk="1" hangingPunct="1"/>
            <a:endParaRPr lang="en-US" altLang="en-US" sz="1700" dirty="0"/>
          </a:p>
          <a:p>
            <a:pPr lvl="2" eaLnBrk="1" hangingPunct="1"/>
            <a:endParaRPr lang="en-US" altLang="en-US" sz="1000"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C04A5294-D7E0-4041-A82A-2FDF0DB860DD}"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pPr marL="0" marR="0" lvl="0" indent="0" algn="r" defTabSz="914400" rtl="0" eaLnBrk="0" fontAlgn="base" latinLnBrk="0" hangingPunct="0">
                <a:lnSpc>
                  <a:spcPct val="100000"/>
                </a:lnSpc>
                <a:spcBef>
                  <a:spcPct val="0"/>
                </a:spcBef>
                <a:spcAft>
                  <a:spcPct val="0"/>
                </a:spcAft>
                <a:buClrTx/>
                <a:buSzTx/>
                <a:buFontTx/>
                <a:buNone/>
                <a:defRPr/>
              </a:pPr>
              <a:t>2</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5B24D094-F1F9-4430-9196-27105D141ADE}"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Exercise: </a:t>
            </a:r>
            <a:r>
              <a:rPr lang="en-US" b="1" dirty="0" err="1" smtClean="0"/>
              <a:t>Skewness</a:t>
            </a:r>
            <a:r>
              <a:rPr lang="en-US" b="1" dirty="0" smtClean="0"/>
              <a:t> Calculation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3200" dirty="0" smtClean="0"/>
              <a:t>Calculate </a:t>
            </a:r>
            <a:r>
              <a:rPr lang="en-US" sz="3200" dirty="0" smtClean="0"/>
              <a:t>the </a:t>
            </a:r>
            <a:r>
              <a:rPr lang="en-US" sz="3200" dirty="0" err="1" smtClean="0"/>
              <a:t>skewness</a:t>
            </a:r>
            <a:r>
              <a:rPr lang="en-US" sz="3200" dirty="0" smtClean="0"/>
              <a:t> of the following dataset:</a:t>
            </a:r>
          </a:p>
          <a:p>
            <a:pPr>
              <a:buNone/>
            </a:pPr>
            <a:r>
              <a:rPr lang="en-US" sz="3200" dirty="0" smtClean="0"/>
              <a:t>15,20,22,25,27,30,30,32,35,40,45,50,55,60,65,70</a:t>
            </a:r>
            <a:endParaRPr lang="en-US" sz="3200" dirty="0" smtClean="0"/>
          </a:p>
          <a:p>
            <a:endParaRPr lang="en-US" sz="3200" dirty="0"/>
          </a:p>
        </p:txBody>
      </p:sp>
      <p:sp>
        <p:nvSpPr>
          <p:cNvPr id="4" name="Date Placeholder 3"/>
          <p:cNvSpPr>
            <a:spLocks noGrp="1"/>
          </p:cNvSpPr>
          <p:nvPr>
            <p:ph type="dt" sz="half" idx="10"/>
          </p:nvPr>
        </p:nvSpPr>
        <p:spPr/>
        <p:txBody>
          <a:bodyPr/>
          <a:lstStyle/>
          <a:p>
            <a:fld id="{916DC5E8-B600-4A52-B5BB-51DF6C946FB0}" type="datetime1">
              <a:rPr lang="en-US" smtClean="0"/>
              <a:pPr/>
              <a:t>9/25/2023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21</a:t>
            </a:fld>
            <a:endParaRPr lang="en-US"/>
          </a:p>
        </p:txBody>
      </p:sp>
      <p:sp>
        <p:nvSpPr>
          <p:cNvPr id="21506" name="Rectangle 2"/>
          <p:cNvSpPr>
            <a:spLocks noGrp="1" noChangeArrowheads="1"/>
          </p:cNvSpPr>
          <p:nvPr>
            <p:ph type="title"/>
          </p:nvPr>
        </p:nvSpPr>
        <p:spPr/>
        <p:txBody>
          <a:bodyPr/>
          <a:lstStyle/>
          <a:p>
            <a:r>
              <a:rPr lang="en-US" sz="3600" dirty="0" smtClean="0"/>
              <a:t>Standard Normal </a:t>
            </a:r>
            <a:r>
              <a:rPr lang="en-US" sz="3600" dirty="0"/>
              <a:t>Distribution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162595" y="1828800"/>
            <a:ext cx="10032274" cy="45529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A0D480AC-988C-4B37-BDFB-E02B03A0CDE0}"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22</a:t>
            </a:fld>
            <a:endParaRPr lang="en-US"/>
          </a:p>
        </p:txBody>
      </p:sp>
      <p:sp>
        <p:nvSpPr>
          <p:cNvPr id="21506" name="Rectangle 2"/>
          <p:cNvSpPr>
            <a:spLocks noGrp="1" noChangeArrowheads="1"/>
          </p:cNvSpPr>
          <p:nvPr>
            <p:ph type="title"/>
          </p:nvPr>
        </p:nvSpPr>
        <p:spPr/>
        <p:txBody>
          <a:bodyPr/>
          <a:lstStyle/>
          <a:p>
            <a:r>
              <a:rPr lang="en-US" sz="3600" dirty="0"/>
              <a:t>Standard </a:t>
            </a:r>
            <a:r>
              <a:rPr lang="en-US" sz="3600" dirty="0" smtClean="0"/>
              <a:t>Normal </a:t>
            </a:r>
            <a:r>
              <a:rPr lang="en-US" sz="3600" dirty="0"/>
              <a:t>Distribution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18903" y="1981200"/>
            <a:ext cx="10045337" cy="457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2E2F7FB3-1C0A-49E1-88B4-AB4D8E283C04}"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r>
              <a:rPr lang="en-US"/>
              <a:t>Slide #</a:t>
            </a:r>
            <a:fld id="{CBFA648F-E0A0-473A-B798-061019919282}" type="slidenum">
              <a:rPr lang="en-US"/>
              <a:pPr/>
              <a:t>23</a:t>
            </a:fld>
            <a:endParaRPr lang="en-US"/>
          </a:p>
        </p:txBody>
      </p:sp>
      <p:sp>
        <p:nvSpPr>
          <p:cNvPr id="21506" name="Rectangle 2"/>
          <p:cNvSpPr>
            <a:spLocks noGrp="1" noChangeArrowheads="1"/>
          </p:cNvSpPr>
          <p:nvPr>
            <p:ph type="title"/>
          </p:nvPr>
        </p:nvSpPr>
        <p:spPr/>
        <p:txBody>
          <a:bodyPr/>
          <a:lstStyle/>
          <a:p>
            <a:r>
              <a:rPr lang="en-US" sz="3600" dirty="0" smtClean="0"/>
              <a:t>Standard Normal </a:t>
            </a:r>
            <a:r>
              <a:rPr lang="en-US" sz="3600" dirty="0"/>
              <a:t>Distribution</a:t>
            </a:r>
          </a:p>
        </p:txBody>
      </p:sp>
      <p:sp>
        <p:nvSpPr>
          <p:cNvPr id="21507" name="Rectangle 3"/>
          <p:cNvSpPr>
            <a:spLocks noGrp="1" noChangeArrowheads="1"/>
          </p:cNvSpPr>
          <p:nvPr>
            <p:ph type="body" idx="1"/>
          </p:nvPr>
        </p:nvSpPr>
        <p:spPr>
          <a:xfrm>
            <a:off x="418933" y="1836120"/>
            <a:ext cx="3983250" cy="3715594"/>
          </a:xfrm>
        </p:spPr>
        <p:txBody>
          <a:bodyPr>
            <a:normAutofit/>
          </a:bodyPr>
          <a:lstStyle/>
          <a:p>
            <a:pPr marL="0" indent="0">
              <a:buNone/>
            </a:pPr>
            <a:r>
              <a:rPr lang="en-US" sz="2000" dirty="0"/>
              <a:t>Here is the Standard Normal Distribution with percentages for every half of a standard deviation, and cumulative percentages:</a:t>
            </a:r>
          </a:p>
          <a:p>
            <a:pPr marL="0" indent="0">
              <a:buNone/>
            </a:pPr>
            <a:endParaRPr lang="en-US" sz="2400"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67356" y="2423949"/>
            <a:ext cx="6838950" cy="37147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76DBAC53-3433-41E3-B8C8-0FA3973E8782}"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accent2"/>
                </a:solidFill>
              </a:rPr>
              <a:t>Agenda</a:t>
            </a:r>
            <a:endParaRPr lang="en-US" dirty="0"/>
          </a:p>
        </p:txBody>
      </p:sp>
      <p:sp>
        <p:nvSpPr>
          <p:cNvPr id="3" name="Content Placeholder 2"/>
          <p:cNvSpPr>
            <a:spLocks noGrp="1"/>
          </p:cNvSpPr>
          <p:nvPr>
            <p:ph sz="half" idx="1"/>
          </p:nvPr>
        </p:nvSpPr>
        <p:spPr/>
        <p:txBody>
          <a:bodyPr/>
          <a:lstStyle/>
          <a:p>
            <a:pPr>
              <a:lnSpc>
                <a:spcPct val="140000"/>
              </a:lnSpc>
            </a:pPr>
            <a:r>
              <a:rPr lang="en-US" altLang="en-US" dirty="0">
                <a:solidFill>
                  <a:schemeClr val="accent2"/>
                </a:solidFill>
              </a:rPr>
              <a:t>Why data </a:t>
            </a:r>
            <a:r>
              <a:rPr lang="en-US" altLang="en-US" dirty="0" smtClean="0">
                <a:solidFill>
                  <a:schemeClr val="accent2"/>
                </a:solidFill>
              </a:rPr>
              <a:t>preprocessing</a:t>
            </a:r>
            <a:r>
              <a:rPr lang="en-US" altLang="en-US" dirty="0">
                <a:solidFill>
                  <a:schemeClr val="accent2"/>
                </a:solidFill>
              </a:rPr>
              <a:t>?</a:t>
            </a:r>
          </a:p>
          <a:p>
            <a:pPr>
              <a:lnSpc>
                <a:spcPct val="140000"/>
              </a:lnSpc>
            </a:pPr>
            <a:r>
              <a:rPr lang="en-US" altLang="en-US" dirty="0"/>
              <a:t>Data cleaning </a:t>
            </a:r>
          </a:p>
          <a:p>
            <a:pPr>
              <a:lnSpc>
                <a:spcPct val="140000"/>
              </a:lnSpc>
            </a:pPr>
            <a:r>
              <a:rPr lang="en-US" altLang="en-US" dirty="0"/>
              <a:t>Data integration and transformation</a:t>
            </a:r>
          </a:p>
          <a:p>
            <a:pPr>
              <a:lnSpc>
                <a:spcPct val="140000"/>
              </a:lnSpc>
            </a:pPr>
            <a:r>
              <a:rPr lang="en-US" altLang="en-US" dirty="0"/>
              <a:t>Data reduction</a:t>
            </a:r>
            <a:endParaRPr lang="en-US" altLang="en-US" dirty="0">
              <a:solidFill>
                <a:schemeClr val="hlink"/>
              </a:solidFill>
            </a:endParaRPr>
          </a:p>
          <a:p>
            <a:pPr>
              <a:lnSpc>
                <a:spcPct val="140000"/>
              </a:lnSpc>
            </a:pPr>
            <a:r>
              <a:rPr lang="en-US" altLang="en-US" dirty="0"/>
              <a:t>Discretization </a:t>
            </a:r>
            <a:endParaRPr lang="en-US" dirty="0"/>
          </a:p>
        </p:txBody>
      </p:sp>
      <p:sp>
        <p:nvSpPr>
          <p:cNvPr id="4" name="Date Placeholder 3"/>
          <p:cNvSpPr>
            <a:spLocks noGrp="1"/>
          </p:cNvSpPr>
          <p:nvPr>
            <p:ph type="dt" sz="half" idx="10"/>
          </p:nvPr>
        </p:nvSpPr>
        <p:spPr/>
        <p:txBody>
          <a:bodyPr/>
          <a:lstStyle/>
          <a:p>
            <a:fld id="{F86E3DA9-87AC-4158-8ECF-50FDA0DAEE37}"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sp>
        <p:nvSpPr>
          <p:cNvPr id="9" name="Content Placeholder 8"/>
          <p:cNvSpPr>
            <a:spLocks noGrp="1"/>
          </p:cNvSpPr>
          <p:nvPr>
            <p:ph sz="half" idx="2"/>
          </p:nvPr>
        </p:nvSpPr>
        <p:spPr/>
        <p:txBody>
          <a:bodyPr/>
          <a:lstStyle/>
          <a:p>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703007" y="744793"/>
            <a:ext cx="7315200" cy="762000"/>
          </a:xfrm>
        </p:spPr>
        <p:txBody>
          <a:bodyPr/>
          <a:lstStyle/>
          <a:p>
            <a:pPr eaLnBrk="1" hangingPunct="1"/>
            <a:r>
              <a:rPr lang="en-US" altLang="en-US" b="1" dirty="0" smtClean="0"/>
              <a:t>Why Data Preprocessing?</a:t>
            </a:r>
          </a:p>
        </p:txBody>
      </p:sp>
      <p:sp>
        <p:nvSpPr>
          <p:cNvPr id="36867" name="Rectangle 3"/>
          <p:cNvSpPr>
            <a:spLocks noGrp="1" noChangeArrowheads="1"/>
          </p:cNvSpPr>
          <p:nvPr>
            <p:ph type="body" idx="1"/>
          </p:nvPr>
        </p:nvSpPr>
        <p:spPr>
          <a:xfrm>
            <a:off x="1005348" y="1656736"/>
            <a:ext cx="8534400" cy="5334000"/>
          </a:xfrm>
        </p:spPr>
        <p:txBody>
          <a:bodyPr/>
          <a:lstStyle/>
          <a:p>
            <a:pPr eaLnBrk="1" hangingPunct="1"/>
            <a:r>
              <a:rPr lang="en-US" altLang="en-US" sz="2800" dirty="0"/>
              <a:t>Data in the real world is dirty</a:t>
            </a:r>
          </a:p>
          <a:p>
            <a:pPr lvl="1" eaLnBrk="1" hangingPunct="1"/>
            <a:r>
              <a:rPr lang="en-US" altLang="en-US" sz="2400" dirty="0">
                <a:solidFill>
                  <a:schemeClr val="accent2"/>
                </a:solidFill>
              </a:rPr>
              <a:t>incomplete</a:t>
            </a:r>
            <a:r>
              <a:rPr lang="en-US" altLang="en-US" sz="2400" dirty="0"/>
              <a:t>: lacking attribute values, lacking certain attributes of interest, or containing only aggregate data</a:t>
            </a:r>
          </a:p>
          <a:p>
            <a:pPr lvl="1" eaLnBrk="1" hangingPunct="1"/>
            <a:r>
              <a:rPr lang="en-US" altLang="en-US" sz="2400" dirty="0">
                <a:solidFill>
                  <a:schemeClr val="accent2"/>
                </a:solidFill>
              </a:rPr>
              <a:t>noisy</a:t>
            </a:r>
            <a:r>
              <a:rPr lang="en-US" altLang="en-US" sz="2400" dirty="0"/>
              <a:t>: containing errors or outliers</a:t>
            </a:r>
          </a:p>
          <a:p>
            <a:pPr lvl="1" eaLnBrk="1" hangingPunct="1"/>
            <a:r>
              <a:rPr lang="en-US" altLang="en-US" sz="2400" dirty="0">
                <a:solidFill>
                  <a:schemeClr val="accent2"/>
                </a:solidFill>
              </a:rPr>
              <a:t>inconsistent</a:t>
            </a:r>
            <a:r>
              <a:rPr lang="en-US" altLang="en-US" sz="2400" dirty="0"/>
              <a:t>: containing discrepancies in codes or names</a:t>
            </a:r>
          </a:p>
          <a:p>
            <a:pPr eaLnBrk="1" hangingPunct="1"/>
            <a:r>
              <a:rPr lang="en-US" altLang="en-US" sz="2800" dirty="0"/>
              <a:t>No quality data, no quality mining results!</a:t>
            </a:r>
          </a:p>
          <a:p>
            <a:pPr lvl="1" eaLnBrk="1" hangingPunct="1"/>
            <a:r>
              <a:rPr lang="en-US" altLang="en-US" sz="2400" dirty="0"/>
              <a:t>Quality decisions must be based on quality data</a:t>
            </a:r>
          </a:p>
          <a:p>
            <a:pPr lvl="1" eaLnBrk="1" hangingPunct="1"/>
            <a:r>
              <a:rPr lang="en-US" altLang="en-US" sz="2400" dirty="0"/>
              <a:t>Data warehouse needs consistent integration of quality data</a:t>
            </a:r>
          </a:p>
          <a:p>
            <a:pPr lvl="1" eaLnBrk="1" hangingPunct="1"/>
            <a:endParaRPr lang="en-US" altLang="en-US" sz="2400" dirty="0"/>
          </a:p>
        </p:txBody>
      </p:sp>
      <p:sp>
        <p:nvSpPr>
          <p:cNvPr id="2" name="Date Placeholder 1"/>
          <p:cNvSpPr>
            <a:spLocks noGrp="1"/>
          </p:cNvSpPr>
          <p:nvPr>
            <p:ph type="dt" sz="half" idx="10"/>
          </p:nvPr>
        </p:nvSpPr>
        <p:spPr/>
        <p:txBody>
          <a:bodyPr/>
          <a:lstStyle/>
          <a:p>
            <a:fld id="{5F80F116-2E2E-475F-8F89-88676B7F29E4}"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25</a:t>
            </a:fld>
            <a:endParaRPr lang="en-US" dirty="0"/>
          </a:p>
        </p:txBody>
      </p:sp>
    </p:spTree>
  </p:cSld>
  <p:clrMapOvr>
    <a:masterClrMapping/>
  </p:clrMapOvr>
  <p:transition>
    <p:checker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a:xfrm>
            <a:off x="1329055" y="856615"/>
            <a:ext cx="7924800" cy="533400"/>
          </a:xfrm>
        </p:spPr>
        <p:txBody>
          <a:bodyPr vert="horz" wrap="square" lIns="91440" tIns="45720" rIns="91440" bIns="45720" anchor="ctr" anchorCtr="0">
            <a:normAutofit fontScale="90000"/>
          </a:bodyPr>
          <a:lstStyle/>
          <a:p>
            <a:pPr eaLnBrk="1" hangingPunct="1"/>
            <a:r>
              <a:rPr lang="en-US" altLang="en-US" sz="4000" dirty="0">
                <a:solidFill>
                  <a:schemeClr val="bg1"/>
                </a:solidFill>
              </a:rPr>
              <a:t>Major Tasks in Data Preprocessing/Wrangling</a:t>
            </a:r>
          </a:p>
        </p:txBody>
      </p:sp>
      <p:sp>
        <p:nvSpPr>
          <p:cNvPr id="13315" name="Rectangle 3"/>
          <p:cNvSpPr>
            <a:spLocks noGrp="1"/>
          </p:cNvSpPr>
          <p:nvPr>
            <p:ph idx="1"/>
          </p:nvPr>
        </p:nvSpPr>
        <p:spPr>
          <a:xfrm>
            <a:off x="648970" y="2063750"/>
            <a:ext cx="10894060" cy="4669790"/>
          </a:xfrm>
        </p:spPr>
        <p:txBody>
          <a:bodyPr vert="horz" wrap="square" lIns="91440" tIns="45720" rIns="91440" bIns="45720" anchor="t" anchorCtr="0">
            <a:normAutofit fontScale="90000" lnSpcReduction="10000"/>
          </a:bodyPr>
          <a:lstStyle/>
          <a:p>
            <a:pPr eaLnBrk="1" hangingPunct="1"/>
            <a:r>
              <a:rPr lang="en-US" altLang="en-US" sz="2800" dirty="0"/>
              <a:t>Data cleaning</a:t>
            </a:r>
          </a:p>
          <a:p>
            <a:pPr lvl="1" eaLnBrk="1" hangingPunct="1"/>
            <a:r>
              <a:rPr lang="en-US" altLang="en-US" sz="2000" dirty="0"/>
              <a:t>Fill in missing values, smooth noisy data, identify or remove outliers, and resolve inconsistencies</a:t>
            </a:r>
          </a:p>
          <a:p>
            <a:pPr eaLnBrk="1" hangingPunct="1"/>
            <a:r>
              <a:rPr lang="en-US" altLang="en-US" sz="2800" dirty="0"/>
              <a:t>Data integration</a:t>
            </a:r>
          </a:p>
          <a:p>
            <a:pPr lvl="1" eaLnBrk="1" hangingPunct="1"/>
            <a:r>
              <a:rPr lang="en-US" altLang="en-US" sz="2000" dirty="0"/>
              <a:t>Integration of multiple databases, data cubes, files, or notes</a:t>
            </a:r>
          </a:p>
          <a:p>
            <a:pPr eaLnBrk="1" hangingPunct="1"/>
            <a:r>
              <a:rPr lang="en-US" altLang="en-US" sz="2800" dirty="0"/>
              <a:t>Data transformation</a:t>
            </a:r>
          </a:p>
          <a:p>
            <a:pPr lvl="1" eaLnBrk="1" hangingPunct="1"/>
            <a:r>
              <a:rPr lang="en-US" altLang="en-US" sz="2000" dirty="0"/>
              <a:t>Normalization (scaling to a specific range)</a:t>
            </a:r>
          </a:p>
          <a:p>
            <a:pPr lvl="1" eaLnBrk="1" hangingPunct="1"/>
            <a:r>
              <a:rPr lang="en-US" altLang="en-US" sz="2000" dirty="0"/>
              <a:t>Aggregation</a:t>
            </a:r>
          </a:p>
          <a:p>
            <a:pPr eaLnBrk="1" hangingPunct="1"/>
            <a:r>
              <a:rPr lang="en-US" altLang="en-US" sz="2800" dirty="0"/>
              <a:t>Data reduction</a:t>
            </a:r>
          </a:p>
          <a:p>
            <a:pPr lvl="1" eaLnBrk="1" hangingPunct="1"/>
            <a:r>
              <a:rPr lang="en-US" altLang="en-US" sz="2000" dirty="0"/>
              <a:t>Obtains reduced representation in volume but produces the same or similar analytical results</a:t>
            </a:r>
          </a:p>
          <a:p>
            <a:pPr lvl="1" eaLnBrk="1" hangingPunct="1"/>
            <a:r>
              <a:rPr lang="en-US" altLang="en-US" sz="2000" dirty="0"/>
              <a:t>Data discretization: with particular importance, especially for numerical data</a:t>
            </a:r>
          </a:p>
          <a:p>
            <a:pPr lvl="1" eaLnBrk="1" hangingPunct="1"/>
            <a:r>
              <a:rPr lang="en-US" altLang="en-US" sz="2000" dirty="0"/>
              <a:t>Data aggregation, dimensionality reduction, data compression, generalization</a:t>
            </a:r>
          </a:p>
        </p:txBody>
      </p:sp>
      <p:sp>
        <p:nvSpPr>
          <p:cNvPr id="2" name="Date Placeholder 1"/>
          <p:cNvSpPr>
            <a:spLocks noGrp="1"/>
          </p:cNvSpPr>
          <p:nvPr>
            <p:ph type="dt" sz="half" idx="10"/>
          </p:nvPr>
        </p:nvSpPr>
        <p:spPr/>
        <p:txBody>
          <a:bodyPr/>
          <a:lstStyle/>
          <a:p>
            <a:fld id="{3F71DC8F-872D-4ECA-994A-FD5025D9B7FC}"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26</a:t>
            </a:fld>
            <a:endParaRPr lang="en-US" dirty="0"/>
          </a:p>
        </p:txBody>
      </p:sp>
    </p:spTree>
  </p:cSld>
  <p:clrMapOvr>
    <a:masterClrMapping/>
  </p:clrMapOvr>
  <p:transition>
    <p:checker dir="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ltLang="en-US" dirty="0">
                <a:sym typeface="+mn-ea"/>
              </a:rPr>
              <a:t>Major Tasks in Data Preprocessing</a:t>
            </a:r>
            <a:endParaRPr lang="en-US"/>
          </a:p>
        </p:txBody>
      </p:sp>
      <p:sp>
        <p:nvSpPr>
          <p:cNvPr id="4" name="Date Placeholder 3"/>
          <p:cNvSpPr>
            <a:spLocks noGrp="1"/>
          </p:cNvSpPr>
          <p:nvPr>
            <p:ph type="dt" sz="half" idx="10"/>
          </p:nvPr>
        </p:nvSpPr>
        <p:spPr/>
        <p:txBody>
          <a:bodyPr/>
          <a:lstStyle/>
          <a:p>
            <a:fld id="{28E3CA38-71CB-4044-95FE-EFF2FF591CC2}" type="datetime1">
              <a:rPr lang="en-US" smtClean="0"/>
              <a:pPr/>
              <a:t>9/25/2023</a:t>
            </a:fld>
            <a:endParaRPr lang="en-US" dirty="0"/>
          </a:p>
        </p:txBody>
      </p:sp>
      <p:sp>
        <p:nvSpPr>
          <p:cNvPr id="10" name="Content Placeholder 9"/>
          <p:cNvSpPr>
            <a:spLocks noGrp="1"/>
          </p:cNvSpPr>
          <p:nvPr>
            <p:ph sz="half" idx="2"/>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27</a:t>
            </a:fld>
            <a:endParaRPr lang="en-US" dirty="0"/>
          </a:p>
        </p:txBody>
      </p:sp>
      <p:graphicFrame>
        <p:nvGraphicFramePr>
          <p:cNvPr id="7" name="Content Placeholder 6"/>
          <p:cNvGraphicFramePr>
            <a:graphicFrameLocks noGrp="1"/>
          </p:cNvGraphicFramePr>
          <p:nvPr>
            <p:ph sz="half" idx="1"/>
          </p:nvPr>
        </p:nvGraphicFramePr>
        <p:xfrm>
          <a:off x="1966595" y="2041525"/>
          <a:ext cx="7090410" cy="3819525"/>
        </p:xfrm>
        <a:graphic>
          <a:graphicData uri="http://schemas.openxmlformats.org/presentationml/2006/ole">
            <p:oleObj spid="_x0000_s27654" r:id="rId3" imgW="5866667" imgH="5890771" progId="">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Why Data Preprocessing?</a:t>
            </a:r>
            <a:endParaRPr lang="en-US" dirty="0"/>
          </a:p>
        </p:txBody>
      </p:sp>
      <p:pic>
        <p:nvPicPr>
          <p:cNvPr id="7" name="Content Placeholder 6"/>
          <p:cNvPicPr>
            <a:picLocks noGrp="1" noChangeAspect="1"/>
          </p:cNvPicPr>
          <p:nvPr>
            <p:ph idx="1"/>
          </p:nvPr>
        </p:nvPicPr>
        <p:blipFill>
          <a:blip r:embed="rId3"/>
          <a:stretch>
            <a:fillRect/>
          </a:stretch>
        </p:blipFill>
        <p:spPr>
          <a:xfrm>
            <a:off x="1023991" y="2192216"/>
            <a:ext cx="10870170" cy="2765608"/>
          </a:xfrm>
          <a:prstGeom prst="rect">
            <a:avLst/>
          </a:prstGeom>
        </p:spPr>
      </p:pic>
      <p:sp>
        <p:nvSpPr>
          <p:cNvPr id="4" name="Date Placeholder 3"/>
          <p:cNvSpPr>
            <a:spLocks noGrp="1"/>
          </p:cNvSpPr>
          <p:nvPr>
            <p:ph type="dt" sz="half" idx="10"/>
          </p:nvPr>
        </p:nvSpPr>
        <p:spPr/>
        <p:txBody>
          <a:bodyPr/>
          <a:lstStyle/>
          <a:p>
            <a:fld id="{E8E8EC54-D2D9-47E1-8472-382179387EAE}"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74429" y="674078"/>
            <a:ext cx="6705600" cy="803030"/>
          </a:xfrm>
          <a:noFill/>
        </p:spPr>
        <p:txBody>
          <a:bodyPr vert="horz" lIns="92075" tIns="46038" rIns="92075" bIns="46038" rtlCol="0" anchor="b">
            <a:normAutofit/>
          </a:bodyPr>
          <a:lstStyle/>
          <a:p>
            <a:pPr eaLnBrk="1" hangingPunct="1"/>
            <a:r>
              <a:rPr lang="en-US" altLang="en-US" b="1" dirty="0" smtClean="0"/>
              <a:t>Data Cleaning</a:t>
            </a:r>
          </a:p>
        </p:txBody>
      </p:sp>
      <p:sp>
        <p:nvSpPr>
          <p:cNvPr id="37891" name="Rectangle 3"/>
          <p:cNvSpPr>
            <a:spLocks noGrp="1" noChangeArrowheads="1"/>
          </p:cNvSpPr>
          <p:nvPr>
            <p:ph type="body" idx="1"/>
          </p:nvPr>
        </p:nvSpPr>
        <p:spPr>
          <a:xfrm>
            <a:off x="844062" y="2063261"/>
            <a:ext cx="8604738" cy="3059723"/>
          </a:xfrm>
          <a:noFill/>
        </p:spPr>
        <p:txBody>
          <a:bodyPr vert="horz" lIns="92075" tIns="46038" rIns="92075" bIns="46038" rtlCol="0" anchor="ctr">
            <a:normAutofit/>
          </a:bodyPr>
          <a:lstStyle/>
          <a:p>
            <a:pPr eaLnBrk="1" hangingPunct="1">
              <a:lnSpc>
                <a:spcPct val="140000"/>
              </a:lnSpc>
            </a:pPr>
            <a:r>
              <a:rPr lang="en-US" altLang="en-US" dirty="0" smtClean="0"/>
              <a:t>Data cleaning tasks</a:t>
            </a:r>
          </a:p>
          <a:p>
            <a:pPr lvl="1" eaLnBrk="1" hangingPunct="1">
              <a:lnSpc>
                <a:spcPct val="140000"/>
              </a:lnSpc>
            </a:pPr>
            <a:r>
              <a:rPr lang="en-US" altLang="en-US" sz="1800" dirty="0" smtClean="0"/>
              <a:t>Fill in missing values</a:t>
            </a:r>
          </a:p>
          <a:p>
            <a:pPr lvl="1" eaLnBrk="1" hangingPunct="1">
              <a:lnSpc>
                <a:spcPct val="140000"/>
              </a:lnSpc>
            </a:pPr>
            <a:r>
              <a:rPr lang="en-US" altLang="en-US" sz="1800" dirty="0" smtClean="0"/>
              <a:t>Identify outliers and smooth out noisy data </a:t>
            </a:r>
          </a:p>
          <a:p>
            <a:pPr lvl="1" eaLnBrk="1" hangingPunct="1">
              <a:lnSpc>
                <a:spcPct val="140000"/>
              </a:lnSpc>
            </a:pPr>
            <a:r>
              <a:rPr lang="en-US" altLang="en-US" sz="1800" dirty="0" smtClean="0"/>
              <a:t>Correct inconsistent data</a:t>
            </a:r>
          </a:p>
        </p:txBody>
      </p:sp>
      <p:sp>
        <p:nvSpPr>
          <p:cNvPr id="2" name="Date Placeholder 1"/>
          <p:cNvSpPr>
            <a:spLocks noGrp="1"/>
          </p:cNvSpPr>
          <p:nvPr>
            <p:ph type="dt" sz="half" idx="10"/>
          </p:nvPr>
        </p:nvSpPr>
        <p:spPr/>
        <p:txBody>
          <a:bodyPr/>
          <a:lstStyle/>
          <a:p>
            <a:fld id="{24014ED4-5772-4667-B0EC-0728C92BEB82}"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29</a:t>
            </a:fld>
            <a:endParaRPr lang="en-US" dirty="0"/>
          </a:p>
        </p:txBody>
      </p:sp>
    </p:spTree>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ym typeface="+mn-ea"/>
              </a:rPr>
              <a:t>Data Quality</a:t>
            </a:r>
            <a:r>
              <a:rPr dirty="0"/>
              <a:t/>
            </a:r>
            <a:br>
              <a:rPr dirty="0"/>
            </a:br>
            <a:endParaRPr lang="en-US"/>
          </a:p>
        </p:txBody>
      </p:sp>
      <p:sp>
        <p:nvSpPr>
          <p:cNvPr id="3" name="Content Placeholder 2"/>
          <p:cNvSpPr>
            <a:spLocks noGrp="1"/>
          </p:cNvSpPr>
          <p:nvPr>
            <p:ph idx="1"/>
          </p:nvPr>
        </p:nvSpPr>
        <p:spPr/>
        <p:txBody>
          <a:bodyPr>
            <a:normAutofit fontScale="97500" lnSpcReduction="10000"/>
          </a:bodyPr>
          <a:lstStyle/>
          <a:p>
            <a:r>
              <a:rPr lang="en-US"/>
              <a:t>Accuracy (Is the information correct in every detail)</a:t>
            </a:r>
          </a:p>
          <a:p>
            <a:pPr lvl="1"/>
            <a:r>
              <a:rPr lang="en-US"/>
              <a:t>As the name implies, this data quality characteristic means that information is correct. There is no error in it. The data should reflect actual, real-world scenarios. Accuracy is a crucial data quality characteristic because inaccurate information can cause significant problems with severe consequences e.g – if there’s an error in a customer’s bank account, it could be because someone accessed it without his knowledge</a:t>
            </a:r>
          </a:p>
          <a:p>
            <a:r>
              <a:rPr lang="en-US"/>
              <a:t>Completeness (How comprehensive is the information)</a:t>
            </a:r>
          </a:p>
          <a:p>
            <a:pPr lvl="1"/>
            <a:r>
              <a:rPr lang="en-US"/>
              <a:t>Data completeness is how exhaustive a dataset is. Completeness is a measure of the data’s ability to effectively deliver all the required values that are available. It refers to how comprehensive the information is. If information is incomplete, it might be unusable.</a:t>
            </a:r>
          </a:p>
          <a:p>
            <a:r>
              <a:rPr lang="en-US"/>
              <a:t>Consistency/Reliability  (Does the information contrdict other trusted resourses?)</a:t>
            </a:r>
          </a:p>
          <a:p>
            <a:pPr lvl="1"/>
            <a:r>
              <a:rPr lang="en-US"/>
              <a:t>Data consistency refers to the uniformity of data as it moves across networks and applications. The same data values stored in difference locations should not conflict with one another. </a:t>
            </a:r>
          </a:p>
          <a:p>
            <a:endParaRPr lang="en-US"/>
          </a:p>
        </p:txBody>
      </p:sp>
      <p:sp>
        <p:nvSpPr>
          <p:cNvPr id="4" name="Date Placeholder 3"/>
          <p:cNvSpPr>
            <a:spLocks noGrp="1"/>
          </p:cNvSpPr>
          <p:nvPr>
            <p:ph type="dt" sz="half" idx="10"/>
          </p:nvPr>
        </p:nvSpPr>
        <p:spPr/>
        <p:txBody>
          <a:bodyPr/>
          <a:lstStyle/>
          <a:p>
            <a:fld id="{166DE3AE-FC00-4347-ABB1-511FA2E52977}"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43823" y="724185"/>
            <a:ext cx="4038600" cy="914400"/>
          </a:xfrm>
        </p:spPr>
        <p:txBody>
          <a:bodyPr>
            <a:normAutofit fontScale="90000"/>
          </a:bodyPr>
          <a:lstStyle/>
          <a:p>
            <a:pPr eaLnBrk="1" hangingPunct="1"/>
            <a:r>
              <a:rPr lang="en-US" altLang="en-US" sz="4800" dirty="0"/>
              <a:t>Missing Data</a:t>
            </a:r>
          </a:p>
        </p:txBody>
      </p:sp>
      <p:sp>
        <p:nvSpPr>
          <p:cNvPr id="38915" name="Rectangle 3"/>
          <p:cNvSpPr>
            <a:spLocks noGrp="1" noChangeArrowheads="1"/>
          </p:cNvSpPr>
          <p:nvPr>
            <p:ph type="body" idx="1"/>
          </p:nvPr>
        </p:nvSpPr>
        <p:spPr>
          <a:xfrm>
            <a:off x="1030605" y="1988185"/>
            <a:ext cx="9784715" cy="4953000"/>
          </a:xfrm>
        </p:spPr>
        <p:txBody>
          <a:bodyPr>
            <a:normAutofit fontScale="92500" lnSpcReduction="10000"/>
          </a:bodyPr>
          <a:lstStyle/>
          <a:p>
            <a:r>
              <a:rPr lang="en-US" altLang="en-US" sz="2400" dirty="0"/>
              <a:t>Data is not always available</a:t>
            </a:r>
          </a:p>
          <a:p>
            <a:pPr lvl="1"/>
            <a:r>
              <a:rPr lang="en-US" altLang="en-US" dirty="0" smtClean="0"/>
              <a:t>many </a:t>
            </a:r>
            <a:r>
              <a:rPr lang="en-US" altLang="en-US" dirty="0"/>
              <a:t>tuples have no recorded value for several attributes, such as customer income in sales data</a:t>
            </a:r>
          </a:p>
          <a:p>
            <a:pPr eaLnBrk="1" hangingPunct="1">
              <a:lnSpc>
                <a:spcPct val="120000"/>
              </a:lnSpc>
            </a:pPr>
            <a:r>
              <a:rPr lang="en-US" altLang="en-US" sz="2400" dirty="0" smtClean="0"/>
              <a:t>Missing </a:t>
            </a:r>
            <a:r>
              <a:rPr lang="en-US" altLang="en-US" sz="2400" dirty="0"/>
              <a:t>data may be due to </a:t>
            </a:r>
            <a:endParaRPr lang="en-US" altLang="en-US" sz="2400" dirty="0" smtClean="0"/>
          </a:p>
          <a:p>
            <a:pPr lvl="1"/>
            <a:r>
              <a:rPr lang="en-US" dirty="0"/>
              <a:t>Information is not collected (e.g., people decline to give their age and weight)</a:t>
            </a:r>
          </a:p>
          <a:p>
            <a:pPr lvl="1"/>
            <a:r>
              <a:rPr lang="en-US" dirty="0"/>
              <a:t>Attributes may not be applicable to all cases (e.g., annual income is not applicable to children)</a:t>
            </a:r>
          </a:p>
          <a:p>
            <a:pPr lvl="1" eaLnBrk="1" hangingPunct="1">
              <a:lnSpc>
                <a:spcPct val="120000"/>
              </a:lnSpc>
            </a:pPr>
            <a:r>
              <a:rPr lang="en-US" altLang="en-US" sz="2000" dirty="0" smtClean="0"/>
              <a:t>equipment </a:t>
            </a:r>
            <a:r>
              <a:rPr lang="en-US" altLang="en-US" sz="2000" dirty="0"/>
              <a:t>malfunction</a:t>
            </a:r>
          </a:p>
          <a:p>
            <a:pPr lvl="1" eaLnBrk="1" hangingPunct="1">
              <a:lnSpc>
                <a:spcPct val="120000"/>
              </a:lnSpc>
            </a:pPr>
            <a:r>
              <a:rPr lang="en-US" altLang="en-US" sz="2000" dirty="0"/>
              <a:t>inconsistent with other recorded data and thus deleted</a:t>
            </a:r>
          </a:p>
          <a:p>
            <a:pPr lvl="1" eaLnBrk="1" hangingPunct="1">
              <a:lnSpc>
                <a:spcPct val="120000"/>
              </a:lnSpc>
            </a:pPr>
            <a:r>
              <a:rPr lang="en-US" altLang="en-US" sz="2000" dirty="0"/>
              <a:t>data not entered due to misunderstanding</a:t>
            </a:r>
          </a:p>
          <a:p>
            <a:pPr lvl="1" eaLnBrk="1" hangingPunct="1">
              <a:lnSpc>
                <a:spcPct val="120000"/>
              </a:lnSpc>
            </a:pPr>
            <a:r>
              <a:rPr lang="en-US" altLang="en-US" sz="2000" dirty="0"/>
              <a:t>certain data may not be considered important at the time of entry</a:t>
            </a:r>
          </a:p>
          <a:p>
            <a:pPr lvl="1" eaLnBrk="1" hangingPunct="1">
              <a:lnSpc>
                <a:spcPct val="120000"/>
              </a:lnSpc>
            </a:pPr>
            <a:r>
              <a:rPr lang="en-US" altLang="en-US" sz="2000" dirty="0"/>
              <a:t>not register history or changes of the data</a:t>
            </a:r>
          </a:p>
          <a:p>
            <a:pPr eaLnBrk="1" hangingPunct="1">
              <a:lnSpc>
                <a:spcPct val="120000"/>
              </a:lnSpc>
            </a:pPr>
            <a:r>
              <a:rPr lang="en-US" altLang="en-US" sz="2400" dirty="0"/>
              <a:t>Missing data may need to be </a:t>
            </a:r>
            <a:r>
              <a:rPr lang="en-US" altLang="en-US" sz="2400" dirty="0" smtClean="0"/>
              <a:t>inferred</a:t>
            </a:r>
            <a:endParaRPr lang="en-US" sz="2400" dirty="0" smtClean="0"/>
          </a:p>
          <a:p>
            <a:pPr eaLnBrk="1" hangingPunct="1">
              <a:lnSpc>
                <a:spcPct val="120000"/>
              </a:lnSpc>
            </a:pPr>
            <a:endParaRPr lang="en-US" altLang="en-US" sz="2400" dirty="0"/>
          </a:p>
        </p:txBody>
      </p:sp>
      <p:sp>
        <p:nvSpPr>
          <p:cNvPr id="2" name="Date Placeholder 1"/>
          <p:cNvSpPr>
            <a:spLocks noGrp="1"/>
          </p:cNvSpPr>
          <p:nvPr>
            <p:ph type="dt" sz="half" idx="10"/>
          </p:nvPr>
        </p:nvSpPr>
        <p:spPr/>
        <p:txBody>
          <a:bodyPr/>
          <a:lstStyle/>
          <a:p>
            <a:fld id="{8BAFC4D0-FA2B-48E3-AF59-C955879E9E96}"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30</a:t>
            </a:fld>
            <a:endParaRPr lang="en-US" dirty="0"/>
          </a:p>
        </p:txBody>
      </p:sp>
    </p:spTree>
  </p:cSld>
  <p:clrMapOvr>
    <a:masterClrMapping/>
  </p:clrMapOvr>
  <p:transition>
    <p:checker dir="ver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How to Handle Missing Data?</a:t>
            </a:r>
            <a:endParaRPr lang="en-US" dirty="0"/>
          </a:p>
        </p:txBody>
      </p:sp>
      <p:pic>
        <p:nvPicPr>
          <p:cNvPr id="7" name="Content Placeholder 6"/>
          <p:cNvPicPr>
            <a:picLocks noGrp="1" noChangeAspect="1"/>
          </p:cNvPicPr>
          <p:nvPr>
            <p:ph idx="1"/>
          </p:nvPr>
        </p:nvPicPr>
        <p:blipFill>
          <a:blip r:embed="rId3"/>
          <a:stretch>
            <a:fillRect/>
          </a:stretch>
        </p:blipFill>
        <p:spPr>
          <a:xfrm>
            <a:off x="1684481" y="2882359"/>
            <a:ext cx="8165708" cy="2817618"/>
          </a:xfrm>
          <a:prstGeom prst="rect">
            <a:avLst/>
          </a:prstGeom>
        </p:spPr>
      </p:pic>
      <p:sp>
        <p:nvSpPr>
          <p:cNvPr id="4" name="Date Placeholder 3"/>
          <p:cNvSpPr>
            <a:spLocks noGrp="1"/>
          </p:cNvSpPr>
          <p:nvPr>
            <p:ph type="dt" sz="half" idx="10"/>
          </p:nvPr>
        </p:nvSpPr>
        <p:spPr/>
        <p:txBody>
          <a:bodyPr/>
          <a:lstStyle/>
          <a:p>
            <a:fld id="{4AF5655D-7B1A-4017-BAF7-85370626551E}"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31</a:t>
            </a:fld>
            <a:endParaRPr lang="en-US" dirty="0"/>
          </a:p>
        </p:txBody>
      </p:sp>
      <p:sp>
        <p:nvSpPr>
          <p:cNvPr id="3" name="TextBox 2"/>
          <p:cNvSpPr txBox="1"/>
          <p:nvPr/>
        </p:nvSpPr>
        <p:spPr>
          <a:xfrm>
            <a:off x="783772" y="1959029"/>
            <a:ext cx="9395393" cy="923330"/>
          </a:xfrm>
          <a:prstGeom prst="rect">
            <a:avLst/>
          </a:prstGeom>
          <a:noFill/>
        </p:spPr>
        <p:txBody>
          <a:bodyPr wrap="none" rtlCol="0">
            <a:spAutoFit/>
          </a:bodyPr>
          <a:lstStyle/>
          <a:p>
            <a:r>
              <a:rPr lang="en-US" dirty="0"/>
              <a:t>The data set consists of information about 261 automobiles manufactured in the 1970s and 1980s, </a:t>
            </a:r>
          </a:p>
          <a:p>
            <a:r>
              <a:rPr lang="en-US" dirty="0"/>
              <a:t>including gas mileage, number of cylinders, cubic inches, horsepower, and so on.</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2338" y="662354"/>
            <a:ext cx="7162800" cy="762000"/>
          </a:xfrm>
        </p:spPr>
        <p:txBody>
          <a:bodyPr/>
          <a:lstStyle/>
          <a:p>
            <a:pPr eaLnBrk="1" hangingPunct="1"/>
            <a:r>
              <a:rPr lang="en-US" altLang="en-US" b="1" dirty="0" smtClean="0"/>
              <a:t>How to Handle Missing Data?</a:t>
            </a:r>
          </a:p>
        </p:txBody>
      </p:sp>
      <p:sp>
        <p:nvSpPr>
          <p:cNvPr id="39939" name="Rectangle 3"/>
          <p:cNvSpPr>
            <a:spLocks noGrp="1" noChangeArrowheads="1"/>
          </p:cNvSpPr>
          <p:nvPr>
            <p:ph type="body" idx="1"/>
          </p:nvPr>
        </p:nvSpPr>
        <p:spPr>
          <a:xfrm>
            <a:off x="521787" y="1777042"/>
            <a:ext cx="10703169" cy="5080958"/>
          </a:xfrm>
        </p:spPr>
        <p:txBody>
          <a:bodyPr>
            <a:normAutofit/>
          </a:bodyPr>
          <a:lstStyle/>
          <a:p>
            <a:pPr marL="457200" indent="-457200">
              <a:lnSpc>
                <a:spcPct val="140000"/>
              </a:lnSpc>
              <a:buFont typeface="Calibri Light" panose="020F0302020204030204" pitchFamily="34" charset="0"/>
              <a:buAutoNum type="arabicPeriod"/>
            </a:pPr>
            <a:r>
              <a:rPr lang="en-US" altLang="en-US" dirty="0"/>
              <a:t>Ignore the tuple:  usually done when class label is missing (assuming the task is classification</a:t>
            </a:r>
            <a:r>
              <a:rPr lang="en-US" altLang="en-US" dirty="0">
                <a:cs typeface="Tahoma" panose="020B0604030504040204" pitchFamily="34" charset="0"/>
              </a:rPr>
              <a:t>—</a:t>
            </a:r>
            <a:r>
              <a:rPr lang="en-US" altLang="en-US" dirty="0"/>
              <a:t>not effective in certain cases) </a:t>
            </a:r>
          </a:p>
          <a:p>
            <a:pPr marL="457200" indent="-457200">
              <a:lnSpc>
                <a:spcPct val="140000"/>
              </a:lnSpc>
              <a:buFont typeface="Calibri Light" panose="020F0302020204030204" pitchFamily="34" charset="0"/>
              <a:buAutoNum type="arabicPeriod"/>
            </a:pPr>
            <a:r>
              <a:rPr lang="en-US" dirty="0"/>
              <a:t>Replace the missing value with some constant, specified by the </a:t>
            </a:r>
            <a:r>
              <a:rPr lang="en-US" dirty="0" smtClean="0"/>
              <a:t>analyst</a:t>
            </a:r>
            <a:endParaRPr lang="en-US" altLang="en-US" dirty="0"/>
          </a:p>
          <a:p>
            <a:pPr marL="457200" indent="-457200">
              <a:lnSpc>
                <a:spcPct val="140000"/>
              </a:lnSpc>
              <a:buFont typeface="Calibri Light" panose="020F0302020204030204" pitchFamily="34" charset="0"/>
              <a:buAutoNum type="arabicPeriod"/>
            </a:pPr>
            <a:r>
              <a:rPr lang="en-US" dirty="0"/>
              <a:t>Replace the missing value with the field </a:t>
            </a:r>
            <a:r>
              <a:rPr lang="en-US" dirty="0" smtClean="0"/>
              <a:t>mean/median (</a:t>
            </a:r>
            <a:r>
              <a:rPr lang="en-US" dirty="0"/>
              <a:t>for numeric variables) or the mode (for categorical variables</a:t>
            </a:r>
            <a:r>
              <a:rPr lang="en-US" dirty="0" smtClean="0"/>
              <a:t>). Imputation using central tendency measures</a:t>
            </a:r>
          </a:p>
          <a:p>
            <a:pPr marL="457200" indent="-457200">
              <a:lnSpc>
                <a:spcPct val="140000"/>
              </a:lnSpc>
              <a:buFont typeface="Calibri Light" panose="020F0302020204030204" pitchFamily="34" charset="0"/>
              <a:buAutoNum type="arabicPeriod"/>
            </a:pPr>
            <a:r>
              <a:rPr lang="en-US" dirty="0"/>
              <a:t>Replace the missing value with </a:t>
            </a:r>
            <a:r>
              <a:rPr lang="en-US" dirty="0">
                <a:solidFill>
                  <a:schemeClr val="tx1"/>
                </a:solidFill>
              </a:rPr>
              <a:t>the </a:t>
            </a:r>
            <a:r>
              <a:rPr lang="en-US" altLang="en-US" dirty="0" smtClean="0">
                <a:solidFill>
                  <a:schemeClr val="tx1"/>
                </a:solidFill>
              </a:rPr>
              <a:t>attribute </a:t>
            </a:r>
            <a:r>
              <a:rPr lang="en-US" altLang="en-US" dirty="0">
                <a:solidFill>
                  <a:schemeClr val="tx1"/>
                </a:solidFill>
              </a:rPr>
              <a:t>mean/median for all samples of the same </a:t>
            </a:r>
            <a:r>
              <a:rPr lang="en-US" altLang="en-US" dirty="0" smtClean="0">
                <a:solidFill>
                  <a:schemeClr val="tx1"/>
                </a:solidFill>
              </a:rPr>
              <a:t>class</a:t>
            </a:r>
          </a:p>
          <a:p>
            <a:pPr marL="457200" indent="-457200">
              <a:lnSpc>
                <a:spcPct val="140000"/>
              </a:lnSpc>
              <a:buFont typeface="Calibri Light" panose="020F0302020204030204" pitchFamily="34" charset="0"/>
              <a:buAutoNum type="arabicPeriod"/>
            </a:pPr>
            <a:r>
              <a:rPr lang="en-US" dirty="0"/>
              <a:t>Replace the missing values with imputed values based on the other characteristics of the </a:t>
            </a:r>
            <a:r>
              <a:rPr lang="en-US" dirty="0" smtClean="0"/>
              <a:t>record: </a:t>
            </a:r>
            <a:r>
              <a:rPr lang="en-US" altLang="en-US" dirty="0" smtClean="0"/>
              <a:t>inference-based </a:t>
            </a:r>
            <a:r>
              <a:rPr lang="en-US" altLang="en-US" dirty="0"/>
              <a:t>such as regression, Bayesian formula, decision tree</a:t>
            </a:r>
          </a:p>
        </p:txBody>
      </p:sp>
      <p:sp>
        <p:nvSpPr>
          <p:cNvPr id="2" name="Date Placeholder 1"/>
          <p:cNvSpPr>
            <a:spLocks noGrp="1"/>
          </p:cNvSpPr>
          <p:nvPr>
            <p:ph type="dt" sz="half" idx="10"/>
          </p:nvPr>
        </p:nvSpPr>
        <p:spPr/>
        <p:txBody>
          <a:bodyPr/>
          <a:lstStyle/>
          <a:p>
            <a:fld id="{0481FDA5-3906-45A3-A509-181A18616848}"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32</a:t>
            </a:fld>
            <a:endParaRPr lang="en-US" dirty="0"/>
          </a:p>
        </p:txBody>
      </p:sp>
    </p:spTree>
  </p:cSld>
  <p:clrMapOvr>
    <a:masterClrMapping/>
  </p:clrMapOvr>
  <p:transition>
    <p:checker dir="ver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33204"/>
            <a:ext cx="11029616" cy="1013800"/>
          </a:xfrm>
        </p:spPr>
        <p:txBody>
          <a:bodyPr>
            <a:normAutofit fontScale="90000"/>
          </a:bodyPr>
          <a:lstStyle/>
          <a:p>
            <a:r>
              <a:rPr lang="en-US" dirty="0"/>
              <a:t>Replace the missing value with some constant, specified by the analyst</a:t>
            </a:r>
            <a:r>
              <a:rPr lang="en-US" altLang="en-US" dirty="0"/>
              <a:t/>
            </a:r>
            <a:br>
              <a:rPr lang="en-US" altLang="en-US" dirty="0"/>
            </a:br>
            <a:endParaRPr lang="en-US" dirty="0"/>
          </a:p>
        </p:txBody>
      </p:sp>
      <p:pic>
        <p:nvPicPr>
          <p:cNvPr id="7" name="Content Placeholder 6"/>
          <p:cNvPicPr>
            <a:picLocks noGrp="1" noChangeAspect="1"/>
          </p:cNvPicPr>
          <p:nvPr>
            <p:ph idx="1"/>
          </p:nvPr>
        </p:nvPicPr>
        <p:blipFill>
          <a:blip r:embed="rId3"/>
          <a:stretch>
            <a:fillRect/>
          </a:stretch>
        </p:blipFill>
        <p:spPr>
          <a:xfrm>
            <a:off x="1133590" y="2295581"/>
            <a:ext cx="10477218" cy="3313817"/>
          </a:xfrm>
          <a:prstGeom prst="rect">
            <a:avLst/>
          </a:prstGeom>
        </p:spPr>
      </p:pic>
      <p:sp>
        <p:nvSpPr>
          <p:cNvPr id="4" name="Date Placeholder 3"/>
          <p:cNvSpPr>
            <a:spLocks noGrp="1"/>
          </p:cNvSpPr>
          <p:nvPr>
            <p:ph type="dt" sz="half" idx="10"/>
          </p:nvPr>
        </p:nvSpPr>
        <p:spPr/>
        <p:txBody>
          <a:bodyPr/>
          <a:lstStyle/>
          <a:p>
            <a:fld id="{CDBCE896-40F0-4185-BB93-31322656FA88}"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Replace the missing value with </a:t>
            </a:r>
            <a:r>
              <a:rPr lang="en-US" dirty="0" smtClean="0"/>
              <a:t>measure of central tendency:</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F31EA66C-F73D-4203-BD04-EE23F9808E3E}"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34</a:t>
            </a:fld>
            <a:endParaRPr lang="en-US" dirty="0"/>
          </a:p>
        </p:txBody>
      </p:sp>
      <p:pic>
        <p:nvPicPr>
          <p:cNvPr id="7" name="Picture 6"/>
          <p:cNvPicPr>
            <a:picLocks noChangeAspect="1"/>
          </p:cNvPicPr>
          <p:nvPr/>
        </p:nvPicPr>
        <p:blipFill>
          <a:blip r:embed="rId3"/>
          <a:stretch>
            <a:fillRect/>
          </a:stretch>
        </p:blipFill>
        <p:spPr>
          <a:xfrm>
            <a:off x="943832" y="2180496"/>
            <a:ext cx="10304334" cy="333719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49300" y="812800"/>
            <a:ext cx="3429000" cy="838200"/>
          </a:xfrm>
        </p:spPr>
        <p:txBody>
          <a:bodyPr/>
          <a:lstStyle/>
          <a:p>
            <a:pPr eaLnBrk="1" hangingPunct="1"/>
            <a:r>
              <a:rPr lang="en-US" altLang="en-US" b="1" dirty="0" smtClean="0"/>
              <a:t>Noisy Data</a:t>
            </a:r>
          </a:p>
        </p:txBody>
      </p:sp>
      <p:sp>
        <p:nvSpPr>
          <p:cNvPr id="13315" name="Rectangle 3"/>
          <p:cNvSpPr>
            <a:spLocks noGrp="1" noChangeArrowheads="1"/>
          </p:cNvSpPr>
          <p:nvPr>
            <p:ph type="body" idx="1"/>
          </p:nvPr>
        </p:nvSpPr>
        <p:spPr>
          <a:xfrm>
            <a:off x="749300" y="2057400"/>
            <a:ext cx="8401050" cy="4800600"/>
          </a:xfrm>
        </p:spPr>
        <p:txBody>
          <a:bodyPr>
            <a:normAutofit fontScale="85000" lnSpcReduction="20000"/>
          </a:bodyPr>
          <a:lstStyle/>
          <a:p>
            <a:pPr eaLnBrk="1" hangingPunct="1">
              <a:lnSpc>
                <a:spcPct val="80000"/>
              </a:lnSpc>
              <a:defRPr/>
            </a:pPr>
            <a:r>
              <a:rPr lang="en-US" altLang="en-US" sz="2800" dirty="0"/>
              <a:t>Q: What is noise? </a:t>
            </a:r>
          </a:p>
          <a:p>
            <a:pPr eaLnBrk="1" hangingPunct="1">
              <a:lnSpc>
                <a:spcPct val="80000"/>
              </a:lnSpc>
              <a:defRPr/>
            </a:pPr>
            <a:r>
              <a:rPr lang="en-US" altLang="en-US" sz="2800" dirty="0"/>
              <a:t>A: Random error in a measured variable.</a:t>
            </a:r>
          </a:p>
          <a:p>
            <a:pPr marL="0" indent="0">
              <a:lnSpc>
                <a:spcPct val="80000"/>
              </a:lnSpc>
              <a:buNone/>
              <a:defRPr/>
            </a:pPr>
            <a:endParaRPr lang="en-US" altLang="en-US" sz="2800" dirty="0"/>
          </a:p>
          <a:p>
            <a:pPr eaLnBrk="1" hangingPunct="1">
              <a:lnSpc>
                <a:spcPct val="80000"/>
              </a:lnSpc>
              <a:defRPr/>
            </a:pPr>
            <a:r>
              <a:rPr lang="en-US" altLang="en-US" sz="2800" dirty="0" smtClean="0"/>
              <a:t>Incorrect attribute values may be due to</a:t>
            </a:r>
          </a:p>
          <a:p>
            <a:pPr lvl="1" eaLnBrk="1" hangingPunct="1">
              <a:lnSpc>
                <a:spcPct val="80000"/>
              </a:lnSpc>
              <a:defRPr/>
            </a:pPr>
            <a:r>
              <a:rPr lang="en-US" altLang="en-US" sz="2400" dirty="0" smtClean="0"/>
              <a:t>faulty data collection instruments</a:t>
            </a:r>
          </a:p>
          <a:p>
            <a:pPr lvl="1" eaLnBrk="1" hangingPunct="1">
              <a:lnSpc>
                <a:spcPct val="80000"/>
              </a:lnSpc>
              <a:defRPr/>
            </a:pPr>
            <a:r>
              <a:rPr lang="en-US" altLang="en-US" sz="2400" dirty="0" smtClean="0"/>
              <a:t>data entry problems</a:t>
            </a:r>
          </a:p>
          <a:p>
            <a:pPr lvl="1" eaLnBrk="1" hangingPunct="1">
              <a:lnSpc>
                <a:spcPct val="80000"/>
              </a:lnSpc>
              <a:defRPr/>
            </a:pPr>
            <a:r>
              <a:rPr lang="en-US" altLang="en-US" sz="2400" dirty="0" smtClean="0"/>
              <a:t>data transmission problems</a:t>
            </a:r>
          </a:p>
          <a:p>
            <a:pPr lvl="1" eaLnBrk="1" hangingPunct="1">
              <a:lnSpc>
                <a:spcPct val="80000"/>
              </a:lnSpc>
              <a:defRPr/>
            </a:pPr>
            <a:r>
              <a:rPr lang="en-US" altLang="en-US" sz="2400" dirty="0" smtClean="0"/>
              <a:t>technology limitation</a:t>
            </a:r>
          </a:p>
          <a:p>
            <a:pPr lvl="1" eaLnBrk="1" hangingPunct="1">
              <a:lnSpc>
                <a:spcPct val="80000"/>
              </a:lnSpc>
              <a:defRPr/>
            </a:pPr>
            <a:r>
              <a:rPr lang="en-US" altLang="en-US" sz="2400" dirty="0" smtClean="0"/>
              <a:t>inconsistency in naming convention</a:t>
            </a:r>
          </a:p>
          <a:p>
            <a:pPr>
              <a:lnSpc>
                <a:spcPct val="80000"/>
              </a:lnSpc>
              <a:defRPr/>
            </a:pPr>
            <a:r>
              <a:rPr lang="en-US" altLang="en-US" sz="2800" dirty="0"/>
              <a:t>Other data problems which requires data cleaning</a:t>
            </a:r>
          </a:p>
          <a:p>
            <a:pPr lvl="1">
              <a:lnSpc>
                <a:spcPct val="80000"/>
              </a:lnSpc>
              <a:defRPr/>
            </a:pPr>
            <a:r>
              <a:rPr lang="en-US" altLang="en-US" sz="2400" dirty="0"/>
              <a:t>duplicate records</a:t>
            </a:r>
          </a:p>
          <a:p>
            <a:pPr lvl="1">
              <a:lnSpc>
                <a:spcPct val="80000"/>
              </a:lnSpc>
              <a:defRPr/>
            </a:pPr>
            <a:r>
              <a:rPr lang="en-US" altLang="en-US" sz="2400" dirty="0"/>
              <a:t>incomplete data</a:t>
            </a:r>
          </a:p>
          <a:p>
            <a:pPr lvl="1">
              <a:lnSpc>
                <a:spcPct val="80000"/>
              </a:lnSpc>
              <a:defRPr/>
            </a:pPr>
            <a:r>
              <a:rPr lang="en-US" altLang="en-US" sz="2400" dirty="0"/>
              <a:t>inconsistent data</a:t>
            </a:r>
          </a:p>
          <a:p>
            <a:pPr marL="323850" lvl="1" indent="0" eaLnBrk="1" hangingPunct="1">
              <a:lnSpc>
                <a:spcPct val="80000"/>
              </a:lnSpc>
              <a:buNone/>
              <a:defRPr/>
            </a:pPr>
            <a:r>
              <a:rPr lang="en-US" altLang="en-US" sz="2400" dirty="0" smtClean="0"/>
              <a:t> </a:t>
            </a:r>
          </a:p>
          <a:p>
            <a:pPr marL="342900" lvl="1" indent="0">
              <a:lnSpc>
                <a:spcPct val="80000"/>
              </a:lnSpc>
              <a:buNone/>
              <a:defRPr/>
            </a:pPr>
            <a:endParaRPr lang="en-US" altLang="en-US" sz="2400" dirty="0"/>
          </a:p>
        </p:txBody>
      </p:sp>
      <p:sp>
        <p:nvSpPr>
          <p:cNvPr id="2" name="Date Placeholder 1"/>
          <p:cNvSpPr>
            <a:spLocks noGrp="1"/>
          </p:cNvSpPr>
          <p:nvPr>
            <p:ph type="dt" sz="half" idx="10"/>
          </p:nvPr>
        </p:nvSpPr>
        <p:spPr/>
        <p:txBody>
          <a:bodyPr/>
          <a:lstStyle/>
          <a:p>
            <a:fld id="{59515980-CE7C-4CED-A1A4-86C604168646}"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35</a:t>
            </a:fld>
            <a:endParaRPr lang="en-US" dirty="0"/>
          </a:p>
        </p:txBody>
      </p:sp>
    </p:spTree>
  </p:cSld>
  <p:clrMapOvr>
    <a:masterClrMapping/>
  </p:clrMapOvr>
  <p:transition>
    <p:checker dir="ver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01700" y="622300"/>
            <a:ext cx="7620000" cy="914400"/>
          </a:xfrm>
        </p:spPr>
        <p:txBody>
          <a:bodyPr>
            <a:normAutofit/>
          </a:bodyPr>
          <a:lstStyle/>
          <a:p>
            <a:pPr eaLnBrk="1" hangingPunct="1"/>
            <a:r>
              <a:rPr lang="en-US" altLang="en-US" b="1" dirty="0" smtClean="0">
                <a:solidFill>
                  <a:schemeClr val="bg1"/>
                </a:solidFill>
              </a:rPr>
              <a:t>How to Handle Noisy Data?</a:t>
            </a:r>
          </a:p>
        </p:txBody>
      </p:sp>
      <p:sp>
        <p:nvSpPr>
          <p:cNvPr id="47107" name="Rectangle 3"/>
          <p:cNvSpPr>
            <a:spLocks noGrp="1" noChangeArrowheads="1"/>
          </p:cNvSpPr>
          <p:nvPr>
            <p:ph type="body" idx="1"/>
          </p:nvPr>
        </p:nvSpPr>
        <p:spPr>
          <a:xfrm>
            <a:off x="752475" y="2044700"/>
            <a:ext cx="10937875" cy="4368800"/>
          </a:xfrm>
        </p:spPr>
        <p:txBody>
          <a:bodyPr>
            <a:normAutofit/>
          </a:bodyPr>
          <a:lstStyle/>
          <a:p>
            <a:pPr eaLnBrk="1" hangingPunct="1"/>
            <a:r>
              <a:rPr lang="en-US" sz="2800" dirty="0" smtClean="0">
                <a:sym typeface="+mn-ea"/>
              </a:rPr>
              <a:t>How </a:t>
            </a:r>
            <a:r>
              <a:rPr lang="en-US" sz="2800" dirty="0">
                <a:sym typeface="+mn-ea"/>
              </a:rPr>
              <a:t>can </a:t>
            </a:r>
            <a:r>
              <a:rPr lang="en-US" sz="2800" dirty="0" smtClean="0">
                <a:sym typeface="+mn-ea"/>
              </a:rPr>
              <a:t>we “smooth</a:t>
            </a:r>
            <a:r>
              <a:rPr lang="en-US" sz="2800" dirty="0">
                <a:sym typeface="+mn-ea"/>
              </a:rPr>
              <a:t>” out the data to remove the noise?</a:t>
            </a:r>
            <a:endParaRPr lang="en-US" altLang="en-US" sz="2800" dirty="0" smtClean="0"/>
          </a:p>
          <a:p>
            <a:pPr eaLnBrk="1" hangingPunct="1"/>
            <a:r>
              <a:rPr lang="en-US" altLang="en-US" sz="2800" dirty="0"/>
              <a:t>Binning methods</a:t>
            </a:r>
          </a:p>
          <a:p>
            <a:pPr eaLnBrk="1" hangingPunct="1"/>
            <a:r>
              <a:rPr lang="en-US" altLang="en-US" sz="2800" dirty="0"/>
              <a:t>Clustering</a:t>
            </a:r>
          </a:p>
          <a:p>
            <a:pPr lvl="1" eaLnBrk="1" hangingPunct="1"/>
            <a:r>
              <a:rPr lang="en-US" altLang="en-US" sz="2400" dirty="0"/>
              <a:t>detect and remove outliers</a:t>
            </a:r>
          </a:p>
          <a:p>
            <a:pPr eaLnBrk="1" hangingPunct="1"/>
            <a:r>
              <a:rPr lang="en-US" altLang="en-US" sz="2800" dirty="0"/>
              <a:t>Regression</a:t>
            </a:r>
          </a:p>
          <a:p>
            <a:pPr lvl="1" eaLnBrk="1" hangingPunct="1"/>
            <a:r>
              <a:rPr lang="en-US" altLang="en-US" sz="2400" dirty="0"/>
              <a:t>smooth by fitting the data into regression functions</a:t>
            </a:r>
          </a:p>
        </p:txBody>
      </p:sp>
      <p:sp>
        <p:nvSpPr>
          <p:cNvPr id="2" name="Date Placeholder 1"/>
          <p:cNvSpPr>
            <a:spLocks noGrp="1"/>
          </p:cNvSpPr>
          <p:nvPr>
            <p:ph type="dt" sz="half" idx="10"/>
          </p:nvPr>
        </p:nvSpPr>
        <p:spPr/>
        <p:txBody>
          <a:bodyPr/>
          <a:lstStyle/>
          <a:p>
            <a:fld id="{53C32279-C811-4C76-BFDE-FD787DCDAE20}"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36</a:t>
            </a:fld>
            <a:endParaRPr lang="en-US" dirty="0"/>
          </a:p>
        </p:txBody>
      </p:sp>
    </p:spTree>
  </p:cSld>
  <p:clrMapOvr>
    <a:masterClrMapping/>
  </p:clrMapOvr>
  <p:transition>
    <p:checker dir="ver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Bining method</a:t>
            </a:r>
          </a:p>
        </p:txBody>
      </p:sp>
      <p:sp>
        <p:nvSpPr>
          <p:cNvPr id="3" name="Content Placeholder 2"/>
          <p:cNvSpPr>
            <a:spLocks noGrp="1"/>
          </p:cNvSpPr>
          <p:nvPr>
            <p:ph idx="1"/>
          </p:nvPr>
        </p:nvSpPr>
        <p:spPr/>
        <p:txBody>
          <a:bodyPr/>
          <a:lstStyle/>
          <a:p>
            <a:r>
              <a:rPr lang="en-US" altLang="en-US" sz="1800" dirty="0">
                <a:sym typeface="+mn-ea"/>
              </a:rPr>
              <a:t>Binning methods smooth a sorted data value by consulting its “neighborhood,” that is, the values around </a:t>
            </a:r>
            <a:r>
              <a:rPr lang="en-US" altLang="en-US" sz="1800" dirty="0" smtClean="0">
                <a:sym typeface="+mn-ea"/>
              </a:rPr>
              <a:t>it</a:t>
            </a:r>
            <a:endParaRPr lang="en-US" altLang="en-US" sz="1800" dirty="0"/>
          </a:p>
          <a:p>
            <a:r>
              <a:rPr lang="en-US" altLang="en-US" sz="1800" dirty="0">
                <a:sym typeface="+mn-ea"/>
              </a:rPr>
              <a:t>Sorted values are distributed into a number of “buckets,” or bins</a:t>
            </a:r>
            <a:endParaRPr lang="en-US" altLang="en-US" sz="1800" dirty="0"/>
          </a:p>
          <a:p>
            <a:pPr lvl="1"/>
            <a:r>
              <a:rPr lang="en-US" altLang="en-US" sz="1800" dirty="0">
                <a:sym typeface="+mn-ea"/>
              </a:rPr>
              <a:t>first sort data and partition into (</a:t>
            </a:r>
            <a:r>
              <a:rPr lang="en-US" altLang="en-US" sz="1800" dirty="0" err="1">
                <a:sym typeface="+mn-ea"/>
              </a:rPr>
              <a:t>equi</a:t>
            </a:r>
            <a:r>
              <a:rPr lang="en-US" altLang="en-US" sz="1800" dirty="0">
                <a:sym typeface="+mn-ea"/>
              </a:rPr>
              <a:t>-depth/</a:t>
            </a:r>
            <a:r>
              <a:rPr lang="en-US" altLang="en-US" sz="1800" dirty="0" err="1">
                <a:sym typeface="+mn-ea"/>
              </a:rPr>
              <a:t>equi</a:t>
            </a:r>
            <a:r>
              <a:rPr lang="en-US" altLang="en-US" sz="1800" dirty="0">
                <a:sym typeface="+mn-ea"/>
              </a:rPr>
              <a:t>-width) bins</a:t>
            </a:r>
            <a:endParaRPr lang="en-US" altLang="en-US" sz="1800" dirty="0"/>
          </a:p>
          <a:p>
            <a:pPr lvl="1"/>
            <a:r>
              <a:rPr lang="en-US" altLang="en-US" sz="1800" dirty="0">
                <a:sym typeface="+mn-ea"/>
              </a:rPr>
              <a:t>then one can </a:t>
            </a:r>
            <a:r>
              <a:rPr lang="en-US" altLang="en-US" sz="1800" dirty="0">
                <a:solidFill>
                  <a:schemeClr val="accent2"/>
                </a:solidFill>
                <a:sym typeface="+mn-ea"/>
              </a:rPr>
              <a:t>smooth by bin means,  smooth by bin median, smooth by bin boundaries</a:t>
            </a:r>
            <a:r>
              <a:rPr lang="en-US" altLang="en-US" sz="1800" dirty="0">
                <a:sym typeface="+mn-ea"/>
              </a:rPr>
              <a:t>, etc.</a:t>
            </a:r>
            <a:endParaRPr lang="en-US" altLang="en-US" sz="1800" dirty="0"/>
          </a:p>
          <a:p>
            <a:pPr lvl="1"/>
            <a:r>
              <a:rPr lang="en-US" altLang="en-US" sz="1800" dirty="0">
                <a:sym typeface="+mn-ea"/>
              </a:rPr>
              <a:t>used also for discretization (discussed later)</a:t>
            </a:r>
            <a:endParaRPr lang="en-US" altLang="en-US" sz="1800" dirty="0"/>
          </a:p>
          <a:p>
            <a:endParaRPr lang="en-US"/>
          </a:p>
        </p:txBody>
      </p:sp>
      <p:sp>
        <p:nvSpPr>
          <p:cNvPr id="4" name="Date Placeholder 3"/>
          <p:cNvSpPr>
            <a:spLocks noGrp="1"/>
          </p:cNvSpPr>
          <p:nvPr>
            <p:ph type="dt" sz="half" idx="10"/>
          </p:nvPr>
        </p:nvSpPr>
        <p:spPr/>
        <p:txBody>
          <a:bodyPr/>
          <a:lstStyle/>
          <a:p>
            <a:fld id="{408CD3D7-764C-4A5F-81BC-D8BA56AEF6D0}"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37</a:t>
            </a:fld>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914400" y="749300"/>
            <a:ext cx="8458200" cy="914400"/>
          </a:xfrm>
        </p:spPr>
        <p:txBody>
          <a:bodyPr>
            <a:normAutofit fontScale="90000"/>
          </a:bodyPr>
          <a:lstStyle/>
          <a:p>
            <a:pPr eaLnBrk="1" hangingPunct="1"/>
            <a:r>
              <a:rPr lang="en-US" altLang="en-US" sz="4000" dirty="0">
                <a:solidFill>
                  <a:schemeClr val="bg1"/>
                </a:solidFill>
              </a:rPr>
              <a:t>Simple Discretization Methods: Binning</a:t>
            </a:r>
            <a:endParaRPr lang="en-US" altLang="en-US" sz="4000" dirty="0" smtClean="0">
              <a:solidFill>
                <a:schemeClr val="bg1"/>
              </a:solidFill>
            </a:endParaRPr>
          </a:p>
        </p:txBody>
      </p:sp>
      <p:sp>
        <p:nvSpPr>
          <p:cNvPr id="48131" name="Rectangle 3"/>
          <p:cNvSpPr>
            <a:spLocks noGrp="1" noChangeArrowheads="1"/>
          </p:cNvSpPr>
          <p:nvPr>
            <p:ph type="body" idx="1"/>
          </p:nvPr>
        </p:nvSpPr>
        <p:spPr>
          <a:xfrm>
            <a:off x="723900" y="1905000"/>
            <a:ext cx="8229600" cy="4705350"/>
          </a:xfrm>
        </p:spPr>
        <p:txBody>
          <a:bodyPr>
            <a:normAutofit fontScale="92500" lnSpcReduction="10000"/>
          </a:bodyPr>
          <a:lstStyle/>
          <a:p>
            <a:pPr eaLnBrk="1" hangingPunct="1"/>
            <a:r>
              <a:rPr lang="en-US" altLang="en-US" sz="2800" dirty="0">
                <a:solidFill>
                  <a:schemeClr val="accent2"/>
                </a:solidFill>
              </a:rPr>
              <a:t>Equal-width</a:t>
            </a:r>
            <a:r>
              <a:rPr lang="en-US" altLang="en-US" sz="2800" dirty="0"/>
              <a:t> (distance) partitioning:</a:t>
            </a:r>
          </a:p>
          <a:p>
            <a:pPr lvl="1" eaLnBrk="1" hangingPunct="1">
              <a:spcBef>
                <a:spcPct val="0"/>
              </a:spcBef>
            </a:pPr>
            <a:r>
              <a:rPr lang="en-US" altLang="en-US" sz="2400" dirty="0"/>
              <a:t>It divides the range into </a:t>
            </a:r>
            <a:r>
              <a:rPr lang="en-US" altLang="en-US" sz="2400" i="1" dirty="0"/>
              <a:t>N</a:t>
            </a:r>
            <a:r>
              <a:rPr lang="en-US" altLang="en-US" sz="2400" dirty="0"/>
              <a:t> intervals of equal size: </a:t>
            </a:r>
            <a:r>
              <a:rPr lang="en-US" altLang="en-US" sz="2400" dirty="0">
                <a:solidFill>
                  <a:srgbClr val="39513E"/>
                </a:solidFill>
              </a:rPr>
              <a:t>uniform grid</a:t>
            </a:r>
            <a:endParaRPr lang="en-US" altLang="en-US" sz="2400" dirty="0">
              <a:solidFill>
                <a:schemeClr val="hlink"/>
              </a:solidFill>
            </a:endParaRPr>
          </a:p>
          <a:p>
            <a:pPr lvl="1" eaLnBrk="1" hangingPunct="1">
              <a:spcBef>
                <a:spcPct val="0"/>
              </a:spcBef>
            </a:pPr>
            <a:r>
              <a:rPr lang="en-US" altLang="en-US" sz="2400" dirty="0"/>
              <a:t>if </a:t>
            </a:r>
            <a:r>
              <a:rPr lang="en-US" altLang="en-US" sz="2400" i="1" dirty="0"/>
              <a:t>A</a:t>
            </a:r>
            <a:r>
              <a:rPr lang="en-US" altLang="en-US" sz="2400" dirty="0"/>
              <a:t> and </a:t>
            </a:r>
            <a:r>
              <a:rPr lang="en-US" altLang="en-US" sz="2400" i="1" dirty="0"/>
              <a:t>B</a:t>
            </a:r>
            <a:r>
              <a:rPr lang="en-US" altLang="en-US" sz="2400" dirty="0"/>
              <a:t> are the lowest and highest values of the attribute, the width of intervals will be: </a:t>
            </a:r>
            <a:r>
              <a:rPr lang="en-US" altLang="en-US" sz="2400" i="1" dirty="0"/>
              <a:t>W </a:t>
            </a:r>
            <a:r>
              <a:rPr lang="en-US" altLang="en-US" sz="2400" dirty="0"/>
              <a:t>= (</a:t>
            </a:r>
            <a:r>
              <a:rPr lang="en-US" altLang="en-US" sz="2400" i="1" dirty="0"/>
              <a:t>B</a:t>
            </a:r>
            <a:r>
              <a:rPr lang="en-US" altLang="en-US" sz="2400" dirty="0"/>
              <a:t>-</a:t>
            </a:r>
            <a:r>
              <a:rPr lang="en-US" altLang="en-US" sz="2400" i="1" dirty="0"/>
              <a:t>A</a:t>
            </a:r>
            <a:r>
              <a:rPr lang="en-US" altLang="en-US" sz="2400" dirty="0"/>
              <a:t>)/</a:t>
            </a:r>
            <a:r>
              <a:rPr lang="en-US" altLang="en-US" sz="2400" i="1" dirty="0"/>
              <a:t>N.</a:t>
            </a:r>
            <a:endParaRPr lang="en-US" altLang="en-US" sz="2400" dirty="0"/>
          </a:p>
          <a:p>
            <a:pPr lvl="1" eaLnBrk="1" hangingPunct="1">
              <a:spcBef>
                <a:spcPct val="0"/>
              </a:spcBef>
            </a:pPr>
            <a:r>
              <a:rPr lang="en-US" altLang="en-US" sz="2400" dirty="0"/>
              <a:t>The most straightforward</a:t>
            </a:r>
          </a:p>
          <a:p>
            <a:pPr lvl="1" eaLnBrk="1" hangingPunct="1">
              <a:spcBef>
                <a:spcPct val="0"/>
              </a:spcBef>
            </a:pPr>
            <a:r>
              <a:rPr lang="en-US" altLang="en-US" sz="2400" dirty="0"/>
              <a:t>But outliers may dominate presentation</a:t>
            </a:r>
          </a:p>
          <a:p>
            <a:pPr lvl="1" eaLnBrk="1" hangingPunct="1">
              <a:spcBef>
                <a:spcPct val="0"/>
              </a:spcBef>
            </a:pPr>
            <a:r>
              <a:rPr lang="en-US" altLang="en-US" sz="2400" dirty="0"/>
              <a:t>Skewed data is not handled well.</a:t>
            </a:r>
            <a:endParaRPr lang="en-US" altLang="en-US" sz="2400" i="1" dirty="0"/>
          </a:p>
          <a:p>
            <a:pPr eaLnBrk="1" hangingPunct="1"/>
            <a:r>
              <a:rPr lang="en-US" altLang="en-US" sz="2800" dirty="0">
                <a:solidFill>
                  <a:schemeClr val="accent2"/>
                </a:solidFill>
              </a:rPr>
              <a:t>Equal-depth</a:t>
            </a:r>
            <a:r>
              <a:rPr lang="en-US" altLang="en-US" sz="2800" dirty="0"/>
              <a:t> (frequency) partitioning:</a:t>
            </a:r>
          </a:p>
          <a:p>
            <a:pPr lvl="1" eaLnBrk="1" hangingPunct="1">
              <a:spcBef>
                <a:spcPct val="0"/>
              </a:spcBef>
            </a:pPr>
            <a:r>
              <a:rPr lang="en-US" altLang="en-US" sz="2400" dirty="0"/>
              <a:t>It divides the range into </a:t>
            </a:r>
            <a:r>
              <a:rPr lang="en-US" altLang="en-US" sz="2400" i="1" dirty="0"/>
              <a:t>N</a:t>
            </a:r>
            <a:r>
              <a:rPr lang="en-US" altLang="en-US" sz="2400" dirty="0"/>
              <a:t> intervals, each containing approximately same number of samples</a:t>
            </a:r>
          </a:p>
          <a:p>
            <a:pPr lvl="1" eaLnBrk="1" hangingPunct="1">
              <a:spcBef>
                <a:spcPct val="0"/>
              </a:spcBef>
            </a:pPr>
            <a:r>
              <a:rPr lang="en-US" altLang="en-US" sz="2400" dirty="0"/>
              <a:t>Good data scaling</a:t>
            </a:r>
          </a:p>
          <a:p>
            <a:pPr lvl="1" eaLnBrk="1" hangingPunct="1">
              <a:spcBef>
                <a:spcPct val="0"/>
              </a:spcBef>
            </a:pPr>
            <a:r>
              <a:rPr lang="en-US" altLang="en-US" sz="2400" dirty="0"/>
              <a:t>Managing categorical attributes can be tricky.</a:t>
            </a:r>
          </a:p>
        </p:txBody>
      </p:sp>
      <p:sp>
        <p:nvSpPr>
          <p:cNvPr id="2" name="Date Placeholder 1"/>
          <p:cNvSpPr>
            <a:spLocks noGrp="1"/>
          </p:cNvSpPr>
          <p:nvPr>
            <p:ph type="dt" sz="half" idx="10"/>
          </p:nvPr>
        </p:nvSpPr>
        <p:spPr/>
        <p:txBody>
          <a:bodyPr/>
          <a:lstStyle/>
          <a:p>
            <a:fld id="{6E75419F-7FBB-4DFF-B05F-485DAEE5CEC7}"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38</a:t>
            </a:fld>
            <a:endParaRPr lang="en-US" dirty="0"/>
          </a:p>
        </p:txBody>
      </p:sp>
    </p:spTree>
  </p:cSld>
  <p:clrMapOvr>
    <a:masterClrMapping/>
  </p:clrMapOvr>
  <p:transition>
    <p:checker dir="ver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1079500"/>
            <a:ext cx="8458200" cy="609600"/>
          </a:xfrm>
        </p:spPr>
        <p:txBody>
          <a:bodyPr>
            <a:normAutofit fontScale="90000"/>
          </a:bodyPr>
          <a:lstStyle/>
          <a:p>
            <a:pPr eaLnBrk="1" hangingPunct="1"/>
            <a:r>
              <a:rPr lang="en-US" altLang="en-US" sz="4000" dirty="0">
                <a:solidFill>
                  <a:schemeClr val="bg1"/>
                </a:solidFill>
              </a:rPr>
              <a:t>Binning Methods for Data Smoothing</a:t>
            </a:r>
          </a:p>
        </p:txBody>
      </p:sp>
      <p:sp>
        <p:nvSpPr>
          <p:cNvPr id="49155" name="Rectangle 3"/>
          <p:cNvSpPr>
            <a:spLocks noGrp="1" noChangeArrowheads="1"/>
          </p:cNvSpPr>
          <p:nvPr>
            <p:ph type="body" idx="1"/>
          </p:nvPr>
        </p:nvSpPr>
        <p:spPr>
          <a:xfrm>
            <a:off x="1028700" y="2082800"/>
            <a:ext cx="7861300" cy="4445000"/>
          </a:xfrm>
        </p:spPr>
        <p:txBody>
          <a:bodyPr>
            <a:normAutofit fontScale="60000" lnSpcReduction="20000"/>
          </a:bodyPr>
          <a:lstStyle/>
          <a:p>
            <a:pPr eaLnBrk="1" hangingPunct="1">
              <a:buFontTx/>
              <a:buNone/>
            </a:pPr>
            <a:r>
              <a:rPr lang="en-US" altLang="en-US" sz="2400" dirty="0"/>
              <a:t>*  Sorted data for price (in dollars): 4, 8, 9, 15, 21, 21, 24, 25, 26, 28, 29, 34</a:t>
            </a:r>
          </a:p>
          <a:p>
            <a:pPr eaLnBrk="1" hangingPunct="1">
              <a:buFontTx/>
              <a:buNone/>
            </a:pPr>
            <a:r>
              <a:rPr lang="en-US" altLang="en-US" sz="2400" dirty="0"/>
              <a:t>*  number of Bins, N=3</a:t>
            </a:r>
          </a:p>
          <a:p>
            <a:pPr eaLnBrk="1" hangingPunct="1">
              <a:buFontTx/>
              <a:buNone/>
            </a:pPr>
            <a:r>
              <a:rPr lang="en-US" altLang="en-US" sz="2400" dirty="0"/>
              <a:t>*  Partition into (</a:t>
            </a:r>
            <a:r>
              <a:rPr lang="en-US" altLang="en-US" sz="2400" dirty="0" err="1"/>
              <a:t>equi</a:t>
            </a:r>
            <a:r>
              <a:rPr lang="en-US" altLang="en-US" sz="2400" dirty="0"/>
              <a:t>-depth) bins:</a:t>
            </a:r>
          </a:p>
          <a:p>
            <a:pPr eaLnBrk="1" hangingPunct="1">
              <a:buFontTx/>
              <a:buNone/>
            </a:pPr>
            <a:r>
              <a:rPr lang="en-US" altLang="en-US" sz="2400" dirty="0"/>
              <a:t>      - Bin 1: 4, 8, 9, 15</a:t>
            </a:r>
          </a:p>
          <a:p>
            <a:pPr eaLnBrk="1" hangingPunct="1">
              <a:buFontTx/>
              <a:buNone/>
            </a:pPr>
            <a:r>
              <a:rPr lang="en-US" altLang="en-US" sz="2400" dirty="0"/>
              <a:t>      - Bin 2: 21, 21, 24, 25</a:t>
            </a:r>
          </a:p>
          <a:p>
            <a:pPr eaLnBrk="1" hangingPunct="1">
              <a:buFontTx/>
              <a:buNone/>
            </a:pPr>
            <a:r>
              <a:rPr lang="en-US" altLang="en-US" sz="2400" dirty="0"/>
              <a:t>      - Bin 3: 26, 28, 29, 34</a:t>
            </a:r>
          </a:p>
          <a:p>
            <a:pPr eaLnBrk="1" hangingPunct="1">
              <a:buFontTx/>
              <a:buNone/>
            </a:pPr>
            <a:r>
              <a:rPr lang="en-US" altLang="en-US" sz="2400" dirty="0"/>
              <a:t>*  Smoothing by bin means:</a:t>
            </a:r>
          </a:p>
          <a:p>
            <a:pPr eaLnBrk="1" hangingPunct="1">
              <a:buFontTx/>
              <a:buNone/>
            </a:pPr>
            <a:r>
              <a:rPr lang="en-US" altLang="en-US" sz="2400" dirty="0"/>
              <a:t>      - Bin 1: 9, 9, 9, 9</a:t>
            </a:r>
          </a:p>
          <a:p>
            <a:pPr eaLnBrk="1" hangingPunct="1">
              <a:buFontTx/>
              <a:buNone/>
            </a:pPr>
            <a:r>
              <a:rPr lang="en-US" altLang="en-US" sz="2400" dirty="0"/>
              <a:t>      - Bin 2: 23, 23, 23, 23</a:t>
            </a:r>
          </a:p>
          <a:p>
            <a:pPr eaLnBrk="1" hangingPunct="1">
              <a:buFontTx/>
              <a:buNone/>
            </a:pPr>
            <a:r>
              <a:rPr lang="en-US" altLang="en-US" sz="2400" dirty="0"/>
              <a:t>      - Bin 3: 29, 29, 29, 29</a:t>
            </a:r>
          </a:p>
          <a:p>
            <a:pPr eaLnBrk="1" hangingPunct="1">
              <a:buFontTx/>
              <a:buNone/>
            </a:pPr>
            <a:r>
              <a:rPr lang="en-US" altLang="en-US" sz="2400" dirty="0"/>
              <a:t>*  Smoothing by bin boundaries:</a:t>
            </a:r>
          </a:p>
          <a:p>
            <a:pPr eaLnBrk="1" hangingPunct="1">
              <a:buFontTx/>
              <a:buNone/>
            </a:pPr>
            <a:r>
              <a:rPr lang="en-US" altLang="en-US" sz="2400" dirty="0"/>
              <a:t>      - Bin 1: 4, 4, 4, 15</a:t>
            </a:r>
          </a:p>
          <a:p>
            <a:pPr eaLnBrk="1" hangingPunct="1">
              <a:buFontTx/>
              <a:buNone/>
            </a:pPr>
            <a:r>
              <a:rPr lang="en-US" altLang="en-US" sz="2400" dirty="0"/>
              <a:t>      - Bin 2: 21, 21, 25, 25</a:t>
            </a:r>
          </a:p>
          <a:p>
            <a:pPr eaLnBrk="1" hangingPunct="1">
              <a:buFontTx/>
              <a:buNone/>
            </a:pPr>
            <a:r>
              <a:rPr lang="en-US" altLang="en-US" sz="2400" dirty="0"/>
              <a:t>      - Bin 3: 26, 26, 26, 34</a:t>
            </a:r>
          </a:p>
        </p:txBody>
      </p:sp>
      <p:sp>
        <p:nvSpPr>
          <p:cNvPr id="2" name="Date Placeholder 1"/>
          <p:cNvSpPr>
            <a:spLocks noGrp="1"/>
          </p:cNvSpPr>
          <p:nvPr>
            <p:ph type="dt" sz="half" idx="10"/>
          </p:nvPr>
        </p:nvSpPr>
        <p:spPr/>
        <p:txBody>
          <a:bodyPr/>
          <a:lstStyle/>
          <a:p>
            <a:fld id="{1B209B91-739E-4D0B-8C75-47C9F51BC3DA}"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39</a:t>
            </a:fld>
            <a:endParaRPr lang="en-US" dirty="0"/>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ym typeface="+mn-ea"/>
              </a:rPr>
              <a:t>Quality</a:t>
            </a:r>
            <a:r>
              <a:rPr lang="en-US" dirty="0">
                <a:sym typeface="+mn-ea"/>
              </a:rPr>
              <a:t> of data</a:t>
            </a:r>
            <a:endParaRPr lang="en-US"/>
          </a:p>
        </p:txBody>
      </p:sp>
      <p:sp>
        <p:nvSpPr>
          <p:cNvPr id="3" name="Content Placeholder 2"/>
          <p:cNvSpPr>
            <a:spLocks noGrp="1"/>
          </p:cNvSpPr>
          <p:nvPr>
            <p:ph idx="1"/>
          </p:nvPr>
        </p:nvSpPr>
        <p:spPr/>
        <p:txBody>
          <a:bodyPr>
            <a:normAutofit/>
          </a:bodyPr>
          <a:lstStyle/>
          <a:p>
            <a:r>
              <a:rPr lang="en-US">
                <a:sym typeface="+mn-ea"/>
              </a:rPr>
              <a:t>Relevance (Do you really need this information)/Timeliness (How up-to-date is information)</a:t>
            </a:r>
          </a:p>
          <a:p>
            <a:pPr lvl="1"/>
            <a:r>
              <a:rPr lang="en-US"/>
              <a:t>Data relevance is a more subjective measure of data quality. It looks at whether data is sufficiently complete, uniform, consistent (and so on) to fulfill its given task. Another aspect of data relevance, though, is timeliness.Timely data is data that is available when it is required. Data may be updated in real time to ensure that it is readily available and accessible. The timeliness of information is an important data quality characteristic, because information that isn’t timely can lead to people making the wrong decisions. In turn, that costs organizations time, money, and reputational damag</a:t>
            </a:r>
          </a:p>
          <a:p>
            <a:r>
              <a:rPr lang="en-US">
                <a:sym typeface="+mn-ea"/>
              </a:rPr>
              <a:t>Interpretability</a:t>
            </a:r>
          </a:p>
          <a:p>
            <a:pPr lvl="1"/>
            <a:r>
              <a:rPr lang="en-US">
                <a:sym typeface="+mn-ea"/>
              </a:rPr>
              <a:t>It reflects how easy the data are understood.</a:t>
            </a:r>
            <a:endParaRPr lang="en-US"/>
          </a:p>
        </p:txBody>
      </p:sp>
      <p:sp>
        <p:nvSpPr>
          <p:cNvPr id="4" name="Date Placeholder 3"/>
          <p:cNvSpPr>
            <a:spLocks noGrp="1"/>
          </p:cNvSpPr>
          <p:nvPr>
            <p:ph type="dt" sz="half" idx="10"/>
          </p:nvPr>
        </p:nvSpPr>
        <p:spPr/>
        <p:txBody>
          <a:bodyPr/>
          <a:lstStyle/>
          <a:p>
            <a:fld id="{DFC97644-B62C-43BD-AEF6-AC32B72393E7}" type="datetime1">
              <a:rPr lang="en-US" smtClean="0"/>
              <a:pPr/>
              <a:t>9/25/2023</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38200" y="1079500"/>
            <a:ext cx="8458200" cy="609600"/>
          </a:xfrm>
        </p:spPr>
        <p:txBody>
          <a:bodyPr>
            <a:normAutofit fontScale="90000"/>
          </a:bodyPr>
          <a:lstStyle/>
          <a:p>
            <a:pPr eaLnBrk="1" hangingPunct="1"/>
            <a:r>
              <a:rPr lang="en-US" altLang="en-US" sz="4000" dirty="0">
                <a:solidFill>
                  <a:schemeClr val="bg1"/>
                </a:solidFill>
              </a:rPr>
              <a:t>Binning Methods for Data Smoothing</a:t>
            </a:r>
          </a:p>
        </p:txBody>
      </p:sp>
      <p:sp>
        <p:nvSpPr>
          <p:cNvPr id="49155" name="Rectangle 3"/>
          <p:cNvSpPr>
            <a:spLocks noGrp="1" noChangeArrowheads="1"/>
          </p:cNvSpPr>
          <p:nvPr>
            <p:ph type="body" idx="1"/>
          </p:nvPr>
        </p:nvSpPr>
        <p:spPr>
          <a:xfrm>
            <a:off x="1028700" y="2082800"/>
            <a:ext cx="7861300" cy="4445000"/>
          </a:xfrm>
        </p:spPr>
        <p:txBody>
          <a:bodyPr>
            <a:normAutofit/>
          </a:bodyPr>
          <a:lstStyle/>
          <a:p>
            <a:pPr eaLnBrk="1" hangingPunct="1">
              <a:buFontTx/>
              <a:buNone/>
            </a:pPr>
            <a:r>
              <a:rPr lang="en-US" altLang="en-US" sz="2400" dirty="0"/>
              <a:t>*  Sorted data : </a:t>
            </a:r>
            <a:r>
              <a:rPr lang="en-US" altLang="en-US" sz="2400" dirty="0">
                <a:sym typeface="+mn-ea"/>
              </a:rPr>
              <a:t>4, 8, 9, 15, 21, 21, 24, 25, 26, 28, 29, 34</a:t>
            </a:r>
          </a:p>
          <a:p>
            <a:pPr eaLnBrk="1" hangingPunct="1">
              <a:buFontTx/>
              <a:buNone/>
            </a:pPr>
            <a:r>
              <a:rPr lang="en-US" altLang="en-US" sz="2400" dirty="0">
                <a:sym typeface="+mn-ea"/>
              </a:rPr>
              <a:t>*  N=3</a:t>
            </a:r>
            <a:endParaRPr lang="en-US" altLang="en-US" sz="2400" dirty="0"/>
          </a:p>
          <a:p>
            <a:pPr eaLnBrk="1" hangingPunct="1">
              <a:buFontTx/>
              <a:buNone/>
            </a:pPr>
            <a:r>
              <a:rPr lang="en-US" altLang="en-US" sz="2400" dirty="0"/>
              <a:t>*  Partition into (</a:t>
            </a:r>
            <a:r>
              <a:rPr lang="en-US" altLang="en-US" sz="2400" dirty="0" err="1"/>
              <a:t>equi</a:t>
            </a:r>
            <a:r>
              <a:rPr lang="en-US" altLang="en-US" sz="2400" dirty="0"/>
              <a:t>-width) bins</a:t>
            </a:r>
          </a:p>
          <a:p>
            <a:pPr eaLnBrk="1" hangingPunct="1">
              <a:buFontTx/>
              <a:buNone/>
            </a:pPr>
            <a:r>
              <a:rPr lang="en-US" altLang="en-US" sz="2400" dirty="0"/>
              <a:t>      </a:t>
            </a:r>
          </a:p>
          <a:p>
            <a:pPr eaLnBrk="1" hangingPunct="1">
              <a:buFontTx/>
              <a:buNone/>
            </a:pPr>
            <a:endParaRPr lang="en-US" altLang="en-US" sz="2400" dirty="0"/>
          </a:p>
        </p:txBody>
      </p:sp>
      <p:sp>
        <p:nvSpPr>
          <p:cNvPr id="2" name="Date Placeholder 1"/>
          <p:cNvSpPr>
            <a:spLocks noGrp="1"/>
          </p:cNvSpPr>
          <p:nvPr>
            <p:ph type="dt" sz="half" idx="10"/>
          </p:nvPr>
        </p:nvSpPr>
        <p:spPr/>
        <p:txBody>
          <a:bodyPr/>
          <a:lstStyle/>
          <a:p>
            <a:fld id="{86800D2B-AED6-4E03-B040-5B4B616DD178}"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40</a:t>
            </a:fld>
            <a:endParaRPr lang="en-US" dirty="0"/>
          </a:p>
        </p:txBody>
      </p:sp>
    </p:spTree>
  </p:cSld>
  <p:clrMapOvr>
    <a:masterClrMapping/>
  </p:clrMapOvr>
  <p:transition>
    <p:checker dir="vert"/>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72783" y="668655"/>
            <a:ext cx="4787900" cy="1143000"/>
          </a:xfrm>
        </p:spPr>
        <p:txBody>
          <a:bodyPr/>
          <a:lstStyle/>
          <a:p>
            <a:pPr eaLnBrk="1" hangingPunct="1"/>
            <a:r>
              <a:rPr lang="en-US" b="1" smtClean="0">
                <a:sym typeface="+mn-ea"/>
              </a:rPr>
              <a:t>Outlier detection:</a:t>
            </a:r>
            <a:br>
              <a:rPr lang="en-US" b="1" smtClean="0">
                <a:sym typeface="+mn-ea"/>
              </a:rPr>
            </a:br>
            <a:r>
              <a:rPr lang="en-US" altLang="en-US" smtClean="0">
                <a:solidFill>
                  <a:schemeClr val="bg1"/>
                </a:solidFill>
              </a:rPr>
              <a:t>Regression</a:t>
            </a:r>
          </a:p>
        </p:txBody>
      </p:sp>
      <p:sp>
        <p:nvSpPr>
          <p:cNvPr id="51203" name="Line 3"/>
          <p:cNvSpPr>
            <a:spLocks noChangeShapeType="1"/>
          </p:cNvSpPr>
          <p:nvPr/>
        </p:nvSpPr>
        <p:spPr bwMode="auto">
          <a:xfrm>
            <a:off x="2830514" y="4392613"/>
            <a:ext cx="6923087" cy="0"/>
          </a:xfrm>
          <a:prstGeom prst="line">
            <a:avLst/>
          </a:prstGeom>
          <a:noFill/>
          <a:ln w="9525">
            <a:solidFill>
              <a:schemeClr val="tx1"/>
            </a:solidFill>
            <a:rou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4" name="Line 4"/>
          <p:cNvSpPr>
            <a:spLocks noChangeShapeType="1"/>
          </p:cNvSpPr>
          <p:nvPr/>
        </p:nvSpPr>
        <p:spPr bwMode="auto">
          <a:xfrm flipV="1">
            <a:off x="6080125" y="1633539"/>
            <a:ext cx="0" cy="4702175"/>
          </a:xfrm>
          <a:prstGeom prst="line">
            <a:avLst/>
          </a:prstGeom>
          <a:noFill/>
          <a:ln w="9525">
            <a:solidFill>
              <a:schemeClr val="tx1"/>
            </a:solidFill>
            <a:rou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5" name="Oval 5"/>
          <p:cNvSpPr>
            <a:spLocks noChangeArrowheads="1"/>
          </p:cNvSpPr>
          <p:nvPr/>
        </p:nvSpPr>
        <p:spPr bwMode="auto">
          <a:xfrm flipV="1">
            <a:off x="7466013" y="3303588"/>
            <a:ext cx="42862"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06" name="Oval 6"/>
          <p:cNvSpPr>
            <a:spLocks noChangeArrowheads="1"/>
          </p:cNvSpPr>
          <p:nvPr/>
        </p:nvSpPr>
        <p:spPr bwMode="auto">
          <a:xfrm flipV="1">
            <a:off x="7048501" y="3408363"/>
            <a:ext cx="42863"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07" name="Oval 7"/>
          <p:cNvSpPr>
            <a:spLocks noChangeArrowheads="1"/>
          </p:cNvSpPr>
          <p:nvPr/>
        </p:nvSpPr>
        <p:spPr bwMode="auto">
          <a:xfrm flipV="1">
            <a:off x="6873876" y="2484438"/>
            <a:ext cx="42863"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08" name="Oval 8"/>
          <p:cNvSpPr>
            <a:spLocks noChangeArrowheads="1"/>
          </p:cNvSpPr>
          <p:nvPr/>
        </p:nvSpPr>
        <p:spPr bwMode="auto">
          <a:xfrm flipV="1">
            <a:off x="6699251" y="3876676"/>
            <a:ext cx="42863" cy="42863"/>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09" name="Oval 9"/>
          <p:cNvSpPr>
            <a:spLocks noChangeArrowheads="1"/>
          </p:cNvSpPr>
          <p:nvPr/>
        </p:nvSpPr>
        <p:spPr bwMode="auto">
          <a:xfrm flipV="1">
            <a:off x="7570788" y="2951163"/>
            <a:ext cx="42862"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0" name="Oval 10"/>
          <p:cNvSpPr>
            <a:spLocks noChangeArrowheads="1"/>
          </p:cNvSpPr>
          <p:nvPr/>
        </p:nvSpPr>
        <p:spPr bwMode="auto">
          <a:xfrm flipV="1">
            <a:off x="7772401" y="2678113"/>
            <a:ext cx="42863"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1" name="Oval 11"/>
          <p:cNvSpPr>
            <a:spLocks noChangeArrowheads="1"/>
          </p:cNvSpPr>
          <p:nvPr/>
        </p:nvSpPr>
        <p:spPr bwMode="auto">
          <a:xfrm flipV="1">
            <a:off x="6340476" y="3973513"/>
            <a:ext cx="42863"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2" name="Oval 12"/>
          <p:cNvSpPr>
            <a:spLocks noChangeArrowheads="1"/>
          </p:cNvSpPr>
          <p:nvPr/>
        </p:nvSpPr>
        <p:spPr bwMode="auto">
          <a:xfrm flipV="1">
            <a:off x="8093076" y="2673351"/>
            <a:ext cx="42863" cy="42863"/>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3" name="Oval 13"/>
          <p:cNvSpPr>
            <a:spLocks noChangeArrowheads="1"/>
          </p:cNvSpPr>
          <p:nvPr/>
        </p:nvSpPr>
        <p:spPr bwMode="auto">
          <a:xfrm flipV="1">
            <a:off x="8113713" y="2433638"/>
            <a:ext cx="42862"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4" name="Oval 14"/>
          <p:cNvSpPr>
            <a:spLocks noChangeArrowheads="1"/>
          </p:cNvSpPr>
          <p:nvPr/>
        </p:nvSpPr>
        <p:spPr bwMode="auto">
          <a:xfrm flipV="1">
            <a:off x="8528051" y="2406651"/>
            <a:ext cx="42863" cy="42863"/>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5" name="Oval 15"/>
          <p:cNvSpPr>
            <a:spLocks noChangeArrowheads="1"/>
          </p:cNvSpPr>
          <p:nvPr/>
        </p:nvSpPr>
        <p:spPr bwMode="auto">
          <a:xfrm flipV="1">
            <a:off x="6296026" y="4240213"/>
            <a:ext cx="42863"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6" name="Oval 16"/>
          <p:cNvSpPr>
            <a:spLocks noChangeArrowheads="1"/>
          </p:cNvSpPr>
          <p:nvPr/>
        </p:nvSpPr>
        <p:spPr bwMode="auto">
          <a:xfrm flipV="1">
            <a:off x="8507413" y="2155826"/>
            <a:ext cx="42862" cy="42863"/>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7" name="Oval 17"/>
          <p:cNvSpPr>
            <a:spLocks noChangeArrowheads="1"/>
          </p:cNvSpPr>
          <p:nvPr/>
        </p:nvSpPr>
        <p:spPr bwMode="auto">
          <a:xfrm flipV="1">
            <a:off x="8837613" y="2030413"/>
            <a:ext cx="42862" cy="42862"/>
          </a:xfrm>
          <a:prstGeom prst="ellipse">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1218" name="Line 18"/>
          <p:cNvSpPr>
            <a:spLocks noChangeShapeType="1"/>
          </p:cNvSpPr>
          <p:nvPr/>
        </p:nvSpPr>
        <p:spPr bwMode="auto">
          <a:xfrm flipV="1">
            <a:off x="6062663" y="1943101"/>
            <a:ext cx="2906712" cy="2270125"/>
          </a:xfrm>
          <a:prstGeom prst="line">
            <a:avLst/>
          </a:prstGeom>
          <a:noFill/>
          <a:ln w="9525">
            <a:solidFill>
              <a:schemeClr val="tx2"/>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9" name="Text Box 19"/>
          <p:cNvSpPr txBox="1">
            <a:spLocks noChangeArrowheads="1"/>
          </p:cNvSpPr>
          <p:nvPr/>
        </p:nvSpPr>
        <p:spPr bwMode="auto">
          <a:xfrm>
            <a:off x="9628188" y="4379913"/>
            <a:ext cx="3365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a:solidFill>
                  <a:schemeClr val="tx1"/>
                </a:solidFill>
                <a:latin typeface="Times New Roman" panose="02020603050405020304" pitchFamily="18" charset="0"/>
              </a:rPr>
              <a:t>x</a:t>
            </a:r>
          </a:p>
        </p:txBody>
      </p:sp>
      <p:sp>
        <p:nvSpPr>
          <p:cNvPr id="51220" name="Text Box 20"/>
          <p:cNvSpPr txBox="1">
            <a:spLocks noChangeArrowheads="1"/>
          </p:cNvSpPr>
          <p:nvPr/>
        </p:nvSpPr>
        <p:spPr bwMode="auto">
          <a:xfrm>
            <a:off x="6281738" y="1455738"/>
            <a:ext cx="3365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a:solidFill>
                  <a:schemeClr val="tx1"/>
                </a:solidFill>
                <a:latin typeface="Times New Roman" panose="02020603050405020304" pitchFamily="18" charset="0"/>
              </a:rPr>
              <a:t>y</a:t>
            </a:r>
          </a:p>
        </p:txBody>
      </p:sp>
      <p:sp>
        <p:nvSpPr>
          <p:cNvPr id="51221" name="Text Box 21"/>
          <p:cNvSpPr txBox="1">
            <a:spLocks noChangeArrowheads="1"/>
          </p:cNvSpPr>
          <p:nvPr/>
        </p:nvSpPr>
        <p:spPr bwMode="auto">
          <a:xfrm>
            <a:off x="7848600" y="3219450"/>
            <a:ext cx="128905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a:solidFill>
                  <a:schemeClr val="tx1"/>
                </a:solidFill>
                <a:latin typeface="Times New Roman" panose="02020603050405020304" pitchFamily="18" charset="0"/>
              </a:rPr>
              <a:t>y = x + 1</a:t>
            </a:r>
          </a:p>
        </p:txBody>
      </p:sp>
      <p:sp>
        <p:nvSpPr>
          <p:cNvPr id="51222" name="Line 22"/>
          <p:cNvSpPr>
            <a:spLocks noChangeShapeType="1"/>
          </p:cNvSpPr>
          <p:nvPr/>
        </p:nvSpPr>
        <p:spPr bwMode="auto">
          <a:xfrm>
            <a:off x="6896100" y="2498726"/>
            <a:ext cx="0" cy="1909763"/>
          </a:xfrm>
          <a:prstGeom prst="line">
            <a:avLst/>
          </a:prstGeom>
          <a:noFill/>
          <a:ln w="9525">
            <a:solidFill>
              <a:srgbClr val="006666"/>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3" name="Line 23"/>
          <p:cNvSpPr>
            <a:spLocks noChangeShapeType="1"/>
          </p:cNvSpPr>
          <p:nvPr/>
        </p:nvSpPr>
        <p:spPr bwMode="auto">
          <a:xfrm flipH="1">
            <a:off x="6080125" y="2514600"/>
            <a:ext cx="800100" cy="0"/>
          </a:xfrm>
          <a:prstGeom prst="line">
            <a:avLst/>
          </a:prstGeom>
          <a:noFill/>
          <a:ln w="9525">
            <a:solidFill>
              <a:srgbClr val="006666"/>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4" name="Line 24"/>
          <p:cNvSpPr>
            <a:spLocks noChangeShapeType="1"/>
          </p:cNvSpPr>
          <p:nvPr/>
        </p:nvSpPr>
        <p:spPr bwMode="auto">
          <a:xfrm flipH="1">
            <a:off x="6064251" y="3525838"/>
            <a:ext cx="815975" cy="0"/>
          </a:xfrm>
          <a:prstGeom prst="line">
            <a:avLst/>
          </a:prstGeom>
          <a:noFill/>
          <a:ln w="9525">
            <a:solidFill>
              <a:srgbClr val="006666"/>
            </a:solidFill>
            <a:prstDash val="dash"/>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5" name="Text Box 25"/>
          <p:cNvSpPr txBox="1">
            <a:spLocks noChangeArrowheads="1"/>
          </p:cNvSpPr>
          <p:nvPr/>
        </p:nvSpPr>
        <p:spPr bwMode="auto">
          <a:xfrm>
            <a:off x="6819900" y="4411664"/>
            <a:ext cx="4953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2000">
                <a:solidFill>
                  <a:schemeClr val="tx1"/>
                </a:solidFill>
                <a:latin typeface="Times New Roman" panose="02020603050405020304" pitchFamily="18" charset="0"/>
              </a:rPr>
              <a:t>X1</a:t>
            </a:r>
          </a:p>
        </p:txBody>
      </p:sp>
      <p:sp>
        <p:nvSpPr>
          <p:cNvPr id="51226" name="Text Box 26"/>
          <p:cNvSpPr txBox="1">
            <a:spLocks noChangeArrowheads="1"/>
          </p:cNvSpPr>
          <p:nvPr/>
        </p:nvSpPr>
        <p:spPr bwMode="auto">
          <a:xfrm>
            <a:off x="5562600" y="2286001"/>
            <a:ext cx="4953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2000">
                <a:solidFill>
                  <a:schemeClr val="tx1"/>
                </a:solidFill>
                <a:latin typeface="Times New Roman" panose="02020603050405020304" pitchFamily="18" charset="0"/>
              </a:rPr>
              <a:t>Y1</a:t>
            </a:r>
          </a:p>
        </p:txBody>
      </p:sp>
      <p:sp>
        <p:nvSpPr>
          <p:cNvPr id="51227" name="Text Box 27"/>
          <p:cNvSpPr txBox="1">
            <a:spLocks noChangeArrowheads="1"/>
          </p:cNvSpPr>
          <p:nvPr/>
        </p:nvSpPr>
        <p:spPr bwMode="auto">
          <a:xfrm>
            <a:off x="5595939" y="3268664"/>
            <a:ext cx="579437"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r>
              <a:rPr lang="en-US" altLang="en-US" sz="2000">
                <a:solidFill>
                  <a:schemeClr val="tx1"/>
                </a:solidFill>
                <a:latin typeface="Times New Roman" panose="02020603050405020304" pitchFamily="18" charset="0"/>
              </a:rPr>
              <a:t>Y1’</a:t>
            </a:r>
          </a:p>
        </p:txBody>
      </p:sp>
      <p:sp>
        <p:nvSpPr>
          <p:cNvPr id="51228" name="Text Box 28"/>
          <p:cNvSpPr txBox="1">
            <a:spLocks noChangeArrowheads="1"/>
          </p:cNvSpPr>
          <p:nvPr/>
        </p:nvSpPr>
        <p:spPr bwMode="auto">
          <a:xfrm>
            <a:off x="1752600" y="4648200"/>
            <a:ext cx="4355680" cy="19389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buFontTx/>
              <a:buChar char="•"/>
            </a:pPr>
            <a:r>
              <a:rPr lang="en-US" altLang="en-US">
                <a:solidFill>
                  <a:schemeClr val="tx1"/>
                </a:solidFill>
                <a:latin typeface="Times New Roman" panose="02020603050405020304" pitchFamily="18" charset="0"/>
              </a:rPr>
              <a:t>Linear regression (best line to fit</a:t>
            </a:r>
          </a:p>
          <a:p>
            <a:pPr eaLnBrk="1" hangingPunct="1"/>
            <a:r>
              <a:rPr lang="en-US" altLang="en-US">
                <a:solidFill>
                  <a:schemeClr val="tx1"/>
                </a:solidFill>
                <a:latin typeface="Times New Roman" panose="02020603050405020304" pitchFamily="18" charset="0"/>
              </a:rPr>
              <a:t>		       two variables)</a:t>
            </a:r>
          </a:p>
          <a:p>
            <a:pPr eaLnBrk="1" hangingPunct="1">
              <a:buFontTx/>
              <a:buChar char="•"/>
            </a:pPr>
            <a:r>
              <a:rPr lang="en-US" altLang="en-US">
                <a:solidFill>
                  <a:schemeClr val="tx1"/>
                </a:solidFill>
                <a:latin typeface="Times New Roman" panose="02020603050405020304" pitchFamily="18" charset="0"/>
              </a:rPr>
              <a:t>Multiple linear regression (more </a:t>
            </a:r>
          </a:p>
          <a:p>
            <a:pPr eaLnBrk="1" hangingPunct="1"/>
            <a:r>
              <a:rPr lang="en-US" altLang="en-US">
                <a:solidFill>
                  <a:schemeClr val="tx1"/>
                </a:solidFill>
                <a:latin typeface="Times New Roman" panose="02020603050405020304" pitchFamily="18" charset="0"/>
              </a:rPr>
              <a:t>           than two variables, fit to a </a:t>
            </a:r>
          </a:p>
          <a:p>
            <a:pPr eaLnBrk="1" hangingPunct="1"/>
            <a:r>
              <a:rPr lang="en-US" altLang="en-US">
                <a:solidFill>
                  <a:schemeClr val="tx1"/>
                </a:solidFill>
                <a:latin typeface="Times New Roman" panose="02020603050405020304" pitchFamily="18" charset="0"/>
              </a:rPr>
              <a:t>             multidimensional surface</a:t>
            </a:r>
          </a:p>
        </p:txBody>
      </p:sp>
      <p:sp>
        <p:nvSpPr>
          <p:cNvPr id="2" name="Date Placeholder 1"/>
          <p:cNvSpPr>
            <a:spLocks noGrp="1"/>
          </p:cNvSpPr>
          <p:nvPr>
            <p:ph type="dt" sz="half" idx="10"/>
          </p:nvPr>
        </p:nvSpPr>
        <p:spPr/>
        <p:txBody>
          <a:bodyPr/>
          <a:lstStyle/>
          <a:p>
            <a:fld id="{B3C2BAF3-4DE4-4D95-BA0A-84D703C4CC24}"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41</a:t>
            </a:fld>
            <a:endParaRPr lang="en-US" dirty="0"/>
          </a:p>
        </p:txBody>
      </p:sp>
    </p:spTree>
  </p:cSld>
  <p:clrMapOvr>
    <a:masterClrMapping/>
  </p:clrMapOvr>
  <p:transition>
    <p:checker dir="vert"/>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b="1" smtClean="0"/>
              <a:t>Outliers</a:t>
            </a:r>
            <a:endParaRPr lang="en-US" smtClean="0"/>
          </a:p>
        </p:txBody>
      </p:sp>
      <p:sp>
        <p:nvSpPr>
          <p:cNvPr id="44035" name="Content Placeholder 2"/>
          <p:cNvSpPr>
            <a:spLocks noGrp="1"/>
          </p:cNvSpPr>
          <p:nvPr>
            <p:ph idx="1"/>
          </p:nvPr>
        </p:nvSpPr>
        <p:spPr>
          <a:xfrm>
            <a:off x="581025" y="2078990"/>
            <a:ext cx="11029315" cy="4422775"/>
          </a:xfrm>
        </p:spPr>
        <p:txBody>
          <a:bodyPr>
            <a:noAutofit/>
          </a:bodyPr>
          <a:lstStyle/>
          <a:p>
            <a:r>
              <a:rPr lang="en-US" b="1" dirty="0" smtClean="0">
                <a:sym typeface="+mn-ea"/>
              </a:rPr>
              <a:t>Outliers</a:t>
            </a:r>
            <a:r>
              <a:rPr lang="en-US" dirty="0" smtClean="0">
                <a:sym typeface="+mn-ea"/>
              </a:rPr>
              <a:t> are observations that are significantly distant from other observations</a:t>
            </a:r>
            <a:endParaRPr lang="en-US" dirty="0" smtClean="0"/>
          </a:p>
          <a:p>
            <a:r>
              <a:rPr lang="en-US">
                <a:sym typeface="+mn-ea"/>
              </a:rPr>
              <a:t> </a:t>
            </a:r>
            <a:r>
              <a:rPr lang="en-US" dirty="0" smtClean="0"/>
              <a:t>These do not follow the general trend of the data</a:t>
            </a:r>
          </a:p>
          <a:p>
            <a:r>
              <a:rPr lang="en-US" dirty="0" smtClean="0"/>
              <a:t>Outliers can indicate variation or error in the data.</a:t>
            </a:r>
          </a:p>
          <a:p>
            <a:r>
              <a:rPr lang="en-US" dirty="0" smtClean="0"/>
              <a:t>Outliers in a single variable/column are called </a:t>
            </a:r>
            <a:r>
              <a:rPr lang="en-US" b="1" dirty="0" err="1" smtClean="0"/>
              <a:t>univariate</a:t>
            </a:r>
            <a:r>
              <a:rPr lang="en-US" dirty="0" smtClean="0"/>
              <a:t> while outliers in multiple variables/columns are called </a:t>
            </a:r>
            <a:r>
              <a:rPr lang="en-US" b="1" dirty="0" smtClean="0"/>
              <a:t>multivariate</a:t>
            </a:r>
            <a:r>
              <a:rPr lang="en-US" dirty="0" smtClean="0"/>
              <a:t>.</a:t>
            </a:r>
          </a:p>
          <a:p>
            <a:r>
              <a:rPr lang="en-US" dirty="0" smtClean="0"/>
              <a:t>Outliers can be caused by a variety of reasons. Some common ones are:</a:t>
            </a:r>
          </a:p>
          <a:p>
            <a:pPr lvl="1"/>
            <a:r>
              <a:rPr lang="en-US" sz="1800" dirty="0" smtClean="0"/>
              <a:t>Errors in entering data</a:t>
            </a:r>
          </a:p>
          <a:p>
            <a:pPr lvl="1"/>
            <a:r>
              <a:rPr lang="en-US" sz="1800" dirty="0" smtClean="0"/>
              <a:t>Errors in measuring data, e.g., errors in the measuring instrument</a:t>
            </a:r>
          </a:p>
          <a:p>
            <a:pPr lvl="1"/>
            <a:r>
              <a:rPr lang="en-US" sz="1800" dirty="0" smtClean="0"/>
              <a:t>Errors in collecting and merging data from multiple sources</a:t>
            </a:r>
          </a:p>
          <a:p>
            <a:pPr lvl="1"/>
            <a:r>
              <a:rPr lang="en-US" sz="1800" dirty="0" smtClean="0"/>
              <a:t>Errors in processing data</a:t>
            </a:r>
          </a:p>
          <a:p>
            <a:pPr lvl="1"/>
            <a:r>
              <a:rPr lang="en-US" sz="1800" dirty="0" smtClean="0"/>
              <a:t>Natural variance because of some unknown reason</a:t>
            </a:r>
          </a:p>
          <a:p>
            <a:endParaRPr lang="en-US" sz="1300" dirty="0" smtClean="0"/>
          </a:p>
        </p:txBody>
      </p:sp>
      <p:sp>
        <p:nvSpPr>
          <p:cNvPr id="5" name="Slide Number Placeholder 4"/>
          <p:cNvSpPr>
            <a:spLocks noGrp="1"/>
          </p:cNvSpPr>
          <p:nvPr>
            <p:ph type="sldNum" sz="quarter" idx="12"/>
          </p:nvPr>
        </p:nvSpPr>
        <p:spPr/>
        <p:txBody>
          <a:bodyPr/>
          <a:lstStyle/>
          <a:p>
            <a:pPr>
              <a:defRPr/>
            </a:pPr>
            <a:fld id="{3460F9F9-F1BF-4C66-8F0A-B45BEC552890}" type="slidenum">
              <a:rPr lang="en-US" altLang="en-US" smtClean="0"/>
              <a:pPr>
                <a:defRPr/>
              </a:pPr>
              <a:t>42</a:t>
            </a:fld>
            <a:endParaRPr lang="en-US" altLang="en-US"/>
          </a:p>
        </p:txBody>
      </p:sp>
      <p:sp>
        <p:nvSpPr>
          <p:cNvPr id="2" name="Date Placeholder 1"/>
          <p:cNvSpPr>
            <a:spLocks noGrp="1"/>
          </p:cNvSpPr>
          <p:nvPr>
            <p:ph type="dt" sz="half" idx="10"/>
          </p:nvPr>
        </p:nvSpPr>
        <p:spPr/>
        <p:txBody>
          <a:bodyPr/>
          <a:lstStyle/>
          <a:p>
            <a:fld id="{0F11FBDE-3822-472B-B17F-B79D12E8E904}"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normAutofit/>
          </a:bodyPr>
          <a:lstStyle/>
          <a:p>
            <a:r>
              <a:rPr lang="en-US" b="1" smtClean="0"/>
              <a:t>Outlier </a:t>
            </a:r>
            <a:r>
              <a:rPr lang="en-US" b="1" smtClean="0">
                <a:sym typeface="+mn-ea"/>
              </a:rPr>
              <a:t>/</a:t>
            </a:r>
            <a:r>
              <a:rPr lang="en-US">
                <a:sym typeface="+mn-ea"/>
              </a:rPr>
              <a:t> </a:t>
            </a:r>
            <a:r>
              <a:rPr lang="en-US" b="1">
                <a:sym typeface="+mn-ea"/>
              </a:rPr>
              <a:t>anomalies </a:t>
            </a:r>
            <a:r>
              <a:rPr lang="en-US" b="1" smtClean="0"/>
              <a:t>detection</a:t>
            </a:r>
            <a:br>
              <a:rPr lang="en-US" b="1" smtClean="0"/>
            </a:br>
            <a:endParaRPr lang="en-US" smtClean="0"/>
          </a:p>
        </p:txBody>
      </p:sp>
      <p:sp>
        <p:nvSpPr>
          <p:cNvPr id="45059" name="Content Placeholder 2"/>
          <p:cNvSpPr>
            <a:spLocks noGrp="1"/>
          </p:cNvSpPr>
          <p:nvPr>
            <p:ph idx="1"/>
          </p:nvPr>
        </p:nvSpPr>
        <p:spPr/>
        <p:txBody>
          <a:bodyPr/>
          <a:lstStyle/>
          <a:p>
            <a:r>
              <a:rPr lang="en-US">
                <a:sym typeface="+mn-ea"/>
              </a:rPr>
              <a:t>Outlier detection (also known as anomaly detection) is the process of finding data objects with behaviors that are very different from expectation.</a:t>
            </a:r>
          </a:p>
          <a:p>
            <a:r>
              <a:rPr lang="en-US" dirty="0" smtClean="0"/>
              <a:t>Detecting outliers is a very important step in data cleaning and exploring</a:t>
            </a:r>
          </a:p>
          <a:p>
            <a:r>
              <a:rPr lang="en-US" dirty="0" smtClean="0"/>
              <a:t> It gives us an idea of the anomalies in the data which can give us valuable insights into the data</a:t>
            </a:r>
          </a:p>
          <a:p>
            <a:r>
              <a:rPr lang="en-US" b="1" dirty="0" smtClean="0"/>
              <a:t> So, how can we detect outliers</a:t>
            </a:r>
            <a:r>
              <a:rPr lang="en-US" dirty="0" smtClean="0"/>
              <a:t>?</a:t>
            </a:r>
          </a:p>
          <a:p>
            <a:r>
              <a:rPr lang="en-US" dirty="0" smtClean="0"/>
              <a:t>Outliers can be detected both visually and mathematically</a:t>
            </a:r>
          </a:p>
          <a:p>
            <a:r>
              <a:rPr lang="en-US" dirty="0" smtClean="0"/>
              <a:t>Some plots are very helpful in visualizing outliers, such as box plots and scatter plots</a:t>
            </a:r>
          </a:p>
          <a:p>
            <a:r>
              <a:rPr lang="en-US" dirty="0" smtClean="0"/>
              <a:t>However, it is sometimes tricky to decide whether or not to remove the outliers</a:t>
            </a:r>
          </a:p>
          <a:p>
            <a:r>
              <a:rPr lang="en-US" dirty="0" smtClean="0"/>
              <a:t>We should remove outliers when we are certain that these outliers were results of some errors</a:t>
            </a:r>
          </a:p>
        </p:txBody>
      </p:sp>
      <p:sp>
        <p:nvSpPr>
          <p:cNvPr id="5" name="Slide Number Placeholder 4"/>
          <p:cNvSpPr>
            <a:spLocks noGrp="1"/>
          </p:cNvSpPr>
          <p:nvPr>
            <p:ph type="sldNum" sz="quarter" idx="12"/>
          </p:nvPr>
        </p:nvSpPr>
        <p:spPr/>
        <p:txBody>
          <a:bodyPr/>
          <a:lstStyle/>
          <a:p>
            <a:pPr>
              <a:defRPr/>
            </a:pPr>
            <a:fld id="{6FD01216-9939-4674-AC92-A06B476F93B2}" type="slidenum">
              <a:rPr lang="en-US" altLang="en-US" smtClean="0"/>
              <a:pPr>
                <a:defRPr/>
              </a:pPr>
              <a:t>43</a:t>
            </a:fld>
            <a:endParaRPr lang="en-US" altLang="en-US"/>
          </a:p>
        </p:txBody>
      </p:sp>
      <p:sp>
        <p:nvSpPr>
          <p:cNvPr id="2" name="Date Placeholder 1"/>
          <p:cNvSpPr>
            <a:spLocks noGrp="1"/>
          </p:cNvSpPr>
          <p:nvPr>
            <p:ph type="dt" sz="half" idx="10"/>
          </p:nvPr>
        </p:nvSpPr>
        <p:spPr/>
        <p:txBody>
          <a:bodyPr/>
          <a:lstStyle/>
          <a:p>
            <a:fld id="{ED712915-D40A-4023-AE56-5C5F3BD6BAD0}"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17880" y="993775"/>
            <a:ext cx="4343400" cy="609600"/>
          </a:xfrm>
        </p:spPr>
        <p:txBody>
          <a:bodyPr>
            <a:normAutofit fontScale="90000"/>
          </a:bodyPr>
          <a:lstStyle/>
          <a:p>
            <a:pPr eaLnBrk="1" hangingPunct="1"/>
            <a:r>
              <a:rPr lang="en-US" b="1" smtClean="0">
                <a:sym typeface="+mn-ea"/>
              </a:rPr>
              <a:t>Outlier detection:</a:t>
            </a:r>
            <a:br>
              <a:rPr lang="en-US" b="1" smtClean="0">
                <a:sym typeface="+mn-ea"/>
              </a:rPr>
            </a:br>
            <a:r>
              <a:rPr lang="en-US" altLang="en-US" smtClean="0">
                <a:solidFill>
                  <a:schemeClr val="bg1"/>
                </a:solidFill>
              </a:rPr>
              <a:t>Cluster Analysis</a:t>
            </a:r>
          </a:p>
        </p:txBody>
      </p:sp>
      <p:sp>
        <p:nvSpPr>
          <p:cNvPr id="50179" name="AutoShape 3"/>
          <p:cNvSpPr>
            <a:spLocks noChangeArrowheads="1"/>
          </p:cNvSpPr>
          <p:nvPr/>
        </p:nvSpPr>
        <p:spPr bwMode="auto">
          <a:xfrm>
            <a:off x="8221664" y="5761038"/>
            <a:ext cx="142875" cy="146050"/>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0" name="AutoShape 4"/>
          <p:cNvSpPr>
            <a:spLocks noChangeArrowheads="1"/>
          </p:cNvSpPr>
          <p:nvPr/>
        </p:nvSpPr>
        <p:spPr bwMode="auto">
          <a:xfrm>
            <a:off x="5300664" y="5940425"/>
            <a:ext cx="142875" cy="146050"/>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1" name="AutoShape 5"/>
          <p:cNvSpPr>
            <a:spLocks noChangeArrowheads="1"/>
          </p:cNvSpPr>
          <p:nvPr/>
        </p:nvSpPr>
        <p:spPr bwMode="auto">
          <a:xfrm>
            <a:off x="8599489" y="2514600"/>
            <a:ext cx="142875" cy="146050"/>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grpSp>
        <p:nvGrpSpPr>
          <p:cNvPr id="50182" name="Group 6"/>
          <p:cNvGrpSpPr/>
          <p:nvPr/>
        </p:nvGrpSpPr>
        <p:grpSpPr bwMode="auto">
          <a:xfrm>
            <a:off x="5665789" y="4845050"/>
            <a:ext cx="173037" cy="173038"/>
            <a:chOff x="1900" y="3589"/>
            <a:chExt cx="109" cy="109"/>
          </a:xfrm>
        </p:grpSpPr>
        <p:sp>
          <p:nvSpPr>
            <p:cNvPr id="50221" name="Line 7"/>
            <p:cNvSpPr>
              <a:spLocks noChangeShapeType="1"/>
            </p:cNvSpPr>
            <p:nvPr/>
          </p:nvSpPr>
          <p:spPr bwMode="auto">
            <a:xfrm>
              <a:off x="1900" y="3637"/>
              <a:ext cx="109"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22" name="Line 8"/>
            <p:cNvSpPr>
              <a:spLocks noChangeShapeType="1"/>
            </p:cNvSpPr>
            <p:nvPr/>
          </p:nvSpPr>
          <p:spPr bwMode="auto">
            <a:xfrm rot="-5400000">
              <a:off x="1896" y="3644"/>
              <a:ext cx="109"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183" name="Group 9"/>
          <p:cNvGrpSpPr/>
          <p:nvPr/>
        </p:nvGrpSpPr>
        <p:grpSpPr bwMode="auto">
          <a:xfrm>
            <a:off x="6684964" y="3625850"/>
            <a:ext cx="173037" cy="173038"/>
            <a:chOff x="1900" y="3589"/>
            <a:chExt cx="109" cy="109"/>
          </a:xfrm>
        </p:grpSpPr>
        <p:sp>
          <p:nvSpPr>
            <p:cNvPr id="50219" name="Line 10"/>
            <p:cNvSpPr>
              <a:spLocks noChangeShapeType="1"/>
            </p:cNvSpPr>
            <p:nvPr/>
          </p:nvSpPr>
          <p:spPr bwMode="auto">
            <a:xfrm>
              <a:off x="1900" y="3637"/>
              <a:ext cx="109"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20" name="Line 11"/>
            <p:cNvSpPr>
              <a:spLocks noChangeShapeType="1"/>
            </p:cNvSpPr>
            <p:nvPr/>
          </p:nvSpPr>
          <p:spPr bwMode="auto">
            <a:xfrm rot="-5400000">
              <a:off x="1896" y="3644"/>
              <a:ext cx="109"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184" name="Group 12"/>
          <p:cNvGrpSpPr/>
          <p:nvPr/>
        </p:nvGrpSpPr>
        <p:grpSpPr bwMode="auto">
          <a:xfrm>
            <a:off x="4448175" y="3959225"/>
            <a:ext cx="173038" cy="173038"/>
            <a:chOff x="1900" y="3589"/>
            <a:chExt cx="109" cy="109"/>
          </a:xfrm>
        </p:grpSpPr>
        <p:sp>
          <p:nvSpPr>
            <p:cNvPr id="50217" name="Line 13"/>
            <p:cNvSpPr>
              <a:spLocks noChangeShapeType="1"/>
            </p:cNvSpPr>
            <p:nvPr/>
          </p:nvSpPr>
          <p:spPr bwMode="auto">
            <a:xfrm>
              <a:off x="1900" y="3637"/>
              <a:ext cx="109"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8" name="Line 14"/>
            <p:cNvSpPr>
              <a:spLocks noChangeShapeType="1"/>
            </p:cNvSpPr>
            <p:nvPr/>
          </p:nvSpPr>
          <p:spPr bwMode="auto">
            <a:xfrm rot="-5400000">
              <a:off x="1896" y="3644"/>
              <a:ext cx="109" cy="0"/>
            </a:xfrm>
            <a:prstGeom prst="line">
              <a:avLst/>
            </a:prstGeom>
            <a:noFill/>
            <a:ln w="9525">
              <a:solidFill>
                <a:schemeClr val="tx1"/>
              </a:solidFill>
              <a:rou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0185" name="Group 15"/>
          <p:cNvGrpSpPr/>
          <p:nvPr/>
        </p:nvGrpSpPr>
        <p:grpSpPr bwMode="auto">
          <a:xfrm>
            <a:off x="3048001" y="2076451"/>
            <a:ext cx="6016625" cy="4113213"/>
            <a:chOff x="1028" y="1418"/>
            <a:chExt cx="3790" cy="2591"/>
          </a:xfrm>
        </p:grpSpPr>
        <p:sp>
          <p:nvSpPr>
            <p:cNvPr id="50186" name="AutoShape 16"/>
            <p:cNvSpPr>
              <a:spLocks noChangeArrowheads="1"/>
            </p:cNvSpPr>
            <p:nvPr/>
          </p:nvSpPr>
          <p:spPr bwMode="auto">
            <a:xfrm>
              <a:off x="1755" y="2737"/>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7" name="AutoShape 17"/>
            <p:cNvSpPr>
              <a:spLocks noChangeArrowheads="1"/>
            </p:cNvSpPr>
            <p:nvPr/>
          </p:nvSpPr>
          <p:spPr bwMode="auto">
            <a:xfrm>
              <a:off x="1633" y="2615"/>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8" name="AutoShape 18"/>
            <p:cNvSpPr>
              <a:spLocks noChangeArrowheads="1"/>
            </p:cNvSpPr>
            <p:nvPr/>
          </p:nvSpPr>
          <p:spPr bwMode="auto">
            <a:xfrm>
              <a:off x="1948" y="2630"/>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89" name="AutoShape 19"/>
            <p:cNvSpPr>
              <a:spLocks noChangeArrowheads="1"/>
            </p:cNvSpPr>
            <p:nvPr/>
          </p:nvSpPr>
          <p:spPr bwMode="auto">
            <a:xfrm>
              <a:off x="1797" y="2416"/>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0" name="AutoShape 20"/>
            <p:cNvSpPr>
              <a:spLocks noChangeArrowheads="1"/>
            </p:cNvSpPr>
            <p:nvPr/>
          </p:nvSpPr>
          <p:spPr bwMode="auto">
            <a:xfrm>
              <a:off x="1575" y="2757"/>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1" name="AutoShape 21"/>
            <p:cNvSpPr>
              <a:spLocks noChangeArrowheads="1"/>
            </p:cNvSpPr>
            <p:nvPr/>
          </p:nvSpPr>
          <p:spPr bwMode="auto">
            <a:xfrm>
              <a:off x="1662" y="2462"/>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2" name="AutoShape 22"/>
            <p:cNvSpPr>
              <a:spLocks noChangeArrowheads="1"/>
            </p:cNvSpPr>
            <p:nvPr/>
          </p:nvSpPr>
          <p:spPr bwMode="auto">
            <a:xfrm>
              <a:off x="3169" y="2124"/>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3" name="AutoShape 23"/>
            <p:cNvSpPr>
              <a:spLocks noChangeArrowheads="1"/>
            </p:cNvSpPr>
            <p:nvPr/>
          </p:nvSpPr>
          <p:spPr bwMode="auto">
            <a:xfrm>
              <a:off x="3100" y="2521"/>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4" name="AutoShape 24"/>
            <p:cNvSpPr>
              <a:spLocks noChangeArrowheads="1"/>
            </p:cNvSpPr>
            <p:nvPr/>
          </p:nvSpPr>
          <p:spPr bwMode="auto">
            <a:xfrm>
              <a:off x="3333" y="2298"/>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5" name="AutoShape 25"/>
            <p:cNvSpPr>
              <a:spLocks noChangeArrowheads="1"/>
            </p:cNvSpPr>
            <p:nvPr/>
          </p:nvSpPr>
          <p:spPr bwMode="auto">
            <a:xfrm>
              <a:off x="3010" y="2339"/>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6" name="AutoShape 26"/>
            <p:cNvSpPr>
              <a:spLocks noChangeArrowheads="1"/>
            </p:cNvSpPr>
            <p:nvPr/>
          </p:nvSpPr>
          <p:spPr bwMode="auto">
            <a:xfrm>
              <a:off x="3706" y="2372"/>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7" name="AutoShape 27"/>
            <p:cNvSpPr>
              <a:spLocks noChangeArrowheads="1"/>
            </p:cNvSpPr>
            <p:nvPr/>
          </p:nvSpPr>
          <p:spPr bwMode="auto">
            <a:xfrm>
              <a:off x="3594" y="2568"/>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8" name="Rectangle 28"/>
            <p:cNvSpPr>
              <a:spLocks noChangeArrowheads="1"/>
            </p:cNvSpPr>
            <p:nvPr/>
          </p:nvSpPr>
          <p:spPr bwMode="auto">
            <a:xfrm>
              <a:off x="1028" y="1418"/>
              <a:ext cx="3790" cy="2591"/>
            </a:xfrm>
            <a:prstGeom prst="rect">
              <a:avLst/>
            </a:prstGeom>
            <a:noFill/>
            <a:ln w="9525">
              <a:solidFill>
                <a:schemeClr val="tx1"/>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199" name="AutoShape 29"/>
            <p:cNvSpPr>
              <a:spLocks noChangeArrowheads="1"/>
            </p:cNvSpPr>
            <p:nvPr/>
          </p:nvSpPr>
          <p:spPr bwMode="auto">
            <a:xfrm>
              <a:off x="1963" y="2828"/>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0" name="AutoShape 30"/>
            <p:cNvSpPr>
              <a:spLocks noChangeArrowheads="1"/>
            </p:cNvSpPr>
            <p:nvPr/>
          </p:nvSpPr>
          <p:spPr bwMode="auto">
            <a:xfrm>
              <a:off x="2359" y="2851"/>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1" name="AutoShape 31"/>
            <p:cNvSpPr>
              <a:spLocks noChangeArrowheads="1"/>
            </p:cNvSpPr>
            <p:nvPr/>
          </p:nvSpPr>
          <p:spPr bwMode="auto">
            <a:xfrm>
              <a:off x="3380" y="2616"/>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2" name="AutoShape 32"/>
            <p:cNvSpPr>
              <a:spLocks noChangeArrowheads="1"/>
            </p:cNvSpPr>
            <p:nvPr/>
          </p:nvSpPr>
          <p:spPr bwMode="auto">
            <a:xfrm>
              <a:off x="2819" y="2928"/>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3" name="AutoShape 33"/>
            <p:cNvSpPr>
              <a:spLocks noChangeArrowheads="1"/>
            </p:cNvSpPr>
            <p:nvPr/>
          </p:nvSpPr>
          <p:spPr bwMode="auto">
            <a:xfrm>
              <a:off x="2651" y="3242"/>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4" name="AutoShape 34"/>
            <p:cNvSpPr>
              <a:spLocks noChangeArrowheads="1"/>
            </p:cNvSpPr>
            <p:nvPr/>
          </p:nvSpPr>
          <p:spPr bwMode="auto">
            <a:xfrm>
              <a:off x="2746" y="3110"/>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5" name="AutoShape 35"/>
            <p:cNvSpPr>
              <a:spLocks noChangeArrowheads="1"/>
            </p:cNvSpPr>
            <p:nvPr/>
          </p:nvSpPr>
          <p:spPr bwMode="auto">
            <a:xfrm>
              <a:off x="2070" y="2452"/>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6" name="AutoShape 36"/>
            <p:cNvSpPr>
              <a:spLocks noChangeArrowheads="1"/>
            </p:cNvSpPr>
            <p:nvPr/>
          </p:nvSpPr>
          <p:spPr bwMode="auto">
            <a:xfrm>
              <a:off x="2466" y="3057"/>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7" name="AutoShape 37"/>
            <p:cNvSpPr>
              <a:spLocks noChangeArrowheads="1"/>
            </p:cNvSpPr>
            <p:nvPr/>
          </p:nvSpPr>
          <p:spPr bwMode="auto">
            <a:xfrm>
              <a:off x="2462" y="3208"/>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8" name="AutoShape 38"/>
            <p:cNvSpPr>
              <a:spLocks noChangeArrowheads="1"/>
            </p:cNvSpPr>
            <p:nvPr/>
          </p:nvSpPr>
          <p:spPr bwMode="auto">
            <a:xfrm>
              <a:off x="2082" y="2246"/>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09" name="AutoShape 39"/>
            <p:cNvSpPr>
              <a:spLocks noChangeArrowheads="1"/>
            </p:cNvSpPr>
            <p:nvPr/>
          </p:nvSpPr>
          <p:spPr bwMode="auto">
            <a:xfrm>
              <a:off x="2887" y="1942"/>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0" name="AutoShape 40"/>
            <p:cNvSpPr>
              <a:spLocks noChangeArrowheads="1"/>
            </p:cNvSpPr>
            <p:nvPr/>
          </p:nvSpPr>
          <p:spPr bwMode="auto">
            <a:xfrm>
              <a:off x="2001" y="2066"/>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1" name="AutoShape 41"/>
            <p:cNvSpPr>
              <a:spLocks noChangeArrowheads="1"/>
            </p:cNvSpPr>
            <p:nvPr/>
          </p:nvSpPr>
          <p:spPr bwMode="auto">
            <a:xfrm>
              <a:off x="2552" y="2752"/>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2" name="AutoShape 42"/>
            <p:cNvSpPr>
              <a:spLocks noChangeArrowheads="1"/>
            </p:cNvSpPr>
            <p:nvPr/>
          </p:nvSpPr>
          <p:spPr bwMode="auto">
            <a:xfrm>
              <a:off x="2656" y="2904"/>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3" name="AutoShape 43"/>
            <p:cNvSpPr>
              <a:spLocks noChangeArrowheads="1"/>
            </p:cNvSpPr>
            <p:nvPr/>
          </p:nvSpPr>
          <p:spPr bwMode="auto">
            <a:xfrm>
              <a:off x="2880" y="3217"/>
              <a:ext cx="90" cy="92"/>
            </a:xfrm>
            <a:prstGeom prst="flowChartConnector">
              <a:avLst/>
            </a:prstGeom>
            <a:solidFill>
              <a:schemeClr val="accent1"/>
            </a:solidFill>
            <a:ln w="9525">
              <a:solidFill>
                <a:schemeClr val="tx1"/>
              </a:solidFill>
              <a:rou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400">
                  <a:solidFill>
                    <a:srgbClr val="000000"/>
                  </a:solidFill>
                  <a:latin typeface="Arial" panose="020B0604020202020204" pitchFamily="34" charset="0"/>
                  <a:ea typeface="ヒラギノ角ゴ ProN W3" charset="-128"/>
                  <a:sym typeface="Arial" panose="020B0604020202020204" pitchFamily="34" charset="0"/>
                </a:defRPr>
              </a:lvl1pPr>
              <a:lvl2pPr marL="742950" indent="-285750">
                <a:defRPr sz="2400">
                  <a:solidFill>
                    <a:srgbClr val="000000"/>
                  </a:solidFill>
                  <a:latin typeface="Arial" panose="020B0604020202020204" pitchFamily="34" charset="0"/>
                  <a:ea typeface="ヒラギノ角ゴ ProN W3" charset="-128"/>
                  <a:sym typeface="Arial" panose="020B0604020202020204" pitchFamily="34" charset="0"/>
                </a:defRPr>
              </a:lvl2pPr>
              <a:lvl3pPr marL="1143000" indent="-228600">
                <a:defRPr sz="2400">
                  <a:solidFill>
                    <a:srgbClr val="000000"/>
                  </a:solidFill>
                  <a:latin typeface="Arial" panose="020B0604020202020204" pitchFamily="34" charset="0"/>
                  <a:ea typeface="ヒラギノ角ゴ ProN W3" charset="-128"/>
                  <a:sym typeface="Arial" panose="020B0604020202020204" pitchFamily="34" charset="0"/>
                </a:defRPr>
              </a:lvl3pPr>
              <a:lvl4pPr marL="1600200" indent="-228600">
                <a:defRPr sz="2400">
                  <a:solidFill>
                    <a:srgbClr val="000000"/>
                  </a:solidFill>
                  <a:latin typeface="Arial" panose="020B0604020202020204" pitchFamily="34" charset="0"/>
                  <a:ea typeface="ヒラギノ角ゴ ProN W3" charset="-128"/>
                  <a:sym typeface="Arial" panose="020B0604020202020204" pitchFamily="34" charset="0"/>
                </a:defRPr>
              </a:lvl4pPr>
              <a:lvl5pPr marL="2057400" indent="-228600">
                <a:defRPr sz="2400">
                  <a:solidFill>
                    <a:srgbClr val="000000"/>
                  </a:solidFill>
                  <a:latin typeface="Arial" panose="020B0604020202020204" pitchFamily="34" charset="0"/>
                  <a:ea typeface="ヒラギノ角ゴ ProN W3" charset="-128"/>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ea typeface="ヒラギノ角ゴ ProN W3" charset="-128"/>
                  <a:sym typeface="Arial" panose="020B0604020202020204" pitchFamily="34" charset="0"/>
                </a:defRPr>
              </a:lvl9pPr>
            </a:lstStyle>
            <a:p>
              <a:pPr eaLnBrk="1" hangingPunct="1"/>
              <a:endParaRPr lang="en-US" altLang="en-US">
                <a:solidFill>
                  <a:schemeClr val="tx1"/>
                </a:solidFill>
                <a:latin typeface="Times New Roman" panose="02020603050405020304" pitchFamily="18" charset="0"/>
              </a:endParaRPr>
            </a:p>
          </p:txBody>
        </p:sp>
        <p:sp>
          <p:nvSpPr>
            <p:cNvPr id="50214" name="Freeform 44"/>
            <p:cNvSpPr/>
            <p:nvPr/>
          </p:nvSpPr>
          <p:spPr bwMode="auto">
            <a:xfrm>
              <a:off x="2795" y="1842"/>
              <a:ext cx="1101" cy="1077"/>
            </a:xfrm>
            <a:custGeom>
              <a:avLst/>
              <a:gdLst>
                <a:gd name="T0" fmla="*/ 1041 w 1101"/>
                <a:gd name="T1" fmla="*/ 294 h 1077"/>
                <a:gd name="T2" fmla="*/ 1077 w 1101"/>
                <a:gd name="T3" fmla="*/ 485 h 1077"/>
                <a:gd name="T4" fmla="*/ 1013 w 1101"/>
                <a:gd name="T5" fmla="*/ 930 h 1077"/>
                <a:gd name="T6" fmla="*/ 950 w 1101"/>
                <a:gd name="T7" fmla="*/ 1040 h 1077"/>
                <a:gd name="T8" fmla="*/ 850 w 1101"/>
                <a:gd name="T9" fmla="*/ 1076 h 1077"/>
                <a:gd name="T10" fmla="*/ 595 w 1101"/>
                <a:gd name="T11" fmla="*/ 1040 h 1077"/>
                <a:gd name="T12" fmla="*/ 486 w 1101"/>
                <a:gd name="T13" fmla="*/ 994 h 1077"/>
                <a:gd name="T14" fmla="*/ 459 w 1101"/>
                <a:gd name="T15" fmla="*/ 985 h 1077"/>
                <a:gd name="T16" fmla="*/ 322 w 1101"/>
                <a:gd name="T17" fmla="*/ 876 h 1077"/>
                <a:gd name="T18" fmla="*/ 232 w 1101"/>
                <a:gd name="T19" fmla="*/ 803 h 1077"/>
                <a:gd name="T20" fmla="*/ 104 w 1101"/>
                <a:gd name="T21" fmla="*/ 685 h 1077"/>
                <a:gd name="T22" fmla="*/ 4 w 1101"/>
                <a:gd name="T23" fmla="*/ 449 h 1077"/>
                <a:gd name="T24" fmla="*/ 13 w 1101"/>
                <a:gd name="T25" fmla="*/ 130 h 1077"/>
                <a:gd name="T26" fmla="*/ 186 w 1101"/>
                <a:gd name="T27" fmla="*/ 21 h 1077"/>
                <a:gd name="T28" fmla="*/ 222 w 1101"/>
                <a:gd name="T29" fmla="*/ 12 h 1077"/>
                <a:gd name="T30" fmla="*/ 422 w 1101"/>
                <a:gd name="T31" fmla="*/ 30 h 1077"/>
                <a:gd name="T32" fmla="*/ 577 w 1101"/>
                <a:gd name="T33" fmla="*/ 103 h 1077"/>
                <a:gd name="T34" fmla="*/ 695 w 1101"/>
                <a:gd name="T35" fmla="*/ 176 h 1077"/>
                <a:gd name="T36" fmla="*/ 768 w 1101"/>
                <a:gd name="T37" fmla="*/ 203 h 1077"/>
                <a:gd name="T38" fmla="*/ 1041 w 1101"/>
                <a:gd name="T39" fmla="*/ 294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5" name="Freeform 45"/>
            <p:cNvSpPr/>
            <p:nvPr/>
          </p:nvSpPr>
          <p:spPr bwMode="auto">
            <a:xfrm>
              <a:off x="2291" y="2591"/>
              <a:ext cx="918" cy="965"/>
            </a:xfrm>
            <a:custGeom>
              <a:avLst/>
              <a:gdLst>
                <a:gd name="T0" fmla="*/ 227 w 918"/>
                <a:gd name="T1" fmla="*/ 818 h 965"/>
                <a:gd name="T2" fmla="*/ 191 w 918"/>
                <a:gd name="T3" fmla="*/ 782 h 965"/>
                <a:gd name="T4" fmla="*/ 118 w 918"/>
                <a:gd name="T5" fmla="*/ 737 h 965"/>
                <a:gd name="T6" fmla="*/ 81 w 918"/>
                <a:gd name="T7" fmla="*/ 700 h 965"/>
                <a:gd name="T8" fmla="*/ 45 w 918"/>
                <a:gd name="T9" fmla="*/ 646 h 965"/>
                <a:gd name="T10" fmla="*/ 0 w 918"/>
                <a:gd name="T11" fmla="*/ 464 h 965"/>
                <a:gd name="T12" fmla="*/ 9 w 918"/>
                <a:gd name="T13" fmla="*/ 200 h 965"/>
                <a:gd name="T14" fmla="*/ 81 w 918"/>
                <a:gd name="T15" fmla="*/ 136 h 965"/>
                <a:gd name="T16" fmla="*/ 291 w 918"/>
                <a:gd name="T17" fmla="*/ 0 h 965"/>
                <a:gd name="T18" fmla="*/ 391 w 918"/>
                <a:gd name="T19" fmla="*/ 18 h 965"/>
                <a:gd name="T20" fmla="*/ 491 w 918"/>
                <a:gd name="T21" fmla="*/ 55 h 965"/>
                <a:gd name="T22" fmla="*/ 691 w 918"/>
                <a:gd name="T23" fmla="*/ 164 h 965"/>
                <a:gd name="T24" fmla="*/ 718 w 918"/>
                <a:gd name="T25" fmla="*/ 218 h 965"/>
                <a:gd name="T26" fmla="*/ 745 w 918"/>
                <a:gd name="T27" fmla="*/ 246 h 965"/>
                <a:gd name="T28" fmla="*/ 809 w 918"/>
                <a:gd name="T29" fmla="*/ 346 h 965"/>
                <a:gd name="T30" fmla="*/ 845 w 918"/>
                <a:gd name="T31" fmla="*/ 427 h 965"/>
                <a:gd name="T32" fmla="*/ 863 w 918"/>
                <a:gd name="T33" fmla="*/ 518 h 965"/>
                <a:gd name="T34" fmla="*/ 890 w 918"/>
                <a:gd name="T35" fmla="*/ 609 h 965"/>
                <a:gd name="T36" fmla="*/ 918 w 918"/>
                <a:gd name="T37" fmla="*/ 773 h 965"/>
                <a:gd name="T38" fmla="*/ 827 w 918"/>
                <a:gd name="T39" fmla="*/ 927 h 965"/>
                <a:gd name="T40" fmla="*/ 754 w 918"/>
                <a:gd name="T41" fmla="*/ 946 h 965"/>
                <a:gd name="T42" fmla="*/ 718 w 918"/>
                <a:gd name="T43" fmla="*/ 955 h 965"/>
                <a:gd name="T44" fmla="*/ 354 w 918"/>
                <a:gd name="T45" fmla="*/ 937 h 965"/>
                <a:gd name="T46" fmla="*/ 245 w 918"/>
                <a:gd name="T47" fmla="*/ 864 h 965"/>
                <a:gd name="T48" fmla="*/ 227 w 918"/>
                <a:gd name="T49" fmla="*/ 81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216" name="Freeform 46"/>
            <p:cNvSpPr/>
            <p:nvPr/>
          </p:nvSpPr>
          <p:spPr bwMode="auto">
            <a:xfrm>
              <a:off x="1473" y="1882"/>
              <a:ext cx="869" cy="1173"/>
            </a:xfrm>
            <a:custGeom>
              <a:avLst/>
              <a:gdLst>
                <a:gd name="T0" fmla="*/ 754 w 869"/>
                <a:gd name="T1" fmla="*/ 791 h 1173"/>
                <a:gd name="T2" fmla="*/ 699 w 869"/>
                <a:gd name="T3" fmla="*/ 945 h 1173"/>
                <a:gd name="T4" fmla="*/ 654 w 869"/>
                <a:gd name="T5" fmla="*/ 1082 h 1173"/>
                <a:gd name="T6" fmla="*/ 636 w 869"/>
                <a:gd name="T7" fmla="*/ 1136 h 1173"/>
                <a:gd name="T8" fmla="*/ 618 w 869"/>
                <a:gd name="T9" fmla="*/ 1155 h 1173"/>
                <a:gd name="T10" fmla="*/ 563 w 869"/>
                <a:gd name="T11" fmla="*/ 1173 h 1173"/>
                <a:gd name="T12" fmla="*/ 290 w 869"/>
                <a:gd name="T13" fmla="*/ 1145 h 1173"/>
                <a:gd name="T14" fmla="*/ 127 w 869"/>
                <a:gd name="T15" fmla="*/ 1073 h 1173"/>
                <a:gd name="T16" fmla="*/ 36 w 869"/>
                <a:gd name="T17" fmla="*/ 1009 h 1173"/>
                <a:gd name="T18" fmla="*/ 0 w 869"/>
                <a:gd name="T19" fmla="*/ 955 h 1173"/>
                <a:gd name="T20" fmla="*/ 81 w 869"/>
                <a:gd name="T21" fmla="*/ 500 h 1173"/>
                <a:gd name="T22" fmla="*/ 109 w 869"/>
                <a:gd name="T23" fmla="*/ 236 h 1173"/>
                <a:gd name="T24" fmla="*/ 154 w 869"/>
                <a:gd name="T25" fmla="*/ 164 h 1173"/>
                <a:gd name="T26" fmla="*/ 200 w 869"/>
                <a:gd name="T27" fmla="*/ 136 h 1173"/>
                <a:gd name="T28" fmla="*/ 309 w 869"/>
                <a:gd name="T29" fmla="*/ 73 h 1173"/>
                <a:gd name="T30" fmla="*/ 354 w 869"/>
                <a:gd name="T31" fmla="*/ 45 h 1173"/>
                <a:gd name="T32" fmla="*/ 427 w 869"/>
                <a:gd name="T33" fmla="*/ 0 h 1173"/>
                <a:gd name="T34" fmla="*/ 709 w 869"/>
                <a:gd name="T35" fmla="*/ 82 h 1173"/>
                <a:gd name="T36" fmla="*/ 809 w 869"/>
                <a:gd name="T37" fmla="*/ 200 h 1173"/>
                <a:gd name="T38" fmla="*/ 845 w 869"/>
                <a:gd name="T39" fmla="*/ 255 h 1173"/>
                <a:gd name="T40" fmla="*/ 863 w 869"/>
                <a:gd name="T41" fmla="*/ 309 h 1173"/>
                <a:gd name="T42" fmla="*/ 790 w 869"/>
                <a:gd name="T43" fmla="*/ 709 h 1173"/>
                <a:gd name="T44" fmla="*/ 754 w 869"/>
                <a:gd name="T45" fmla="*/ 791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 name="Date Placeholder 1"/>
          <p:cNvSpPr>
            <a:spLocks noGrp="1"/>
          </p:cNvSpPr>
          <p:nvPr>
            <p:ph type="dt" sz="half" idx="10"/>
          </p:nvPr>
        </p:nvSpPr>
        <p:spPr/>
        <p:txBody>
          <a:bodyPr/>
          <a:lstStyle/>
          <a:p>
            <a:fld id="{1E3D83A9-B709-44A2-A71F-F4787116317A}"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44</a:t>
            </a:fld>
            <a:endParaRPr lang="en-US" dirty="0"/>
          </a:p>
        </p:txBody>
      </p:sp>
    </p:spTree>
  </p:cSld>
  <p:clrMapOvr>
    <a:masterClrMapping/>
  </p:clrMapOvr>
  <p:transition>
    <p:checker dir="vert"/>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methods for identifying outliers:</a:t>
            </a:r>
            <a:br>
              <a:rPr lang="en-US" dirty="0"/>
            </a:br>
            <a:r>
              <a:rPr lang="en-US" dirty="0"/>
              <a:t>Z-score</a:t>
            </a:r>
          </a:p>
        </p:txBody>
      </p:sp>
      <p:sp>
        <p:nvSpPr>
          <p:cNvPr id="3" name="Date Placeholder 2"/>
          <p:cNvSpPr>
            <a:spLocks noGrp="1"/>
          </p:cNvSpPr>
          <p:nvPr>
            <p:ph type="dt" sz="half" idx="10"/>
          </p:nvPr>
        </p:nvSpPr>
        <p:spPr/>
        <p:txBody>
          <a:bodyPr/>
          <a:lstStyle/>
          <a:p>
            <a:fld id="{567AC854-010B-4A10-8D41-4955D2D5A0EF}" type="datetime1">
              <a:rPr lang="en-US" smtClean="0"/>
              <a:pPr/>
              <a:t>9/25/2023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45</a:t>
            </a:fld>
            <a:endParaRPr lang="en-US" dirty="0"/>
          </a:p>
        </p:txBody>
      </p:sp>
      <p:sp>
        <p:nvSpPr>
          <p:cNvPr id="6" name="Text Box 5"/>
          <p:cNvSpPr txBox="1"/>
          <p:nvPr/>
        </p:nvSpPr>
        <p:spPr>
          <a:xfrm>
            <a:off x="575945" y="2552065"/>
            <a:ext cx="11029315" cy="2584450"/>
          </a:xfrm>
          <a:prstGeom prst="rect">
            <a:avLst/>
          </a:prstGeom>
          <a:noFill/>
        </p:spPr>
        <p:txBody>
          <a:bodyPr wrap="square" rtlCol="0" anchor="t">
            <a:spAutoFit/>
          </a:bodyPr>
          <a:lstStyle/>
          <a:p>
            <a:endParaRPr lang="en-US"/>
          </a:p>
          <a:p>
            <a:r>
              <a:rPr lang="en-US"/>
              <a:t>z-score method for identifying outliers states that a data value is an outlier if it has a Z- score that is either less than or greater than 3.</a:t>
            </a:r>
          </a:p>
          <a:p>
            <a:endParaRPr lang="en-US"/>
          </a:p>
          <a:p>
            <a:endParaRPr lang="en-US"/>
          </a:p>
          <a:p>
            <a:endParaRPr lang="en-US"/>
          </a:p>
          <a:p>
            <a:r>
              <a:rPr lang="en-US">
                <a:sym typeface="+mn-ea"/>
              </a:rPr>
              <a:t>Example: Suppose we have the following values for salary (in thousands of dollars), shown</a:t>
            </a:r>
            <a:endParaRPr lang="en-US"/>
          </a:p>
          <a:p>
            <a:r>
              <a:rPr lang="en-US">
                <a:sym typeface="+mn-ea"/>
              </a:rPr>
              <a:t>in increasing order: 30, 36, 47, 50, 52, 52, 56, 60, 63, 70, 70, 110</a:t>
            </a:r>
            <a:endParaRPr lang="en-US"/>
          </a:p>
          <a:p>
            <a:endParaRPr lang="en-US"/>
          </a:p>
        </p:txBody>
      </p:sp>
      <p:graphicFrame>
        <p:nvGraphicFramePr>
          <p:cNvPr id="7" name="Content Placeholder 6"/>
          <p:cNvGraphicFramePr>
            <a:graphicFrameLocks noGrp="1"/>
          </p:cNvGraphicFramePr>
          <p:nvPr>
            <p:ph idx="1"/>
          </p:nvPr>
        </p:nvGraphicFramePr>
        <p:xfrm>
          <a:off x="3744277" y="3317020"/>
          <a:ext cx="1960245" cy="755015"/>
        </p:xfrm>
        <a:graphic>
          <a:graphicData uri="http://schemas.openxmlformats.org/presentationml/2006/ole">
            <p:oleObj spid="_x0000_s28678" r:id="rId4" imgW="1958510" imgH="754605" progId="">
              <p:embed/>
            </p:oleObj>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Numerical methods for identifying outliers:</a:t>
            </a:r>
            <a:br>
              <a:rPr lang="en-US">
                <a:sym typeface="+mn-ea"/>
              </a:rPr>
            </a:br>
            <a:r>
              <a:rPr lang="en-US">
                <a:sym typeface="+mn-ea"/>
              </a:rPr>
              <a:t> IQR(Inter Quartile range)</a:t>
            </a:r>
          </a:p>
        </p:txBody>
      </p:sp>
      <p:sp>
        <p:nvSpPr>
          <p:cNvPr id="3" name="Date Placeholder 2"/>
          <p:cNvSpPr>
            <a:spLocks noGrp="1"/>
          </p:cNvSpPr>
          <p:nvPr>
            <p:ph type="dt" sz="half" idx="10"/>
          </p:nvPr>
        </p:nvSpPr>
        <p:spPr/>
        <p:txBody>
          <a:bodyPr/>
          <a:lstStyle/>
          <a:p>
            <a:fld id="{5C4DCFEB-BA46-48DD-A306-CD037C57F447}" type="datetime1">
              <a:rPr lang="en-US" smtClean="0"/>
              <a:pPr/>
              <a:t>9/25/2023</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46</a:t>
            </a:fld>
            <a:endParaRPr lang="en-US" dirty="0"/>
          </a:p>
        </p:txBody>
      </p:sp>
      <p:sp>
        <p:nvSpPr>
          <p:cNvPr id="6" name="Text Box 5"/>
          <p:cNvSpPr txBox="1"/>
          <p:nvPr/>
        </p:nvSpPr>
        <p:spPr>
          <a:xfrm>
            <a:off x="944880" y="2155190"/>
            <a:ext cx="10565765" cy="3692525"/>
          </a:xfrm>
          <a:prstGeom prst="rect">
            <a:avLst/>
          </a:prstGeom>
          <a:noFill/>
        </p:spPr>
        <p:txBody>
          <a:bodyPr wrap="square" rtlCol="0" anchor="t">
            <a:spAutoFit/>
          </a:bodyPr>
          <a:lstStyle/>
          <a:p>
            <a:r>
              <a:rPr lang="en-US"/>
              <a:t>Robust statistical methods for outlier detection</a:t>
            </a:r>
          </a:p>
          <a:p>
            <a:r>
              <a:rPr lang="en-US"/>
              <a:t>Less sensitive to the presence of the outliers themselves</a:t>
            </a:r>
          </a:p>
          <a:p>
            <a:endParaRPr lang="en-US"/>
          </a:p>
          <a:p>
            <a:r>
              <a:rPr lang="en-US"/>
              <a:t>The quartiles of a data set divide the data set into the following four parts, each containing 25% of the data: </a:t>
            </a:r>
          </a:p>
          <a:p>
            <a:r>
              <a:rPr lang="en-US"/>
              <a:t>The first quartile (Q1) is the 25th percentile</a:t>
            </a:r>
          </a:p>
          <a:p>
            <a:r>
              <a:rPr lang="en-US"/>
              <a:t>The second quartile (Q2) is the 50th percentile, that is, the median.</a:t>
            </a:r>
          </a:p>
          <a:p>
            <a:r>
              <a:rPr lang="en-US"/>
              <a:t>The third quartile (Q3) is the 75th percentile</a:t>
            </a:r>
          </a:p>
          <a:p>
            <a:r>
              <a:rPr lang="en-US"/>
              <a:t>The IQR is a measure of variability, much more robust than the SD</a:t>
            </a:r>
          </a:p>
          <a:p>
            <a:r>
              <a:rPr lang="en-US"/>
              <a:t>IQR = Q3 − Q1</a:t>
            </a:r>
          </a:p>
          <a:p>
            <a:r>
              <a:rPr lang="en-US"/>
              <a:t>may be interpreted to represent the spread of the middle 50% of the data</a:t>
            </a:r>
          </a:p>
          <a:p>
            <a:r>
              <a:rPr lang="en-US"/>
              <a:t> A data value is an outlier if</a:t>
            </a:r>
          </a:p>
          <a:p>
            <a:r>
              <a:rPr lang="en-US"/>
              <a:t> a. it is located 1.5(IQR) below the first quartile Q1, or</a:t>
            </a:r>
          </a:p>
          <a:p>
            <a:r>
              <a:rPr lang="en-US"/>
              <a:t> b. it is located 1.5(IQR) above the third quartile Q3.</a:t>
            </a:r>
          </a:p>
        </p:txBody>
      </p:sp>
      <p:graphicFrame>
        <p:nvGraphicFramePr>
          <p:cNvPr id="7" name="Content Placeholder 6"/>
          <p:cNvGraphicFramePr>
            <a:graphicFrameLocks noGrp="1"/>
          </p:cNvGraphicFramePr>
          <p:nvPr>
            <p:ph sz="half" idx="1"/>
          </p:nvPr>
        </p:nvGraphicFramePr>
        <p:xfrm>
          <a:off x="8196811" y="3473662"/>
          <a:ext cx="3759835" cy="1921510"/>
        </p:xfrm>
        <a:graphic>
          <a:graphicData uri="http://schemas.openxmlformats.org/presentationml/2006/ole">
            <p:oleObj spid="_x0000_s29702" r:id="rId4" imgW="3756986" imgH="1920406" progId="">
              <p:embed/>
            </p:oleObj>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996950" y="533400"/>
            <a:ext cx="8001000" cy="914400"/>
          </a:xfrm>
        </p:spPr>
        <p:txBody>
          <a:bodyPr/>
          <a:lstStyle/>
          <a:p>
            <a:pPr eaLnBrk="1" hangingPunct="1"/>
            <a:r>
              <a:rPr lang="en-US" altLang="en-US" b="1" smtClean="0">
                <a:solidFill>
                  <a:schemeClr val="bg1"/>
                </a:solidFill>
              </a:rPr>
              <a:t>How to Handle Inconsistent Data?</a:t>
            </a:r>
          </a:p>
        </p:txBody>
      </p:sp>
      <p:sp>
        <p:nvSpPr>
          <p:cNvPr id="53251" name="Rectangle 3"/>
          <p:cNvSpPr>
            <a:spLocks noGrp="1" noChangeArrowheads="1"/>
          </p:cNvSpPr>
          <p:nvPr>
            <p:ph type="body" idx="1"/>
          </p:nvPr>
        </p:nvSpPr>
        <p:spPr>
          <a:xfrm>
            <a:off x="640080" y="1447800"/>
            <a:ext cx="10828655" cy="5029200"/>
          </a:xfrm>
        </p:spPr>
        <p:txBody>
          <a:bodyPr>
            <a:normAutofit/>
          </a:bodyPr>
          <a:lstStyle/>
          <a:p>
            <a:pPr marL="323850" lvl="1" indent="0" eaLnBrk="1" hangingPunct="1">
              <a:buNone/>
            </a:pPr>
            <a:r>
              <a:rPr lang="en-US" b="1" smtClean="0"/>
              <a:t>Inconsistency</a:t>
            </a:r>
            <a:r>
              <a:rPr lang="en-US" smtClean="0"/>
              <a:t> in data arises due to errors in collecting data. For instance, if the data was collected from multiple sources, or if the data was collected by multiple people who did not follow the same format of collecting data, then there is a high chance of inconsistencies in the data</a:t>
            </a:r>
          </a:p>
          <a:p>
            <a:pPr eaLnBrk="1" hangingPunct="1"/>
            <a:r>
              <a:rPr lang="en-US" altLang="en-US" sz="1600" dirty="0">
                <a:sym typeface="+mn-ea"/>
              </a:rPr>
              <a:t>Manual correction using external references</a:t>
            </a:r>
            <a:endParaRPr lang="en-US" altLang="en-US" sz="1600" dirty="0"/>
          </a:p>
          <a:p>
            <a:pPr eaLnBrk="1" hangingPunct="1"/>
            <a:r>
              <a:rPr lang="en-US" altLang="en-US" sz="1600" dirty="0">
                <a:sym typeface="+mn-ea"/>
              </a:rPr>
              <a:t>Semi-automatic using various tools</a:t>
            </a:r>
            <a:endParaRPr lang="en-US" altLang="en-US" sz="1600" dirty="0"/>
          </a:p>
          <a:p>
            <a:pPr lvl="1" eaLnBrk="1" hangingPunct="1"/>
            <a:r>
              <a:rPr lang="en-US" altLang="en-US" sz="1600" dirty="0">
                <a:sym typeface="+mn-ea"/>
              </a:rPr>
              <a:t>To detect violation of known functional dependencies and data constraints</a:t>
            </a:r>
            <a:endParaRPr lang="en-US" altLang="en-US" sz="1600" dirty="0"/>
          </a:p>
          <a:p>
            <a:pPr lvl="1" eaLnBrk="1" hangingPunct="1"/>
            <a:r>
              <a:rPr lang="en-US" altLang="en-US" sz="1600" dirty="0">
                <a:sym typeface="+mn-ea"/>
              </a:rPr>
              <a:t>To correct redundant data</a:t>
            </a:r>
            <a:endParaRPr lang="en-US" altLang="en-US" sz="1600" dirty="0"/>
          </a:p>
          <a:p>
            <a:pPr lvl="1" eaLnBrk="1" hangingPunct="1"/>
            <a:endParaRPr lang="en-US" altLang="en-US" smtClean="0"/>
          </a:p>
        </p:txBody>
      </p:sp>
      <p:sp>
        <p:nvSpPr>
          <p:cNvPr id="2" name="Date Placeholder 1"/>
          <p:cNvSpPr>
            <a:spLocks noGrp="1"/>
          </p:cNvSpPr>
          <p:nvPr>
            <p:ph type="dt" sz="half" idx="10"/>
          </p:nvPr>
        </p:nvSpPr>
        <p:spPr/>
        <p:txBody>
          <a:bodyPr/>
          <a:lstStyle/>
          <a:p>
            <a:fld id="{9EFAD412-86E9-4C7C-8EB2-2F4DCB07ACD2}"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47</a:t>
            </a:fld>
            <a:endParaRPr lang="en-US" dirty="0"/>
          </a:p>
        </p:txBody>
      </p:sp>
    </p:spTree>
  </p:cSld>
  <p:clrMapOvr>
    <a:masterClrMapping/>
  </p:clrMapOvr>
  <p:transition>
    <p:checker dir="vert"/>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altLang="en-US" cap="none" dirty="0" smtClean="0"/>
              <a:t>THAT</a:t>
            </a:r>
            <a:r>
              <a:rPr lang="ja-JP" altLang="en-US" cap="none" dirty="0" smtClean="0"/>
              <a:t>’</a:t>
            </a:r>
            <a:r>
              <a:rPr lang="en-US" altLang="ja-JP" cap="none" dirty="0" smtClean="0"/>
              <a:t>S IT FOR TODAY!</a:t>
            </a:r>
            <a:endParaRPr lang="en-US" altLang="en-US" cap="none" dirty="0" smtClean="0"/>
          </a:p>
        </p:txBody>
      </p:sp>
      <p:sp>
        <p:nvSpPr>
          <p:cNvPr id="64515" name="Text Placeholder 4"/>
          <p:cNvSpPr>
            <a:spLocks noGrp="1"/>
          </p:cNvSpPr>
          <p:nvPr>
            <p:ph type="body" idx="1"/>
          </p:nvPr>
        </p:nvSpPr>
        <p:spPr/>
        <p:txBody>
          <a:bodyPr/>
          <a:lstStyle/>
          <a:p>
            <a:endParaRPr lang="en-US" altLang="en-US" smtClean="0"/>
          </a:p>
        </p:txBody>
      </p:sp>
      <p:sp>
        <p:nvSpPr>
          <p:cNvPr id="2" name="Date Placeholder 1"/>
          <p:cNvSpPr>
            <a:spLocks noGrp="1"/>
          </p:cNvSpPr>
          <p:nvPr>
            <p:ph type="dt" sz="half" idx="10"/>
          </p:nvPr>
        </p:nvSpPr>
        <p:spPr/>
        <p:txBody>
          <a:bodyPr/>
          <a:lstStyle/>
          <a:p>
            <a:fld id="{13D316DF-BABB-403B-A011-E193D4CD1A1F}" type="datetime1">
              <a:rPr lang="en-US" smtClean="0"/>
              <a:pPr/>
              <a:t>9/25/2023</a:t>
            </a:fld>
            <a:endParaRPr lang="en-US"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48</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b="1" smtClean="0"/>
              <a:t>Step 2: To explore the dataset</a:t>
            </a:r>
            <a:r>
              <a:rPr lang="en-US" smtClean="0"/>
              <a:t/>
            </a:r>
            <a:br>
              <a:rPr lang="en-US" smtClean="0"/>
            </a:br>
            <a:endParaRPr lang="en-US" smtClean="0"/>
          </a:p>
        </p:txBody>
      </p:sp>
      <p:sp>
        <p:nvSpPr>
          <p:cNvPr id="23555" name="Content Placeholder 2"/>
          <p:cNvSpPr>
            <a:spLocks noGrp="1"/>
          </p:cNvSpPr>
          <p:nvPr>
            <p:ph idx="1"/>
          </p:nvPr>
        </p:nvSpPr>
        <p:spPr>
          <a:xfrm>
            <a:off x="581193" y="2180496"/>
            <a:ext cx="11029615" cy="4245704"/>
          </a:xfrm>
        </p:spPr>
        <p:txBody>
          <a:bodyPr>
            <a:normAutofit fontScale="92500" lnSpcReduction="20000"/>
          </a:bodyPr>
          <a:lstStyle/>
          <a:p>
            <a:pPr marL="0" indent="0">
              <a:buNone/>
            </a:pPr>
            <a:r>
              <a:rPr lang="en-US" b="1" dirty="0" smtClean="0"/>
              <a:t>Preliminary investigation </a:t>
            </a:r>
            <a:r>
              <a:rPr lang="en-US" dirty="0" smtClean="0"/>
              <a:t>of the data to better understand its specific characteristics </a:t>
            </a:r>
          </a:p>
          <a:p>
            <a:r>
              <a:rPr lang="en-US" dirty="0" smtClean="0"/>
              <a:t>It can help to answer some of the data mining questions</a:t>
            </a:r>
          </a:p>
          <a:p>
            <a:r>
              <a:rPr lang="en-US" dirty="0" smtClean="0"/>
              <a:t>To help in selecting pre-processing tools </a:t>
            </a:r>
          </a:p>
          <a:p>
            <a:r>
              <a:rPr lang="en-US" dirty="0" smtClean="0"/>
              <a:t>To help in selecting appropriate data mining algorithms </a:t>
            </a:r>
          </a:p>
          <a:p>
            <a:pPr marL="0" indent="0">
              <a:buNone/>
            </a:pPr>
            <a:endParaRPr lang="en-US" dirty="0" smtClean="0"/>
          </a:p>
          <a:p>
            <a:r>
              <a:rPr lang="en-US" b="1" dirty="0" smtClean="0"/>
              <a:t>Things to look at </a:t>
            </a:r>
            <a:endParaRPr lang="en-US" dirty="0" smtClean="0"/>
          </a:p>
          <a:p>
            <a:pPr lvl="1"/>
            <a:r>
              <a:rPr lang="en-US" dirty="0" smtClean="0"/>
              <a:t>Class balance </a:t>
            </a:r>
          </a:p>
          <a:p>
            <a:pPr lvl="1"/>
            <a:r>
              <a:rPr lang="en-US" dirty="0" smtClean="0"/>
              <a:t>Dispersion of data attribute values </a:t>
            </a:r>
          </a:p>
          <a:p>
            <a:pPr lvl="1"/>
            <a:r>
              <a:rPr lang="en-US" dirty="0" err="1" smtClean="0"/>
              <a:t>Skewness</a:t>
            </a:r>
            <a:r>
              <a:rPr lang="en-US" dirty="0" smtClean="0"/>
              <a:t>, outliers, missing values </a:t>
            </a:r>
          </a:p>
          <a:p>
            <a:pPr lvl="1"/>
            <a:r>
              <a:rPr lang="en-US" dirty="0" smtClean="0"/>
              <a:t>Attributes that vary together </a:t>
            </a:r>
          </a:p>
          <a:p>
            <a:endParaRPr lang="en-US" dirty="0" smtClean="0"/>
          </a:p>
          <a:p>
            <a:r>
              <a:rPr lang="en-US" dirty="0" smtClean="0"/>
              <a:t>Visualization tools are important</a:t>
            </a:r>
          </a:p>
          <a:p>
            <a:pPr lvl="1"/>
            <a:r>
              <a:rPr lang="en-US" dirty="0" smtClean="0"/>
              <a:t>Histograms, scatter plots</a:t>
            </a:r>
          </a:p>
        </p:txBody>
      </p:sp>
      <p:sp>
        <p:nvSpPr>
          <p:cNvPr id="5" name="Slide Number Placeholder 4"/>
          <p:cNvSpPr>
            <a:spLocks noGrp="1"/>
          </p:cNvSpPr>
          <p:nvPr>
            <p:ph type="sldNum" sz="quarter" idx="12"/>
          </p:nvPr>
        </p:nvSpPr>
        <p:spPr/>
        <p:txBody>
          <a:bodyPr/>
          <a:lstStyle/>
          <a:p>
            <a:pPr>
              <a:defRPr/>
            </a:pPr>
            <a:fld id="{9F4CAE1A-4E74-45E4-B26C-44420C5C320F}" type="slidenum">
              <a:rPr lang="en-US" altLang="en-US" smtClean="0"/>
              <a:pPr>
                <a:defRPr/>
              </a:pPr>
              <a:t>5</a:t>
            </a:fld>
            <a:endParaRPr lang="en-US" altLang="en-US"/>
          </a:p>
        </p:txBody>
      </p:sp>
      <p:sp>
        <p:nvSpPr>
          <p:cNvPr id="2" name="Date Placeholder 1"/>
          <p:cNvSpPr>
            <a:spLocks noGrp="1"/>
          </p:cNvSpPr>
          <p:nvPr>
            <p:ph type="dt" sz="half" idx="10"/>
          </p:nvPr>
        </p:nvSpPr>
        <p:spPr/>
        <p:txBody>
          <a:bodyPr/>
          <a:lstStyle/>
          <a:p>
            <a:fld id="{62BA38E6-D3B4-4F0F-862E-CF31C7B22A5B}"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546100" y="863873"/>
            <a:ext cx="7886700" cy="622027"/>
          </a:xfrm>
        </p:spPr>
        <p:txBody>
          <a:bodyPr/>
          <a:lstStyle/>
          <a:p>
            <a:r>
              <a:rPr lang="en-US" dirty="0" smtClean="0"/>
              <a:t>Useful statistics</a:t>
            </a:r>
          </a:p>
        </p:txBody>
      </p:sp>
      <p:sp>
        <p:nvSpPr>
          <p:cNvPr id="24579" name="Content Placeholder 2"/>
          <p:cNvSpPr>
            <a:spLocks noGrp="1"/>
          </p:cNvSpPr>
          <p:nvPr>
            <p:ph idx="1"/>
          </p:nvPr>
        </p:nvSpPr>
        <p:spPr>
          <a:xfrm>
            <a:off x="946150" y="1783034"/>
            <a:ext cx="9404350" cy="4681265"/>
          </a:xfrm>
        </p:spPr>
        <p:txBody>
          <a:bodyPr>
            <a:normAutofit/>
          </a:bodyPr>
          <a:lstStyle/>
          <a:p>
            <a:endParaRPr lang="en-US" dirty="0" smtClean="0"/>
          </a:p>
          <a:p>
            <a:r>
              <a:rPr lang="en-US" b="1" dirty="0" smtClean="0"/>
              <a:t>Discrete attributes </a:t>
            </a:r>
            <a:endParaRPr lang="en-US" dirty="0" smtClean="0"/>
          </a:p>
          <a:p>
            <a:pPr lvl="1"/>
            <a:r>
              <a:rPr lang="en-US" dirty="0" smtClean="0"/>
              <a:t>Frequency of each value </a:t>
            </a:r>
          </a:p>
          <a:p>
            <a:pPr lvl="1"/>
            <a:r>
              <a:rPr lang="en-US" dirty="0" smtClean="0"/>
              <a:t>Mode = value with highest frequency </a:t>
            </a:r>
          </a:p>
          <a:p>
            <a:r>
              <a:rPr lang="en-US" b="1" dirty="0" smtClean="0"/>
              <a:t>Continuous attributes </a:t>
            </a:r>
            <a:endParaRPr lang="en-US" dirty="0" smtClean="0"/>
          </a:p>
          <a:p>
            <a:pPr lvl="1"/>
            <a:r>
              <a:rPr lang="en-US" dirty="0" smtClean="0"/>
              <a:t>Range of values, i.e. min and max </a:t>
            </a:r>
          </a:p>
          <a:p>
            <a:pPr lvl="1"/>
            <a:r>
              <a:rPr lang="en-US" dirty="0" smtClean="0"/>
              <a:t>Mean (average) </a:t>
            </a:r>
          </a:p>
          <a:p>
            <a:pPr lvl="2"/>
            <a:r>
              <a:rPr lang="en-US" dirty="0" smtClean="0"/>
              <a:t>Sensitive to outliers </a:t>
            </a:r>
          </a:p>
          <a:p>
            <a:pPr lvl="1"/>
            <a:r>
              <a:rPr lang="en-US" dirty="0" smtClean="0"/>
              <a:t>Median: </a:t>
            </a:r>
          </a:p>
          <a:p>
            <a:pPr lvl="2"/>
            <a:r>
              <a:rPr lang="en-US" dirty="0" smtClean="0"/>
              <a:t>Better indication of the ”middle” of a set of values in a skewed distribution </a:t>
            </a:r>
          </a:p>
          <a:p>
            <a:pPr lvl="1"/>
            <a:r>
              <a:rPr lang="en-US" dirty="0" smtClean="0"/>
              <a:t>Skewed distribution </a:t>
            </a:r>
          </a:p>
          <a:p>
            <a:pPr lvl="2"/>
            <a:r>
              <a:rPr lang="en-US" dirty="0" smtClean="0"/>
              <a:t>mean and median are quite different</a:t>
            </a:r>
          </a:p>
          <a:p>
            <a:endParaRPr lang="en-US" dirty="0" smtClean="0"/>
          </a:p>
        </p:txBody>
      </p:sp>
      <p:sp>
        <p:nvSpPr>
          <p:cNvPr id="5" name="Slide Number Placeholder 4"/>
          <p:cNvSpPr>
            <a:spLocks noGrp="1"/>
          </p:cNvSpPr>
          <p:nvPr>
            <p:ph type="sldNum" sz="quarter" idx="12"/>
          </p:nvPr>
        </p:nvSpPr>
        <p:spPr/>
        <p:txBody>
          <a:bodyPr/>
          <a:lstStyle/>
          <a:p>
            <a:pPr>
              <a:defRPr/>
            </a:pPr>
            <a:fld id="{002136C3-56E0-42A2-918C-B9667C7EF235}" type="slidenum">
              <a:rPr lang="en-US" altLang="en-US" smtClean="0"/>
              <a:pPr>
                <a:defRPr/>
              </a:pPr>
              <a:t>6</a:t>
            </a:fld>
            <a:endParaRPr lang="en-US" altLang="en-US"/>
          </a:p>
        </p:txBody>
      </p:sp>
      <p:sp>
        <p:nvSpPr>
          <p:cNvPr id="2" name="Date Placeholder 1"/>
          <p:cNvSpPr>
            <a:spLocks noGrp="1"/>
          </p:cNvSpPr>
          <p:nvPr>
            <p:ph type="dt" sz="half" idx="10"/>
          </p:nvPr>
        </p:nvSpPr>
        <p:spPr/>
        <p:txBody>
          <a:bodyPr/>
          <a:lstStyle/>
          <a:p>
            <a:fld id="{1E45A021-E5BA-48AE-A5C6-9555B78EEC80}"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Slide #</a:t>
            </a:r>
            <a:fld id="{53302492-A39C-4F16-BE26-F0FA93751377}" type="slidenum">
              <a:rPr lang="en-US"/>
              <a:pPr>
                <a:defRPr/>
              </a:pPr>
              <a:t>7</a:t>
            </a:fld>
            <a:endParaRPr lang="en-US"/>
          </a:p>
        </p:txBody>
      </p:sp>
      <p:sp>
        <p:nvSpPr>
          <p:cNvPr id="84995" name="Rectangle 2"/>
          <p:cNvSpPr>
            <a:spLocks noGrp="1" noChangeArrowheads="1"/>
          </p:cNvSpPr>
          <p:nvPr>
            <p:ph type="title"/>
          </p:nvPr>
        </p:nvSpPr>
        <p:spPr/>
        <p:txBody>
          <a:bodyPr/>
          <a:lstStyle/>
          <a:p>
            <a:r>
              <a:rPr lang="en-US" sz="3600" dirty="0"/>
              <a:t>Descriptive Statistics</a:t>
            </a:r>
          </a:p>
        </p:txBody>
      </p:sp>
      <p:sp>
        <p:nvSpPr>
          <p:cNvPr id="21507" name="Rectangle 3"/>
          <p:cNvSpPr>
            <a:spLocks noGrp="1" noChangeArrowheads="1"/>
          </p:cNvSpPr>
          <p:nvPr>
            <p:ph type="body" idx="1"/>
          </p:nvPr>
        </p:nvSpPr>
        <p:spPr>
          <a:xfrm>
            <a:off x="708192" y="2231862"/>
            <a:ext cx="10531308" cy="4470400"/>
          </a:xfrm>
        </p:spPr>
        <p:txBody>
          <a:bodyPr>
            <a:normAutofit/>
          </a:bodyPr>
          <a:lstStyle/>
          <a:p>
            <a:pPr>
              <a:defRPr/>
            </a:pPr>
            <a:r>
              <a:rPr lang="it-IT" sz="2400" dirty="0"/>
              <a:t>Describes the data in a qualitative </a:t>
            </a:r>
            <a:r>
              <a:rPr lang="it-IT" sz="2400" dirty="0" smtClean="0"/>
              <a:t>or </a:t>
            </a:r>
            <a:r>
              <a:rPr lang="it-IT" sz="2400" dirty="0"/>
              <a:t>quantitative </a:t>
            </a:r>
            <a:r>
              <a:rPr lang="it-IT" sz="2400" dirty="0" smtClean="0"/>
              <a:t>manner</a:t>
            </a:r>
          </a:p>
          <a:p>
            <a:pPr>
              <a:defRPr/>
            </a:pPr>
            <a:endParaRPr lang="it-IT" sz="2400" dirty="0"/>
          </a:p>
          <a:p>
            <a:pPr>
              <a:defRPr/>
            </a:pPr>
            <a:r>
              <a:rPr lang="en-US" sz="2400" dirty="0" smtClean="0"/>
              <a:t>Provides </a:t>
            </a:r>
            <a:r>
              <a:rPr lang="en-US" sz="2400" dirty="0"/>
              <a:t>a summary of the shape of the </a:t>
            </a:r>
            <a:r>
              <a:rPr lang="en-US" sz="2400" dirty="0" smtClean="0"/>
              <a:t>data</a:t>
            </a:r>
          </a:p>
          <a:p>
            <a:pPr>
              <a:defRPr/>
            </a:pPr>
            <a:endParaRPr lang="en-US" sz="2400" dirty="0"/>
          </a:p>
          <a:p>
            <a:pPr>
              <a:defRPr/>
            </a:pPr>
            <a:r>
              <a:rPr lang="en-US" sz="2400" dirty="0"/>
              <a:t>These statistics help us to understand when transformations, imputations, and removal of outliers are necessary prior to model </a:t>
            </a:r>
            <a:r>
              <a:rPr lang="en-US" sz="2400" dirty="0" smtClean="0"/>
              <a:t>building</a:t>
            </a:r>
            <a:endParaRPr lang="en-US" sz="2400" dirty="0"/>
          </a:p>
          <a:p>
            <a:pPr>
              <a:defRPr/>
            </a:pPr>
            <a:endParaRPr lang="it-IT" sz="2400" dirty="0"/>
          </a:p>
          <a:p>
            <a:pPr>
              <a:defRPr/>
            </a:pPr>
            <a:endParaRPr lang="it-IT" sz="2400" dirty="0"/>
          </a:p>
          <a:p>
            <a:pPr marL="0" indent="0">
              <a:buNone/>
              <a:defRPr/>
            </a:pPr>
            <a:endParaRPr lang="en-US" sz="2400" dirty="0"/>
          </a:p>
        </p:txBody>
      </p:sp>
      <p:pic>
        <p:nvPicPr>
          <p:cNvPr id="84997"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456106" y="2044700"/>
            <a:ext cx="3154702" cy="228050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ECE9841A-F490-4395-9676-B5BB50C973BA}"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Slide #</a:t>
            </a:r>
            <a:fld id="{FA134733-DE05-412A-91B6-E98E26134A2E}" type="slidenum">
              <a:rPr lang="en-US"/>
              <a:pPr>
                <a:defRPr/>
              </a:pPr>
              <a:t>8</a:t>
            </a:fld>
            <a:endParaRPr lang="en-US"/>
          </a:p>
        </p:txBody>
      </p:sp>
      <p:sp>
        <p:nvSpPr>
          <p:cNvPr id="86019" name="Rectangle 2"/>
          <p:cNvSpPr>
            <a:spLocks noGrp="1" noChangeArrowheads="1"/>
          </p:cNvSpPr>
          <p:nvPr>
            <p:ph type="title"/>
          </p:nvPr>
        </p:nvSpPr>
        <p:spPr/>
        <p:txBody>
          <a:bodyPr/>
          <a:lstStyle/>
          <a:p>
            <a:r>
              <a:rPr lang="en-US" sz="3600" dirty="0"/>
              <a:t>Descriptive Statistics</a:t>
            </a:r>
          </a:p>
        </p:txBody>
      </p:sp>
      <p:sp>
        <p:nvSpPr>
          <p:cNvPr id="21507" name="Rectangle 3"/>
          <p:cNvSpPr>
            <a:spLocks noGrp="1" noChangeArrowheads="1"/>
          </p:cNvSpPr>
          <p:nvPr>
            <p:ph type="body" idx="1"/>
          </p:nvPr>
        </p:nvSpPr>
        <p:spPr>
          <a:xfrm>
            <a:off x="863600" y="2273300"/>
            <a:ext cx="10274300" cy="4047962"/>
          </a:xfrm>
        </p:spPr>
        <p:txBody>
          <a:bodyPr>
            <a:normAutofit fontScale="92500" lnSpcReduction="10000"/>
          </a:bodyPr>
          <a:lstStyle/>
          <a:p>
            <a:pPr>
              <a:defRPr/>
            </a:pPr>
            <a:r>
              <a:rPr lang="en-US" sz="2400" dirty="0"/>
              <a:t>Descriptive Statistics are a collection of measurements of two things: </a:t>
            </a:r>
            <a:endParaRPr lang="en-US" sz="2400" dirty="0" smtClean="0"/>
          </a:p>
          <a:p>
            <a:pPr lvl="1">
              <a:defRPr/>
            </a:pPr>
            <a:r>
              <a:rPr lang="en-US" sz="2200" dirty="0" smtClean="0"/>
              <a:t>Location </a:t>
            </a:r>
          </a:p>
          <a:p>
            <a:pPr lvl="1">
              <a:defRPr/>
            </a:pPr>
            <a:r>
              <a:rPr lang="en-US" sz="2200" dirty="0" smtClean="0"/>
              <a:t>Variability</a:t>
            </a:r>
            <a:endParaRPr lang="en-US" sz="2200" dirty="0"/>
          </a:p>
          <a:p>
            <a:pPr marL="0" indent="0">
              <a:buNone/>
              <a:defRPr/>
            </a:pPr>
            <a:endParaRPr lang="en-US" sz="2400" dirty="0"/>
          </a:p>
          <a:p>
            <a:pPr>
              <a:defRPr/>
            </a:pPr>
            <a:r>
              <a:rPr lang="en-US" sz="2400" dirty="0"/>
              <a:t>Location tells you of the central value of your variable (e.g., mean, median, mode).</a:t>
            </a:r>
          </a:p>
          <a:p>
            <a:pPr>
              <a:defRPr/>
            </a:pPr>
            <a:endParaRPr lang="en-US" sz="2400" dirty="0"/>
          </a:p>
          <a:p>
            <a:pPr>
              <a:defRPr/>
            </a:pPr>
            <a:r>
              <a:rPr lang="en-US" sz="2400" dirty="0"/>
              <a:t>Variability refers to the spread of the data from the center value (e.g., variance, standard deviation, range) </a:t>
            </a:r>
          </a:p>
          <a:p>
            <a:pPr>
              <a:defRPr/>
            </a:pPr>
            <a:r>
              <a:rPr lang="en-US" sz="2400" dirty="0"/>
              <a:t>Statistics is essentially the study of what causes variability in the data.</a:t>
            </a:r>
            <a:endParaRPr lang="it-IT" sz="2400" dirty="0"/>
          </a:p>
          <a:p>
            <a:pPr>
              <a:defRPr/>
            </a:pPr>
            <a:endParaRPr lang="it-IT" sz="2400" dirty="0"/>
          </a:p>
          <a:p>
            <a:pPr marL="0" indent="0">
              <a:buNone/>
              <a:defRPr/>
            </a:pPr>
            <a:endParaRPr lang="en-US" sz="2400" dirty="0"/>
          </a:p>
        </p:txBody>
      </p:sp>
      <p:sp>
        <p:nvSpPr>
          <p:cNvPr id="2" name="Date Placeholder 1"/>
          <p:cNvSpPr>
            <a:spLocks noGrp="1"/>
          </p:cNvSpPr>
          <p:nvPr>
            <p:ph type="dt" sz="half" idx="10"/>
          </p:nvPr>
        </p:nvSpPr>
        <p:spPr/>
        <p:txBody>
          <a:bodyPr/>
          <a:lstStyle/>
          <a:p>
            <a:fld id="{B65AA604-F600-410C-BDB3-AD7BF1265924}" type="datetime1">
              <a:rPr lang="en-US" smtClean="0"/>
              <a:pPr/>
              <a:t>9/25/2023</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pPr>
              <a:defRPr/>
            </a:pPr>
            <a:r>
              <a:rPr lang="en-US"/>
              <a:t>Slide #</a:t>
            </a:r>
            <a:fld id="{CEAC3F67-6ABE-46E5-B0C2-108027B3302B}" type="slidenum">
              <a:rPr lang="en-US"/>
              <a:pPr>
                <a:defRPr/>
              </a:pPr>
              <a:t>9</a:t>
            </a:fld>
            <a:endParaRPr lang="en-US"/>
          </a:p>
        </p:txBody>
      </p:sp>
      <p:sp>
        <p:nvSpPr>
          <p:cNvPr id="87043" name="Rectangle 2"/>
          <p:cNvSpPr>
            <a:spLocks noGrp="1" noChangeArrowheads="1"/>
          </p:cNvSpPr>
          <p:nvPr>
            <p:ph type="title"/>
          </p:nvPr>
        </p:nvSpPr>
        <p:spPr/>
        <p:txBody>
          <a:bodyPr>
            <a:normAutofit fontScale="90000"/>
          </a:bodyPr>
          <a:lstStyle/>
          <a:p>
            <a:r>
              <a:rPr lang="en-US" sz="3600" dirty="0"/>
              <a:t>Descriptive Statistics –</a:t>
            </a:r>
            <a:r>
              <a:rPr lang="en-US" sz="3600" dirty="0" smtClean="0"/>
              <a:t>Location </a:t>
            </a:r>
            <a:br>
              <a:rPr lang="en-US" sz="3600" dirty="0" smtClean="0"/>
            </a:br>
            <a:r>
              <a:rPr lang="en-US" sz="3600" dirty="0" smtClean="0"/>
              <a:t>(</a:t>
            </a:r>
            <a:r>
              <a:rPr lang="en-US" sz="3600" dirty="0"/>
              <a:t>Measures of central tendency)</a:t>
            </a:r>
          </a:p>
        </p:txBody>
      </p:sp>
      <p:sp>
        <p:nvSpPr>
          <p:cNvPr id="87044" name="Rectangle 3"/>
          <p:cNvSpPr>
            <a:spLocks noGrp="1" noChangeArrowheads="1"/>
          </p:cNvSpPr>
          <p:nvPr>
            <p:ph type="body" idx="1"/>
          </p:nvPr>
        </p:nvSpPr>
        <p:spPr>
          <a:xfrm>
            <a:off x="744583" y="1981200"/>
            <a:ext cx="10293531" cy="4343400"/>
          </a:xfrm>
        </p:spPr>
        <p:txBody>
          <a:bodyPr>
            <a:normAutofit fontScale="70000" lnSpcReduction="20000"/>
          </a:bodyPr>
          <a:lstStyle/>
          <a:p>
            <a:pPr marL="0" indent="0">
              <a:buNone/>
            </a:pPr>
            <a:endParaRPr lang="en-US" sz="2400" dirty="0" smtClean="0"/>
          </a:p>
          <a:p>
            <a:pPr marL="0" indent="0">
              <a:buNone/>
            </a:pPr>
            <a:endParaRPr lang="en-US" sz="2400" dirty="0"/>
          </a:p>
          <a:p>
            <a:pPr marL="0" indent="0">
              <a:buNone/>
            </a:pPr>
            <a:endParaRPr lang="en-US" sz="2400" dirty="0" smtClean="0"/>
          </a:p>
          <a:p>
            <a:pPr marL="0" indent="0">
              <a:buNone/>
            </a:pPr>
            <a:r>
              <a:rPr lang="en-US" sz="2400" dirty="0" smtClean="0"/>
              <a:t>Looking </a:t>
            </a:r>
            <a:r>
              <a:rPr lang="en-US" sz="2400" dirty="0"/>
              <a:t>at the retirement age distribution:</a:t>
            </a:r>
            <a:br>
              <a:rPr lang="en-US" sz="2400" dirty="0"/>
            </a:br>
            <a:r>
              <a:rPr lang="en-US" sz="2400" dirty="0"/>
              <a:t/>
            </a:r>
            <a:br>
              <a:rPr lang="en-US" sz="2400" dirty="0"/>
            </a:br>
            <a:r>
              <a:rPr lang="en-US" sz="2400" dirty="0"/>
              <a:t>				54, 54, 54, 55, 56, 57, 57, 58, 58, 60, </a:t>
            </a:r>
            <a:r>
              <a:rPr lang="en-US" sz="2400" dirty="0" smtClean="0"/>
              <a:t>60</a:t>
            </a:r>
          </a:p>
          <a:p>
            <a:pPr marL="0" indent="0">
              <a:buNone/>
            </a:pPr>
            <a:endParaRPr lang="en-US" sz="2400" dirty="0" smtClean="0"/>
          </a:p>
          <a:p>
            <a:pPr marL="0" indent="0">
              <a:buNone/>
            </a:pPr>
            <a:r>
              <a:rPr lang="en-US" sz="2400" dirty="0" smtClean="0"/>
              <a:t>Advantage </a:t>
            </a:r>
            <a:r>
              <a:rPr lang="en-US" sz="2400" dirty="0"/>
              <a:t>of the mean:</a:t>
            </a:r>
            <a:br>
              <a:rPr lang="en-US" sz="2400" dirty="0"/>
            </a:br>
            <a:r>
              <a:rPr lang="en-US" sz="2400" dirty="0"/>
              <a:t>	</a:t>
            </a:r>
            <a:br>
              <a:rPr lang="en-US" sz="2400" dirty="0"/>
            </a:br>
            <a:r>
              <a:rPr lang="en-US" sz="2400" dirty="0"/>
              <a:t>	The mean can be used for both continuous and discrete numeric data.</a:t>
            </a:r>
            <a:br>
              <a:rPr lang="en-US" sz="2400" dirty="0"/>
            </a:br>
            <a:r>
              <a:rPr lang="en-US" sz="2400" dirty="0"/>
              <a:t/>
            </a:r>
            <a:br>
              <a:rPr lang="en-US" sz="2400" dirty="0"/>
            </a:br>
            <a:r>
              <a:rPr lang="en-US" sz="2400" dirty="0"/>
              <a:t>Limitations of the mean:</a:t>
            </a:r>
            <a:br>
              <a:rPr lang="en-US" sz="2400" dirty="0"/>
            </a:br>
            <a:r>
              <a:rPr lang="en-US" sz="2400" dirty="0"/>
              <a:t>	</a:t>
            </a:r>
            <a:br>
              <a:rPr lang="en-US" sz="2400" dirty="0"/>
            </a:br>
            <a:r>
              <a:rPr lang="en-US" sz="2400" dirty="0"/>
              <a:t>	The mean cannot be calculated for categorical data, as the values cannot be summed</a:t>
            </a:r>
            <a:r>
              <a:rPr lang="en-US" sz="2400" dirty="0" smtClean="0"/>
              <a:t>.</a:t>
            </a:r>
          </a:p>
          <a:p>
            <a:pPr marL="0" indent="0">
              <a:buNone/>
            </a:pPr>
            <a:r>
              <a:rPr lang="en-US" sz="2400" dirty="0" smtClean="0"/>
              <a:t>	Mean is not robust because a single large value(an outlier) can skew the average</a:t>
            </a:r>
          </a:p>
          <a:p>
            <a:pPr marL="0" indent="0">
              <a:buNone/>
            </a:pPr>
            <a:endParaRPr lang="en-US" sz="2400" dirty="0"/>
          </a:p>
        </p:txBody>
      </p:sp>
      <p:pic>
        <p:nvPicPr>
          <p:cNvPr id="87045"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400078" y="1843960"/>
            <a:ext cx="6457950" cy="1066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fld id="{B8E10305-099A-4C37-BDF4-06387D082149}" type="datetime1">
              <a:rPr lang="en-US" smtClean="0"/>
              <a:pPr/>
              <a:t>9/25/2023</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1350</TotalTime>
  <Words>2853</Words>
  <Application>Microsoft Office PowerPoint</Application>
  <PresentationFormat>Custom</PresentationFormat>
  <Paragraphs>456</Paragraphs>
  <Slides>48</Slides>
  <Notes>18</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Dividend</vt:lpstr>
      <vt:lpstr>Bitmap Image</vt:lpstr>
      <vt:lpstr>Data quality</vt:lpstr>
      <vt:lpstr>Data Quality</vt:lpstr>
      <vt:lpstr>Data Quality </vt:lpstr>
      <vt:lpstr>Quality of data</vt:lpstr>
      <vt:lpstr>Step 2: To explore the dataset </vt:lpstr>
      <vt:lpstr>Useful statistics</vt:lpstr>
      <vt:lpstr>Descriptive Statistics</vt:lpstr>
      <vt:lpstr>Descriptive Statistics</vt:lpstr>
      <vt:lpstr>Descriptive Statistics –Location  (Measures of central tendency)</vt:lpstr>
      <vt:lpstr>Measures of central tendency: Median</vt:lpstr>
      <vt:lpstr>Measures of central tendency: Mode </vt:lpstr>
      <vt:lpstr>Descriptive Statistics – Variability (measures of dispersion)</vt:lpstr>
      <vt:lpstr>Normal Distribution</vt:lpstr>
      <vt:lpstr>Normal Distribution</vt:lpstr>
      <vt:lpstr>How does the shape of a distribution influence the Measures of Central Tendency?</vt:lpstr>
      <vt:lpstr>Skewness</vt:lpstr>
      <vt:lpstr>Positive skewness / right Skewed:</vt:lpstr>
      <vt:lpstr>Negative skewness /left Skewed:</vt:lpstr>
      <vt:lpstr>Normal Distribution</vt:lpstr>
      <vt:lpstr>Exercise: Skewness Calculation </vt:lpstr>
      <vt:lpstr>Standard Normal Distribution</vt:lpstr>
      <vt:lpstr>Standard Normal Distribution</vt:lpstr>
      <vt:lpstr>Standard Normal Distribution</vt:lpstr>
      <vt:lpstr>Agenda</vt:lpstr>
      <vt:lpstr>Why Data Preprocessing?</vt:lpstr>
      <vt:lpstr>Major Tasks in Data Preprocessing/Wrangling</vt:lpstr>
      <vt:lpstr>Major Tasks in Data Preprocessing</vt:lpstr>
      <vt:lpstr>Why Data Preprocessing?</vt:lpstr>
      <vt:lpstr>Data Cleaning</vt:lpstr>
      <vt:lpstr>Missing Data</vt:lpstr>
      <vt:lpstr>How to Handle Missing Data?</vt:lpstr>
      <vt:lpstr>How to Handle Missing Data?</vt:lpstr>
      <vt:lpstr>Replace the missing value with some constant, specified by the analyst </vt:lpstr>
      <vt:lpstr>Replace the missing value with measure of central tendency:</vt:lpstr>
      <vt:lpstr>Noisy Data</vt:lpstr>
      <vt:lpstr>How to Handle Noisy Data?</vt:lpstr>
      <vt:lpstr>Bining method</vt:lpstr>
      <vt:lpstr>Simple Discretization Methods: Binning</vt:lpstr>
      <vt:lpstr>Binning Methods for Data Smoothing</vt:lpstr>
      <vt:lpstr>Binning Methods for Data Smoothing</vt:lpstr>
      <vt:lpstr>Outlier detection: Regression</vt:lpstr>
      <vt:lpstr>Outliers</vt:lpstr>
      <vt:lpstr>Outlier / anomalies detection </vt:lpstr>
      <vt:lpstr>Outlier detection: Cluster Analysis</vt:lpstr>
      <vt:lpstr>Numerical methods for identifying outliers: Z-score</vt:lpstr>
      <vt:lpstr>Numerical methods for identifying outliers:  IQR(Inter Quartile range)</vt:lpstr>
      <vt:lpstr>How to Handle Inconsistent Data?</vt:lpstr>
      <vt:lpstr>THAT’S IT FOR TODAY!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Asma Ahmad</dc:creator>
  <cp:lastModifiedBy>saif</cp:lastModifiedBy>
  <cp:revision>115</cp:revision>
  <dcterms:created xsi:type="dcterms:W3CDTF">2022-08-19T05:02:00Z</dcterms:created>
  <dcterms:modified xsi:type="dcterms:W3CDTF">2023-09-26T04:46:59Z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8BB88B0F014F46EF9989BAF5FAC4C213</vt:lpwstr>
  </property>
  <property fmtid="{D5CDD505-2E9C-101B-9397-08002B2CF9AE}" pid="3" name="KSOProductBuildVer">
    <vt:lpwstr>1033-11.2.0.11306</vt:lpwstr>
  </property>
</Properties>
</file>