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58" r:id="rId3"/>
    <p:sldId id="259" r:id="rId4"/>
    <p:sldId id="260" r:id="rId5"/>
    <p:sldId id="261" r:id="rId6"/>
    <p:sldId id="262" r:id="rId7"/>
    <p:sldId id="263" r:id="rId8"/>
    <p:sldId id="264" r:id="rId9"/>
    <p:sldId id="265" r:id="rId10"/>
    <p:sldId id="266" r:id="rId11"/>
    <p:sldId id="267" r:id="rId12"/>
    <p:sldId id="270" r:id="rId13"/>
    <p:sldId id="268" r:id="rId14"/>
    <p:sldId id="269" r:id="rId15"/>
    <p:sldId id="271" r:id="rId16"/>
    <p:sldId id="272" r:id="rId17"/>
    <p:sldId id="273" r:id="rId18"/>
    <p:sldId id="274" r:id="rId19"/>
    <p:sldId id="275" r:id="rId20"/>
    <p:sldId id="276" r:id="rId21"/>
    <p:sldId id="277" r:id="rId22"/>
    <p:sldId id="278" r:id="rId23"/>
    <p:sldId id="279" r:id="rId24"/>
    <p:sldId id="281" r:id="rId25"/>
    <p:sldId id="283" r:id="rId26"/>
    <p:sldId id="284" r:id="rId27"/>
    <p:sldId id="280" r:id="rId28"/>
    <p:sldId id="285" r:id="rId29"/>
    <p:sldId id="28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87" autoAdjust="0"/>
    <p:restoredTop sz="94660"/>
  </p:normalViewPr>
  <p:slideViewPr>
    <p:cSldViewPr snapToGrid="0">
      <p:cViewPr varScale="1">
        <p:scale>
          <a:sx n="68" d="100"/>
          <a:sy n="68" d="100"/>
        </p:scale>
        <p:origin x="-76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C2C738-D036-4E66-87D3-75AE0D6A6FAA}" type="datetimeFigureOut">
              <a:rPr lang="en-US" smtClean="0"/>
              <a:pPr/>
              <a:t>11/27/2023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168A11-C93B-4C7F-95D6-71FFD3305154}" type="slidenum">
              <a:rPr lang="en-US" smtClean="0"/>
              <a:pPr/>
              <a:t>‹#›</a:t>
            </a:fld>
            <a:endParaRPr lang="en-US"/>
          </a:p>
        </p:txBody>
      </p:sp>
    </p:spTree>
    <p:extLst>
      <p:ext uri="{BB962C8B-B14F-4D97-AF65-F5344CB8AC3E}">
        <p14:creationId xmlns:p14="http://schemas.microsoft.com/office/powerpoint/2010/main" xmlns="" val="818668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term "WAIS stop list" refers to the stop words list used in the Weighted Application Information System (WAIS). WAIS was one of the early systems for indexing and searching documents on the internet. </a:t>
            </a:r>
            <a:endParaRPr lang="en-US" dirty="0"/>
          </a:p>
        </p:txBody>
      </p:sp>
      <p:sp>
        <p:nvSpPr>
          <p:cNvPr id="4" name="Slide Number Placeholder 3"/>
          <p:cNvSpPr>
            <a:spLocks noGrp="1"/>
          </p:cNvSpPr>
          <p:nvPr>
            <p:ph type="sldNum" sz="quarter" idx="10"/>
          </p:nvPr>
        </p:nvSpPr>
        <p:spPr/>
        <p:txBody>
          <a:bodyPr/>
          <a:lstStyle/>
          <a:p>
            <a:fld id="{62168A11-C93B-4C7F-95D6-71FFD3305154}" type="slidenum">
              <a:rPr lang="en-US" smtClean="0"/>
              <a:pPr/>
              <a:t>18</a:t>
            </a:fld>
            <a:endParaRPr lang="en-US"/>
          </a:p>
        </p:txBody>
      </p:sp>
    </p:spTree>
    <p:extLst>
      <p:ext uri="{BB962C8B-B14F-4D97-AF65-F5344CB8AC3E}">
        <p14:creationId xmlns:p14="http://schemas.microsoft.com/office/powerpoint/2010/main" xmlns="" val="3525770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5B6F1D-D5B1-4F8A-853A-55D25BD1301F}" type="datetimeFigureOut">
              <a:rPr lang="en-US" smtClean="0"/>
              <a:pPr/>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3A62-9D16-4AED-AF45-4FF9334C37EE}" type="slidenum">
              <a:rPr lang="en-US" smtClean="0"/>
              <a:pPr/>
              <a:t>‹#›</a:t>
            </a:fld>
            <a:endParaRPr lang="en-US"/>
          </a:p>
        </p:txBody>
      </p:sp>
    </p:spTree>
    <p:extLst>
      <p:ext uri="{BB962C8B-B14F-4D97-AF65-F5344CB8AC3E}">
        <p14:creationId xmlns:p14="http://schemas.microsoft.com/office/powerpoint/2010/main" xmlns="" val="2566066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5B6F1D-D5B1-4F8A-853A-55D25BD1301F}" type="datetimeFigureOut">
              <a:rPr lang="en-US" smtClean="0"/>
              <a:pPr/>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3A62-9D16-4AED-AF45-4FF9334C37EE}" type="slidenum">
              <a:rPr lang="en-US" smtClean="0"/>
              <a:pPr/>
              <a:t>‹#›</a:t>
            </a:fld>
            <a:endParaRPr lang="en-US"/>
          </a:p>
        </p:txBody>
      </p:sp>
    </p:spTree>
    <p:extLst>
      <p:ext uri="{BB962C8B-B14F-4D97-AF65-F5344CB8AC3E}">
        <p14:creationId xmlns:p14="http://schemas.microsoft.com/office/powerpoint/2010/main" xmlns="" val="1715748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5B6F1D-D5B1-4F8A-853A-55D25BD1301F}" type="datetimeFigureOut">
              <a:rPr lang="en-US" smtClean="0"/>
              <a:pPr/>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3A62-9D16-4AED-AF45-4FF9334C37EE}" type="slidenum">
              <a:rPr lang="en-US" smtClean="0"/>
              <a:pPr/>
              <a:t>‹#›</a:t>
            </a:fld>
            <a:endParaRPr lang="en-US"/>
          </a:p>
        </p:txBody>
      </p:sp>
    </p:spTree>
    <p:extLst>
      <p:ext uri="{BB962C8B-B14F-4D97-AF65-F5344CB8AC3E}">
        <p14:creationId xmlns:p14="http://schemas.microsoft.com/office/powerpoint/2010/main" xmlns="" val="175263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5B6F1D-D5B1-4F8A-853A-55D25BD1301F}" type="datetimeFigureOut">
              <a:rPr lang="en-US" smtClean="0"/>
              <a:pPr/>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3A62-9D16-4AED-AF45-4FF9334C37EE}" type="slidenum">
              <a:rPr lang="en-US" smtClean="0"/>
              <a:pPr/>
              <a:t>‹#›</a:t>
            </a:fld>
            <a:endParaRPr lang="en-US"/>
          </a:p>
        </p:txBody>
      </p:sp>
    </p:spTree>
    <p:extLst>
      <p:ext uri="{BB962C8B-B14F-4D97-AF65-F5344CB8AC3E}">
        <p14:creationId xmlns:p14="http://schemas.microsoft.com/office/powerpoint/2010/main" xmlns="" val="3593245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5B6F1D-D5B1-4F8A-853A-55D25BD1301F}" type="datetimeFigureOut">
              <a:rPr lang="en-US" smtClean="0"/>
              <a:pPr/>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3A62-9D16-4AED-AF45-4FF9334C37EE}" type="slidenum">
              <a:rPr lang="en-US" smtClean="0"/>
              <a:pPr/>
              <a:t>‹#›</a:t>
            </a:fld>
            <a:endParaRPr lang="en-US"/>
          </a:p>
        </p:txBody>
      </p:sp>
    </p:spTree>
    <p:extLst>
      <p:ext uri="{BB962C8B-B14F-4D97-AF65-F5344CB8AC3E}">
        <p14:creationId xmlns:p14="http://schemas.microsoft.com/office/powerpoint/2010/main" xmlns="" val="3619401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5B6F1D-D5B1-4F8A-853A-55D25BD1301F}" type="datetimeFigureOut">
              <a:rPr lang="en-US" smtClean="0"/>
              <a:pPr/>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3A62-9D16-4AED-AF45-4FF9334C37EE}" type="slidenum">
              <a:rPr lang="en-US" smtClean="0"/>
              <a:pPr/>
              <a:t>‹#›</a:t>
            </a:fld>
            <a:endParaRPr lang="en-US"/>
          </a:p>
        </p:txBody>
      </p:sp>
    </p:spTree>
    <p:extLst>
      <p:ext uri="{BB962C8B-B14F-4D97-AF65-F5344CB8AC3E}">
        <p14:creationId xmlns:p14="http://schemas.microsoft.com/office/powerpoint/2010/main" xmlns="" val="3889522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5B6F1D-D5B1-4F8A-853A-55D25BD1301F}" type="datetimeFigureOut">
              <a:rPr lang="en-US" smtClean="0"/>
              <a:pPr/>
              <a:t>11/27/2023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23A62-9D16-4AED-AF45-4FF9334C37EE}" type="slidenum">
              <a:rPr lang="en-US" smtClean="0"/>
              <a:pPr/>
              <a:t>‹#›</a:t>
            </a:fld>
            <a:endParaRPr lang="en-US"/>
          </a:p>
        </p:txBody>
      </p:sp>
    </p:spTree>
    <p:extLst>
      <p:ext uri="{BB962C8B-B14F-4D97-AF65-F5344CB8AC3E}">
        <p14:creationId xmlns:p14="http://schemas.microsoft.com/office/powerpoint/2010/main" xmlns="" val="3405916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5B6F1D-D5B1-4F8A-853A-55D25BD1301F}" type="datetimeFigureOut">
              <a:rPr lang="en-US" smtClean="0"/>
              <a:pPr/>
              <a:t>11/27/2023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23A62-9D16-4AED-AF45-4FF9334C37EE}" type="slidenum">
              <a:rPr lang="en-US" smtClean="0"/>
              <a:pPr/>
              <a:t>‹#›</a:t>
            </a:fld>
            <a:endParaRPr lang="en-US"/>
          </a:p>
        </p:txBody>
      </p:sp>
    </p:spTree>
    <p:extLst>
      <p:ext uri="{BB962C8B-B14F-4D97-AF65-F5344CB8AC3E}">
        <p14:creationId xmlns:p14="http://schemas.microsoft.com/office/powerpoint/2010/main" xmlns="" val="3683856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5B6F1D-D5B1-4F8A-853A-55D25BD1301F}" type="datetimeFigureOut">
              <a:rPr lang="en-US" smtClean="0"/>
              <a:pPr/>
              <a:t>11/27/2023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523A62-9D16-4AED-AF45-4FF9334C37EE}" type="slidenum">
              <a:rPr lang="en-US" smtClean="0"/>
              <a:pPr/>
              <a:t>‹#›</a:t>
            </a:fld>
            <a:endParaRPr lang="en-US"/>
          </a:p>
        </p:txBody>
      </p:sp>
    </p:spTree>
    <p:extLst>
      <p:ext uri="{BB962C8B-B14F-4D97-AF65-F5344CB8AC3E}">
        <p14:creationId xmlns:p14="http://schemas.microsoft.com/office/powerpoint/2010/main" xmlns="" val="3089485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5B6F1D-D5B1-4F8A-853A-55D25BD1301F}" type="datetimeFigureOut">
              <a:rPr lang="en-US" smtClean="0"/>
              <a:pPr/>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3A62-9D16-4AED-AF45-4FF9334C37EE}" type="slidenum">
              <a:rPr lang="en-US" smtClean="0"/>
              <a:pPr/>
              <a:t>‹#›</a:t>
            </a:fld>
            <a:endParaRPr lang="en-US"/>
          </a:p>
        </p:txBody>
      </p:sp>
    </p:spTree>
    <p:extLst>
      <p:ext uri="{BB962C8B-B14F-4D97-AF65-F5344CB8AC3E}">
        <p14:creationId xmlns:p14="http://schemas.microsoft.com/office/powerpoint/2010/main" xmlns="" val="1040041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5B6F1D-D5B1-4F8A-853A-55D25BD1301F}" type="datetimeFigureOut">
              <a:rPr lang="en-US" smtClean="0"/>
              <a:pPr/>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3A62-9D16-4AED-AF45-4FF9334C37EE}" type="slidenum">
              <a:rPr lang="en-US" smtClean="0"/>
              <a:pPr/>
              <a:t>‹#›</a:t>
            </a:fld>
            <a:endParaRPr lang="en-US"/>
          </a:p>
        </p:txBody>
      </p:sp>
    </p:spTree>
    <p:extLst>
      <p:ext uri="{BB962C8B-B14F-4D97-AF65-F5344CB8AC3E}">
        <p14:creationId xmlns:p14="http://schemas.microsoft.com/office/powerpoint/2010/main" xmlns="" val="1928872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B6F1D-D5B1-4F8A-853A-55D25BD1301F}" type="datetimeFigureOut">
              <a:rPr lang="en-US" smtClean="0"/>
              <a:pPr/>
              <a:t>11/27/2023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23A62-9D16-4AED-AF45-4FF9334C37EE}" type="slidenum">
              <a:rPr lang="en-US" smtClean="0"/>
              <a:pPr/>
              <a:t>‹#›</a:t>
            </a:fld>
            <a:endParaRPr lang="en-US"/>
          </a:p>
        </p:txBody>
      </p:sp>
    </p:spTree>
    <p:extLst>
      <p:ext uri="{BB962C8B-B14F-4D97-AF65-F5344CB8AC3E}">
        <p14:creationId xmlns:p14="http://schemas.microsoft.com/office/powerpoint/2010/main" xmlns="" val="2917414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xt Processing PPT Slide 1"/>
          <p:cNvPicPr>
            <a:picLocks noGrp="1" noChangeAspect="1" noChangeArrowheads="1"/>
          </p:cNvPicPr>
          <p:nvPr>
            <p:ph idx="1"/>
          </p:nvPr>
        </p:nvPicPr>
        <p:blipFill rotWithShape="1">
          <a:blip r:embed="rId2">
            <a:extLst>
              <a:ext uri="{28A0092B-C50C-407E-A947-70E740481C1C}">
                <a14:useLocalDpi xmlns:a14="http://schemas.microsoft.com/office/drawing/2010/main" xmlns="" val="0"/>
              </a:ext>
            </a:extLst>
          </a:blip>
          <a:srcRect t="13325"/>
          <a:stretch/>
        </p:blipFill>
        <p:spPr bwMode="auto">
          <a:xfrm>
            <a:off x="1407496" y="543699"/>
            <a:ext cx="9557065" cy="621267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35184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Punctuations and Numbers removal</a:t>
            </a:r>
            <a:endParaRPr lang="en-US" dirty="0"/>
          </a:p>
        </p:txBody>
      </p:sp>
      <p:sp>
        <p:nvSpPr>
          <p:cNvPr id="3" name="Content Placeholder 2"/>
          <p:cNvSpPr>
            <a:spLocks noGrp="1"/>
          </p:cNvSpPr>
          <p:nvPr>
            <p:ph idx="1"/>
          </p:nvPr>
        </p:nvSpPr>
        <p:spPr/>
        <p:txBody>
          <a:bodyPr/>
          <a:lstStyle/>
          <a:p>
            <a:r>
              <a:rPr lang="en-US" dirty="0"/>
              <a:t>Removing punctuation and numbers can be beneficial for certain tasks, such as sentiment analysis, text classification, or language modeling, where the focus is on the words themselves rather than numerical values or punctuation </a:t>
            </a:r>
            <a:r>
              <a:rPr lang="en-US" dirty="0" smtClean="0"/>
              <a:t>marks.</a:t>
            </a:r>
          </a:p>
          <a:p>
            <a:r>
              <a:rPr lang="en-US" dirty="0"/>
              <a:t>"There are 123 apples and 456 oranges in the basket</a:t>
            </a:r>
            <a:r>
              <a:rPr lang="en-US" dirty="0" smtClean="0"/>
              <a:t>.“</a:t>
            </a:r>
          </a:p>
          <a:p>
            <a:r>
              <a:rPr lang="en-US" dirty="0" smtClean="0"/>
              <a:t>There are  apples and  oranges in the basket</a:t>
            </a:r>
            <a:endParaRPr lang="en-US" dirty="0"/>
          </a:p>
        </p:txBody>
      </p:sp>
    </p:spTree>
    <p:extLst>
      <p:ext uri="{BB962C8B-B14F-4D97-AF65-F5344CB8AC3E}">
        <p14:creationId xmlns:p14="http://schemas.microsoft.com/office/powerpoint/2010/main" xmlns="" val="3143200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Stemming</a:t>
            </a:r>
            <a:endParaRPr lang="en-US" dirty="0"/>
          </a:p>
        </p:txBody>
      </p:sp>
      <p:sp>
        <p:nvSpPr>
          <p:cNvPr id="3" name="Content Placeholder 2"/>
          <p:cNvSpPr>
            <a:spLocks noGrp="1"/>
          </p:cNvSpPr>
          <p:nvPr>
            <p:ph idx="1"/>
          </p:nvPr>
        </p:nvSpPr>
        <p:spPr/>
        <p:txBody>
          <a:bodyPr>
            <a:normAutofit fontScale="92500" lnSpcReduction="20000"/>
          </a:bodyPr>
          <a:lstStyle/>
          <a:p>
            <a:r>
              <a:rPr lang="en-US" dirty="0"/>
              <a:t>Stemming involves removing suffixes from words to obtain their root or base form. The result may not always be a valid word, but it aims to capture the core meaning of the word. </a:t>
            </a:r>
            <a:endParaRPr lang="en-US" dirty="0" smtClean="0"/>
          </a:p>
          <a:p>
            <a:r>
              <a:rPr lang="en-US" dirty="0" smtClean="0"/>
              <a:t>Common </a:t>
            </a:r>
            <a:r>
              <a:rPr lang="en-US" dirty="0"/>
              <a:t>stemming algorithms include the Porter Stemmer and the Snowball Stemmer</a:t>
            </a:r>
            <a:r>
              <a:rPr lang="en-US" dirty="0" smtClean="0"/>
              <a:t>.</a:t>
            </a:r>
          </a:p>
          <a:p>
            <a:pPr marL="0" indent="0">
              <a:buNone/>
            </a:pPr>
            <a:r>
              <a:rPr lang="en-US" b="1" dirty="0" smtClean="0"/>
              <a:t>Words:</a:t>
            </a:r>
            <a:r>
              <a:rPr lang="en-US" dirty="0" smtClean="0"/>
              <a:t>				</a:t>
            </a:r>
            <a:r>
              <a:rPr lang="en-US" b="1" dirty="0" smtClean="0"/>
              <a:t> Stemmed Words</a:t>
            </a:r>
            <a:endParaRPr lang="en-US" dirty="0" smtClean="0"/>
          </a:p>
          <a:p>
            <a:r>
              <a:rPr lang="en-US" dirty="0" smtClean="0"/>
              <a:t>Running				 Run</a:t>
            </a:r>
          </a:p>
          <a:p>
            <a:r>
              <a:rPr lang="en-US" dirty="0" smtClean="0"/>
              <a:t>Flies					 </a:t>
            </a:r>
            <a:r>
              <a:rPr lang="en-US" dirty="0" err="1" smtClean="0"/>
              <a:t>Fli</a:t>
            </a:r>
            <a:endParaRPr lang="en-US" dirty="0" smtClean="0"/>
          </a:p>
          <a:p>
            <a:r>
              <a:rPr lang="en-US" dirty="0" smtClean="0"/>
              <a:t>Happily				 </a:t>
            </a:r>
            <a:r>
              <a:rPr lang="en-US" dirty="0" err="1" smtClean="0"/>
              <a:t>Happili</a:t>
            </a:r>
            <a:endParaRPr lang="en-US" dirty="0" smtClean="0"/>
          </a:p>
          <a:p>
            <a:r>
              <a:rPr lang="en-US" dirty="0" smtClean="0"/>
              <a:t>Cats					 Cat</a:t>
            </a:r>
          </a:p>
          <a:p>
            <a:r>
              <a:rPr lang="en-US" dirty="0" smtClean="0"/>
              <a:t>Easily				 </a:t>
            </a:r>
            <a:r>
              <a:rPr lang="en-US" dirty="0" err="1" smtClean="0"/>
              <a:t>Easili</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xmlns="" val="1725173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rules in Porter</a:t>
            </a:r>
            <a:endParaRPr lang="en-US" dirty="0"/>
          </a:p>
        </p:txBody>
      </p:sp>
      <p:sp>
        <p:nvSpPr>
          <p:cNvPr id="3" name="Content Placeholder 2"/>
          <p:cNvSpPr>
            <a:spLocks noGrp="1"/>
          </p:cNvSpPr>
          <p:nvPr>
            <p:ph idx="1"/>
          </p:nvPr>
        </p:nvSpPr>
        <p:spPr/>
        <p:txBody>
          <a:bodyPr/>
          <a:lstStyle/>
          <a:p>
            <a:r>
              <a:rPr lang="en-US" i="1" dirty="0" err="1" smtClean="0"/>
              <a:t>sses</a:t>
            </a:r>
            <a:r>
              <a:rPr lang="en-US" dirty="0" smtClean="0"/>
              <a:t> </a:t>
            </a:r>
            <a:r>
              <a:rPr lang="en-US" dirty="0" smtClean="0">
                <a:sym typeface="Symbol" charset="2"/>
              </a:rPr>
              <a:t> </a:t>
            </a:r>
            <a:r>
              <a:rPr lang="en-US" i="1" dirty="0" err="1" smtClean="0">
                <a:sym typeface="Symbol" charset="2"/>
              </a:rPr>
              <a:t>ss</a:t>
            </a:r>
            <a:endParaRPr lang="en-US" i="1" dirty="0" smtClean="0">
              <a:sym typeface="Symbol" charset="2"/>
            </a:endParaRPr>
          </a:p>
          <a:p>
            <a:r>
              <a:rPr lang="en-US" i="1" dirty="0" err="1" smtClean="0"/>
              <a:t>ies</a:t>
            </a:r>
            <a:r>
              <a:rPr lang="en-US" dirty="0" smtClean="0"/>
              <a:t> </a:t>
            </a:r>
            <a:r>
              <a:rPr lang="en-US" dirty="0" smtClean="0">
                <a:sym typeface="Symbol" charset="2"/>
              </a:rPr>
              <a:t> </a:t>
            </a:r>
            <a:r>
              <a:rPr lang="en-US" i="1" dirty="0" err="1" smtClean="0">
                <a:sym typeface="Symbol" charset="2"/>
              </a:rPr>
              <a:t>i</a:t>
            </a:r>
            <a:endParaRPr lang="en-US" i="1" dirty="0" smtClean="0">
              <a:sym typeface="Symbol" charset="2"/>
            </a:endParaRPr>
          </a:p>
          <a:p>
            <a:r>
              <a:rPr lang="en-US" i="1" dirty="0" err="1" smtClean="0"/>
              <a:t>ational</a:t>
            </a:r>
            <a:r>
              <a:rPr lang="en-US" dirty="0" smtClean="0"/>
              <a:t> </a:t>
            </a:r>
            <a:r>
              <a:rPr lang="en-US" dirty="0" smtClean="0">
                <a:sym typeface="Symbol" charset="2"/>
              </a:rPr>
              <a:t> </a:t>
            </a:r>
            <a:r>
              <a:rPr lang="en-US" i="1" dirty="0" smtClean="0">
                <a:sym typeface="Symbol" charset="2"/>
              </a:rPr>
              <a:t>ate</a:t>
            </a:r>
          </a:p>
          <a:p>
            <a:r>
              <a:rPr lang="en-US" i="1" dirty="0" err="1" smtClean="0"/>
              <a:t>tional</a:t>
            </a:r>
            <a:r>
              <a:rPr lang="en-US" dirty="0" smtClean="0"/>
              <a:t> </a:t>
            </a:r>
            <a:r>
              <a:rPr lang="en-US" dirty="0" smtClean="0">
                <a:sym typeface="Symbol" charset="2"/>
              </a:rPr>
              <a:t> </a:t>
            </a:r>
            <a:r>
              <a:rPr lang="en-US" i="1" dirty="0" err="1" smtClean="0">
                <a:sym typeface="Symbol" charset="2"/>
              </a:rPr>
              <a:t>tion</a:t>
            </a:r>
            <a:endParaRPr lang="en-US" i="1" dirty="0" smtClean="0">
              <a:sym typeface="Symbol" charset="2"/>
            </a:endParaRPr>
          </a:p>
          <a:p>
            <a:endParaRPr lang="en-US" dirty="0"/>
          </a:p>
        </p:txBody>
      </p:sp>
    </p:spTree>
    <p:extLst>
      <p:ext uri="{BB962C8B-B14F-4D97-AF65-F5344CB8AC3E}">
        <p14:creationId xmlns:p14="http://schemas.microsoft.com/office/powerpoint/2010/main" xmlns="" val="4022168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Lemmatization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Lemmatization</a:t>
            </a:r>
            <a:r>
              <a:rPr lang="en-US" dirty="0"/>
              <a:t>, on the other hand, involves reducing words to their base or dictionary form (lemma), which is a valid </a:t>
            </a:r>
            <a:r>
              <a:rPr lang="en-US" dirty="0" smtClean="0"/>
              <a:t>word.</a:t>
            </a:r>
          </a:p>
          <a:p>
            <a:r>
              <a:rPr lang="en-US" dirty="0" smtClean="0"/>
              <a:t>Lemmatization </a:t>
            </a:r>
            <a:r>
              <a:rPr lang="en-US" dirty="0"/>
              <a:t>typically involves looking at a word's </a:t>
            </a:r>
            <a:r>
              <a:rPr lang="en-US" dirty="0" smtClean="0"/>
              <a:t>meaning, </a:t>
            </a:r>
            <a:r>
              <a:rPr lang="en-US" dirty="0"/>
              <a:t>context </a:t>
            </a:r>
            <a:r>
              <a:rPr lang="en-US" dirty="0" smtClean="0"/>
              <a:t>and POS to </a:t>
            </a:r>
            <a:r>
              <a:rPr lang="en-US" dirty="0"/>
              <a:t>determine its base form. </a:t>
            </a:r>
            <a:endParaRPr lang="en-US" dirty="0" smtClean="0"/>
          </a:p>
          <a:p>
            <a:r>
              <a:rPr lang="en-US" dirty="0" smtClean="0"/>
              <a:t>The </a:t>
            </a:r>
            <a:r>
              <a:rPr lang="en-US" dirty="0" err="1"/>
              <a:t>WordNet</a:t>
            </a:r>
            <a:r>
              <a:rPr lang="en-US" dirty="0"/>
              <a:t> </a:t>
            </a:r>
            <a:r>
              <a:rPr lang="en-US" dirty="0" err="1"/>
              <a:t>Lemmatizer</a:t>
            </a:r>
            <a:r>
              <a:rPr lang="en-US" dirty="0"/>
              <a:t> is a common choice in NLP</a:t>
            </a:r>
            <a:r>
              <a:rPr lang="en-US" dirty="0" smtClean="0"/>
              <a:t>.</a:t>
            </a:r>
          </a:p>
          <a:p>
            <a:pPr marL="0" indent="0">
              <a:buNone/>
            </a:pPr>
            <a:r>
              <a:rPr lang="en-US" b="1" dirty="0" smtClean="0"/>
              <a:t>Words					Lemmatized Words</a:t>
            </a:r>
            <a:endParaRPr lang="en-US" dirty="0"/>
          </a:p>
          <a:p>
            <a:r>
              <a:rPr lang="en-US" dirty="0" smtClean="0"/>
              <a:t>Running				Run</a:t>
            </a:r>
            <a:endParaRPr lang="en-US" dirty="0"/>
          </a:p>
          <a:p>
            <a:r>
              <a:rPr lang="en-US" dirty="0" smtClean="0"/>
              <a:t>Flies					Fly</a:t>
            </a:r>
            <a:endParaRPr lang="en-US" dirty="0"/>
          </a:p>
          <a:p>
            <a:r>
              <a:rPr lang="en-US" dirty="0" smtClean="0"/>
              <a:t>Happily				Happily</a:t>
            </a:r>
            <a:endParaRPr lang="en-US" dirty="0"/>
          </a:p>
          <a:p>
            <a:r>
              <a:rPr lang="en-US" dirty="0" smtClean="0"/>
              <a:t>Cats					Cat</a:t>
            </a:r>
            <a:endParaRPr lang="en-US" dirty="0"/>
          </a:p>
          <a:p>
            <a:r>
              <a:rPr lang="en-US" dirty="0" smtClean="0"/>
              <a:t>Easily				Easily</a:t>
            </a:r>
            <a:endParaRPr lang="en-US" dirty="0"/>
          </a:p>
          <a:p>
            <a:endParaRPr lang="en-US" dirty="0"/>
          </a:p>
          <a:p>
            <a:endParaRPr lang="en-US" dirty="0"/>
          </a:p>
        </p:txBody>
      </p:sp>
    </p:spTree>
    <p:extLst>
      <p:ext uri="{BB962C8B-B14F-4D97-AF65-F5344CB8AC3E}">
        <p14:creationId xmlns:p14="http://schemas.microsoft.com/office/powerpoint/2010/main" xmlns="" val="2676013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a:t>
            </a:r>
            <a:r>
              <a:rPr lang="en-US" b="1" dirty="0" smtClean="0"/>
              <a:t>Differences</a:t>
            </a:r>
            <a:endParaRPr lang="en-US" dirty="0"/>
          </a:p>
        </p:txBody>
      </p:sp>
      <p:sp>
        <p:nvSpPr>
          <p:cNvPr id="3" name="Content Placeholder 2"/>
          <p:cNvSpPr>
            <a:spLocks noGrp="1"/>
          </p:cNvSpPr>
          <p:nvPr>
            <p:ph idx="1"/>
          </p:nvPr>
        </p:nvSpPr>
        <p:spPr/>
        <p:txBody>
          <a:bodyPr/>
          <a:lstStyle/>
          <a:p>
            <a:r>
              <a:rPr lang="en-US" b="1" dirty="0"/>
              <a:t>Output Form:</a:t>
            </a:r>
            <a:endParaRPr lang="en-US" dirty="0"/>
          </a:p>
          <a:p>
            <a:pPr lvl="1"/>
            <a:r>
              <a:rPr lang="en-US" dirty="0"/>
              <a:t>Stemming may result in non-words, as it focuses on removing suffixes.</a:t>
            </a:r>
          </a:p>
          <a:p>
            <a:pPr lvl="1"/>
            <a:r>
              <a:rPr lang="en-US" dirty="0"/>
              <a:t>Lemmatization results in valid words, as it aims to reduce words to their base or dictionary form.</a:t>
            </a:r>
          </a:p>
          <a:p>
            <a:r>
              <a:rPr lang="en-US" b="1" dirty="0"/>
              <a:t>Accuracy:</a:t>
            </a:r>
            <a:endParaRPr lang="en-US" dirty="0"/>
          </a:p>
          <a:p>
            <a:pPr lvl="1"/>
            <a:r>
              <a:rPr lang="en-US" dirty="0"/>
              <a:t>Stemming is a more aggressive normalization technique.</a:t>
            </a:r>
          </a:p>
          <a:p>
            <a:pPr lvl="1"/>
            <a:r>
              <a:rPr lang="en-US" dirty="0"/>
              <a:t>Lemmatization is a more accurate normalization technique but requires a dictionary or linguistic knowledge.</a:t>
            </a:r>
          </a:p>
          <a:p>
            <a:endParaRPr lang="en-US" dirty="0"/>
          </a:p>
        </p:txBody>
      </p:sp>
    </p:spTree>
    <p:extLst>
      <p:ext uri="{BB962C8B-B14F-4D97-AF65-F5344CB8AC3E}">
        <p14:creationId xmlns:p14="http://schemas.microsoft.com/office/powerpoint/2010/main" xmlns="" val="2905808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Part-of-speech (POS)</a:t>
            </a:r>
            <a:endParaRPr lang="en-US" dirty="0"/>
          </a:p>
        </p:txBody>
      </p:sp>
      <p:sp>
        <p:nvSpPr>
          <p:cNvPr id="3" name="Content Placeholder 2"/>
          <p:cNvSpPr>
            <a:spLocks noGrp="1"/>
          </p:cNvSpPr>
          <p:nvPr>
            <p:ph idx="1"/>
          </p:nvPr>
        </p:nvSpPr>
        <p:spPr>
          <a:xfrm>
            <a:off x="838199" y="1825625"/>
            <a:ext cx="10711249" cy="4351338"/>
          </a:xfrm>
        </p:spPr>
        <p:txBody>
          <a:bodyPr numCol="2">
            <a:noAutofit/>
          </a:bodyPr>
          <a:lstStyle/>
          <a:p>
            <a:r>
              <a:rPr lang="en-US" sz="1800" dirty="0" smtClean="0"/>
              <a:t>Part-of-speech (POS) tagging is a process in natural language processing (NLP) that involves assigning a grammatical category or part-of-speech label (such as noun, verb, adjective, etc.) to each word in a sentence. </a:t>
            </a:r>
          </a:p>
          <a:p>
            <a:r>
              <a:rPr lang="en-US" sz="1800" dirty="0" smtClean="0"/>
              <a:t>POS </a:t>
            </a:r>
            <a:r>
              <a:rPr lang="en-US" sz="1800" dirty="0"/>
              <a:t>tagging is essential for understanding </a:t>
            </a:r>
            <a:r>
              <a:rPr lang="en-US" sz="1800" dirty="0" smtClean="0"/>
              <a:t>the syntactic structure of text, and it serves </a:t>
            </a:r>
          </a:p>
          <a:p>
            <a:r>
              <a:rPr lang="en-US" sz="1800" dirty="0" smtClean="0"/>
              <a:t>Here are some common part-of-speech categories:</a:t>
            </a:r>
          </a:p>
          <a:p>
            <a:endParaRPr lang="en-US" sz="1200" dirty="0" smtClean="0"/>
          </a:p>
          <a:p>
            <a:endParaRPr lang="en-US" sz="1200" dirty="0" smtClean="0"/>
          </a:p>
          <a:p>
            <a:endParaRPr lang="en-US" sz="1200" dirty="0"/>
          </a:p>
          <a:p>
            <a:pPr marL="0" indent="0">
              <a:buNone/>
            </a:pPr>
            <a:endParaRPr lang="en-US" sz="1200" dirty="0"/>
          </a:p>
          <a:p>
            <a:endParaRPr lang="en-US" sz="1200" dirty="0"/>
          </a:p>
          <a:p>
            <a:pPr marL="0" indent="0">
              <a:buNone/>
            </a:pPr>
            <a:endParaRPr lang="en-US" sz="1200" b="1" dirty="0" smtClean="0"/>
          </a:p>
          <a:p>
            <a:pPr marL="0" indent="0">
              <a:buNone/>
            </a:pPr>
            <a:r>
              <a:rPr lang="en-US" sz="1400" b="1" dirty="0" smtClean="0"/>
              <a:t>Noun </a:t>
            </a:r>
            <a:r>
              <a:rPr lang="en-US" sz="1400" b="1" dirty="0"/>
              <a:t>(NN):</a:t>
            </a:r>
            <a:r>
              <a:rPr lang="en-US" sz="1400" dirty="0"/>
              <a:t> A word that represents a person, place, thing, or idea.</a:t>
            </a:r>
          </a:p>
          <a:p>
            <a:pPr marL="0" indent="0">
              <a:buNone/>
            </a:pPr>
            <a:r>
              <a:rPr lang="en-US" sz="1400" b="1" dirty="0"/>
              <a:t>Verb (VB):</a:t>
            </a:r>
            <a:r>
              <a:rPr lang="en-US" sz="1400" dirty="0"/>
              <a:t> A word that describes an action or occurrence.</a:t>
            </a:r>
          </a:p>
          <a:p>
            <a:pPr marL="0" indent="0">
              <a:buNone/>
            </a:pPr>
            <a:r>
              <a:rPr lang="en-US" sz="1400" b="1" dirty="0"/>
              <a:t>Adjective (JJ):</a:t>
            </a:r>
            <a:r>
              <a:rPr lang="en-US" sz="1400" dirty="0"/>
              <a:t> A word that describes or modifies a noun.</a:t>
            </a:r>
          </a:p>
          <a:p>
            <a:pPr marL="0" indent="0">
              <a:buNone/>
            </a:pPr>
            <a:r>
              <a:rPr lang="en-US" sz="1400" b="1" dirty="0"/>
              <a:t>Adverb (RB):</a:t>
            </a:r>
            <a:r>
              <a:rPr lang="en-US" sz="1400" dirty="0"/>
              <a:t> A word that describes or modifies a verb, adjective, or other adverbs.</a:t>
            </a:r>
          </a:p>
          <a:p>
            <a:pPr marL="0" indent="0">
              <a:buNone/>
            </a:pPr>
            <a:r>
              <a:rPr lang="en-US" sz="1400" b="1" dirty="0"/>
              <a:t>Pronoun (PRP):</a:t>
            </a:r>
            <a:r>
              <a:rPr lang="en-US" sz="1400" dirty="0"/>
              <a:t> A word that replaces a noun.</a:t>
            </a:r>
          </a:p>
          <a:p>
            <a:pPr marL="0" indent="0">
              <a:buNone/>
            </a:pPr>
            <a:r>
              <a:rPr lang="en-US" sz="1400" b="1" dirty="0"/>
              <a:t>Preposition (IN):</a:t>
            </a:r>
            <a:r>
              <a:rPr lang="en-US" sz="1400" dirty="0"/>
              <a:t> A word that indicates relationships between other words.</a:t>
            </a:r>
          </a:p>
          <a:p>
            <a:pPr marL="0" indent="0">
              <a:buNone/>
            </a:pPr>
            <a:r>
              <a:rPr lang="en-US" sz="1400" b="1" dirty="0"/>
              <a:t>Conjunction (CC):</a:t>
            </a:r>
            <a:r>
              <a:rPr lang="en-US" sz="1400" dirty="0"/>
              <a:t> A word that connects words, phrases, or clauses.</a:t>
            </a:r>
          </a:p>
          <a:p>
            <a:pPr marL="0" indent="0">
              <a:buNone/>
            </a:pPr>
            <a:r>
              <a:rPr lang="en-US" sz="1400" b="1" dirty="0"/>
              <a:t>Determiner (DT):</a:t>
            </a:r>
            <a:r>
              <a:rPr lang="en-US" sz="1400" dirty="0"/>
              <a:t> A word that introduces a noun and expresses reference to something specific.</a:t>
            </a:r>
          </a:p>
          <a:p>
            <a:pPr marL="0" indent="0">
              <a:buNone/>
            </a:pPr>
            <a:r>
              <a:rPr lang="en-US" sz="1400" b="1" dirty="0"/>
              <a:t>Interjection (UH):</a:t>
            </a:r>
            <a:r>
              <a:rPr lang="en-US" sz="1400" dirty="0"/>
              <a:t> A word or phrase expressing strong emotion.</a:t>
            </a:r>
          </a:p>
          <a:p>
            <a:pPr marL="0" indent="0">
              <a:buNone/>
            </a:pPr>
            <a:r>
              <a:rPr lang="en-US" sz="1400" dirty="0" smtClean="0"/>
              <a:t>as </a:t>
            </a:r>
            <a:r>
              <a:rPr lang="en-US" sz="1400" dirty="0"/>
              <a:t>a foundation for various NLP tasks.</a:t>
            </a:r>
          </a:p>
        </p:txBody>
      </p:sp>
    </p:spTree>
    <p:extLst>
      <p:ext uri="{BB962C8B-B14F-4D97-AF65-F5344CB8AC3E}">
        <p14:creationId xmlns:p14="http://schemas.microsoft.com/office/powerpoint/2010/main" xmlns="" val="2253322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Part-of-speech (POS)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sentence = "The </a:t>
            </a:r>
            <a:r>
              <a:rPr lang="en-US" b="1" dirty="0" smtClean="0"/>
              <a:t>quick </a:t>
            </a:r>
            <a:r>
              <a:rPr lang="en-US" b="1" dirty="0"/>
              <a:t>brown fox jumps over the lazy dog</a:t>
            </a:r>
            <a:r>
              <a:rPr lang="en-US" b="1" dirty="0" smtClean="0"/>
              <a:t>.“</a:t>
            </a:r>
            <a:endParaRPr lang="en-US" b="1" dirty="0"/>
          </a:p>
          <a:p>
            <a:pPr marL="0" indent="0">
              <a:buNone/>
            </a:pPr>
            <a:r>
              <a:rPr lang="en-US" dirty="0" smtClean="0"/>
              <a:t>[('The', 'DT'), </a:t>
            </a:r>
          </a:p>
          <a:p>
            <a:pPr marL="0" indent="0">
              <a:buNone/>
            </a:pPr>
            <a:r>
              <a:rPr lang="en-US" dirty="0" smtClean="0"/>
              <a:t>('quick', 'JJ'), </a:t>
            </a:r>
          </a:p>
          <a:p>
            <a:pPr marL="0" indent="0">
              <a:buNone/>
            </a:pPr>
            <a:r>
              <a:rPr lang="en-US" dirty="0" smtClean="0"/>
              <a:t>('brown', 'NN'),</a:t>
            </a:r>
          </a:p>
          <a:p>
            <a:pPr marL="0" indent="0">
              <a:buNone/>
            </a:pPr>
            <a:r>
              <a:rPr lang="en-US" dirty="0" smtClean="0"/>
              <a:t> ('fox', 'NN'), </a:t>
            </a:r>
          </a:p>
          <a:p>
            <a:pPr marL="0" indent="0">
              <a:buNone/>
            </a:pPr>
            <a:r>
              <a:rPr lang="en-US" dirty="0" smtClean="0"/>
              <a:t>('jumps', 'VBZ'),</a:t>
            </a:r>
          </a:p>
          <a:p>
            <a:pPr marL="0" indent="0">
              <a:buNone/>
            </a:pPr>
            <a:r>
              <a:rPr lang="en-US" dirty="0" smtClean="0"/>
              <a:t> ('over', 'IN'), </a:t>
            </a:r>
          </a:p>
          <a:p>
            <a:pPr marL="0" indent="0">
              <a:buNone/>
            </a:pPr>
            <a:r>
              <a:rPr lang="en-US" dirty="0" smtClean="0"/>
              <a:t>('the', 'DT'), </a:t>
            </a:r>
          </a:p>
          <a:p>
            <a:pPr marL="0" indent="0">
              <a:buNone/>
            </a:pPr>
            <a:r>
              <a:rPr lang="en-US" dirty="0" smtClean="0"/>
              <a:t>('lazy', 'JJ'), </a:t>
            </a:r>
          </a:p>
          <a:p>
            <a:pPr marL="0" indent="0">
              <a:buNone/>
            </a:pPr>
            <a:r>
              <a:rPr lang="en-US" dirty="0" smtClean="0"/>
              <a:t>('dog', 'NN'),</a:t>
            </a:r>
          </a:p>
          <a:p>
            <a:pPr marL="0" indent="0">
              <a:buNone/>
            </a:pPr>
            <a:r>
              <a:rPr lang="en-US" dirty="0" smtClean="0"/>
              <a:t> ('.', '.')]</a:t>
            </a:r>
          </a:p>
          <a:p>
            <a:endParaRPr lang="en-US" dirty="0"/>
          </a:p>
        </p:txBody>
      </p:sp>
    </p:spTree>
    <p:extLst>
      <p:ext uri="{BB962C8B-B14F-4D97-AF65-F5344CB8AC3E}">
        <p14:creationId xmlns:p14="http://schemas.microsoft.com/office/powerpoint/2010/main" xmlns="" val="381182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 Words</a:t>
            </a:r>
            <a:endParaRPr lang="en-US" dirty="0"/>
          </a:p>
        </p:txBody>
      </p:sp>
      <p:sp>
        <p:nvSpPr>
          <p:cNvPr id="3" name="Content Placeholder 2"/>
          <p:cNvSpPr>
            <a:spLocks noGrp="1"/>
          </p:cNvSpPr>
          <p:nvPr>
            <p:ph idx="1"/>
          </p:nvPr>
        </p:nvSpPr>
        <p:spPr/>
        <p:txBody>
          <a:bodyPr/>
          <a:lstStyle/>
          <a:p>
            <a:r>
              <a:rPr lang="en-US" dirty="0"/>
              <a:t>Stop words are common words that are often filtered out during text processing because they are considered to be of little value in terms of conveying meaningful information. </a:t>
            </a:r>
            <a:endParaRPr lang="en-US" dirty="0" smtClean="0"/>
          </a:p>
          <a:p>
            <a:r>
              <a:rPr lang="en-US" dirty="0" smtClean="0"/>
              <a:t>These </a:t>
            </a:r>
            <a:r>
              <a:rPr lang="en-US" dirty="0"/>
              <a:t>words are extremely common across all texts and don't contribute much to the understanding of the content. </a:t>
            </a:r>
            <a:endParaRPr lang="en-US" dirty="0" smtClean="0"/>
          </a:p>
          <a:p>
            <a:r>
              <a:rPr lang="en-US" dirty="0" smtClean="0"/>
              <a:t>Examples </a:t>
            </a:r>
            <a:r>
              <a:rPr lang="en-US" dirty="0"/>
              <a:t>of stop words include articles ("the," "a," "an"), prepositions ("in," "on," "at"), conjunctions ("and," "but," "or"), and common pronouns ("he," "she," "it").</a:t>
            </a:r>
          </a:p>
        </p:txBody>
      </p:sp>
    </p:spTree>
    <p:extLst>
      <p:ext uri="{BB962C8B-B14F-4D97-AF65-F5344CB8AC3E}">
        <p14:creationId xmlns:p14="http://schemas.microsoft.com/office/powerpoint/2010/main" xmlns="" val="612564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the WAIS stop list (first 84 of 363 multi-letter words)</a:t>
            </a:r>
            <a:endParaRPr lang="en-US" dirty="0"/>
          </a:p>
        </p:txBody>
      </p:sp>
      <p:pic>
        <p:nvPicPr>
          <p:cNvPr id="4" name="Content Placeholder 3"/>
          <p:cNvPicPr>
            <a:picLocks noGrp="1" noChangeAspect="1"/>
          </p:cNvPicPr>
          <p:nvPr>
            <p:ph idx="1"/>
          </p:nvPr>
        </p:nvPicPr>
        <p:blipFill>
          <a:blip r:embed="rId3"/>
          <a:stretch>
            <a:fillRect/>
          </a:stretch>
        </p:blipFill>
        <p:spPr>
          <a:xfrm>
            <a:off x="1621125" y="1690688"/>
            <a:ext cx="8506287" cy="5015587"/>
          </a:xfrm>
          <a:prstGeom prst="rect">
            <a:avLst/>
          </a:prstGeom>
        </p:spPr>
      </p:pic>
    </p:spTree>
    <p:extLst>
      <p:ext uri="{BB962C8B-B14F-4D97-AF65-F5344CB8AC3E}">
        <p14:creationId xmlns:p14="http://schemas.microsoft.com/office/powerpoint/2010/main" xmlns="" val="1372776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fontAlgn="base">
              <a:buNone/>
            </a:pPr>
            <a:r>
              <a:rPr lang="en-US" sz="6000" dirty="0" smtClean="0"/>
              <a:t>Feature Extraction in Natural Language Processing</a:t>
            </a:r>
          </a:p>
          <a:p>
            <a:pPr algn="ctr">
              <a:buNone/>
            </a:pPr>
            <a:endParaRPr lang="en-US" sz="6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Documents</a:t>
            </a:r>
            <a:endParaRPr lang="en-US" dirty="0"/>
          </a:p>
        </p:txBody>
      </p:sp>
      <p:sp>
        <p:nvSpPr>
          <p:cNvPr id="3" name="Content Placeholder 2"/>
          <p:cNvSpPr>
            <a:spLocks noGrp="1"/>
          </p:cNvSpPr>
          <p:nvPr>
            <p:ph idx="1"/>
          </p:nvPr>
        </p:nvSpPr>
        <p:spPr/>
        <p:txBody>
          <a:bodyPr>
            <a:normAutofit fontScale="92500" lnSpcReduction="10000"/>
          </a:bodyPr>
          <a:lstStyle/>
          <a:p>
            <a:pPr marL="0" indent="0">
              <a:spcBef>
                <a:spcPct val="50000"/>
              </a:spcBef>
              <a:buNone/>
            </a:pPr>
            <a:r>
              <a:rPr lang="en-US" dirty="0" smtClean="0"/>
              <a:t>A text digital document consists of a sequence of </a:t>
            </a:r>
            <a:r>
              <a:rPr lang="en-US" b="1" dirty="0" smtClean="0">
                <a:solidFill>
                  <a:srgbClr val="0000CC"/>
                </a:solidFill>
              </a:rPr>
              <a:t>words</a:t>
            </a:r>
            <a:r>
              <a:rPr lang="en-US" dirty="0" smtClean="0"/>
              <a:t> and other symbols, e.g., punctuation. </a:t>
            </a:r>
          </a:p>
          <a:p>
            <a:pPr marL="0" indent="0">
              <a:spcBef>
                <a:spcPct val="50000"/>
              </a:spcBef>
              <a:buNone/>
            </a:pPr>
            <a:r>
              <a:rPr lang="en-US" dirty="0" smtClean="0"/>
              <a:t>The individual words and other symbols are known as </a:t>
            </a:r>
            <a:r>
              <a:rPr lang="en-US" b="1" dirty="0" smtClean="0">
                <a:solidFill>
                  <a:srgbClr val="0000CC"/>
                </a:solidFill>
              </a:rPr>
              <a:t>tokens</a:t>
            </a:r>
            <a:r>
              <a:rPr lang="en-US" dirty="0" smtClean="0">
                <a:solidFill>
                  <a:schemeClr val="tx2"/>
                </a:solidFill>
              </a:rPr>
              <a:t> or</a:t>
            </a:r>
            <a:r>
              <a:rPr lang="en-US" b="1" dirty="0" smtClean="0">
                <a:solidFill>
                  <a:srgbClr val="0000CC"/>
                </a:solidFill>
              </a:rPr>
              <a:t> terms</a:t>
            </a:r>
            <a:r>
              <a:rPr lang="en-US" dirty="0" smtClean="0"/>
              <a:t>.</a:t>
            </a:r>
          </a:p>
          <a:p>
            <a:pPr marL="0" indent="0">
              <a:spcBef>
                <a:spcPct val="50000"/>
              </a:spcBef>
              <a:buNone/>
            </a:pPr>
            <a:r>
              <a:rPr lang="en-US" dirty="0" smtClean="0"/>
              <a:t>A textual document can be:</a:t>
            </a:r>
          </a:p>
          <a:p>
            <a:pPr marL="0" indent="0">
              <a:spcBef>
                <a:spcPct val="50000"/>
              </a:spcBef>
              <a:buNone/>
            </a:pPr>
            <a:r>
              <a:rPr lang="en-US" dirty="0" smtClean="0">
                <a:ea typeface="Times New Roman" charset="0"/>
                <a:cs typeface="Times New Roman" charset="0"/>
              </a:rPr>
              <a:t>•    </a:t>
            </a:r>
            <a:r>
              <a:rPr lang="en-US" b="1" dirty="0" smtClean="0">
                <a:solidFill>
                  <a:srgbClr val="0000CC"/>
                </a:solidFill>
                <a:ea typeface="Times New Roman" charset="0"/>
                <a:cs typeface="Times New Roman" charset="0"/>
              </a:rPr>
              <a:t>Free text</a:t>
            </a:r>
            <a:r>
              <a:rPr lang="en-US" dirty="0" smtClean="0">
                <a:ea typeface="Times New Roman" charset="0"/>
                <a:cs typeface="Times New Roman" charset="0"/>
              </a:rPr>
              <a:t>, also known as </a:t>
            </a:r>
            <a:r>
              <a:rPr lang="en-US" b="1" dirty="0" smtClean="0">
                <a:solidFill>
                  <a:srgbClr val="0000CC"/>
                </a:solidFill>
                <a:ea typeface="Times New Roman" charset="0"/>
                <a:cs typeface="Times New Roman" charset="0"/>
              </a:rPr>
              <a:t>unstructured</a:t>
            </a:r>
            <a:r>
              <a:rPr lang="en-US" dirty="0" smtClean="0">
                <a:ea typeface="Times New Roman" charset="0"/>
                <a:cs typeface="Times New Roman" charset="0"/>
              </a:rPr>
              <a:t> text, which is a </a:t>
            </a:r>
          </a:p>
          <a:p>
            <a:pPr marL="0" indent="0">
              <a:buNone/>
            </a:pPr>
            <a:r>
              <a:rPr lang="en-US" dirty="0" smtClean="0">
                <a:ea typeface="Times New Roman" charset="0"/>
                <a:cs typeface="Times New Roman" charset="0"/>
              </a:rPr>
              <a:t>     continuous sequence of tokens.</a:t>
            </a:r>
          </a:p>
          <a:p>
            <a:pPr marL="0" indent="0">
              <a:spcBef>
                <a:spcPct val="50000"/>
              </a:spcBef>
              <a:buNone/>
            </a:pPr>
            <a:r>
              <a:rPr lang="en-US" dirty="0" smtClean="0">
                <a:ea typeface="Times New Roman" charset="0"/>
                <a:cs typeface="Times New Roman" charset="0"/>
              </a:rPr>
              <a:t>•    </a:t>
            </a:r>
            <a:r>
              <a:rPr lang="en-US" b="1" dirty="0" smtClean="0">
                <a:solidFill>
                  <a:srgbClr val="0000CC"/>
                </a:solidFill>
                <a:ea typeface="Times New Roman" charset="0"/>
                <a:cs typeface="Times New Roman" charset="0"/>
              </a:rPr>
              <a:t>Fielded text</a:t>
            </a:r>
            <a:r>
              <a:rPr lang="en-US" dirty="0" smtClean="0">
                <a:ea typeface="Times New Roman" charset="0"/>
                <a:cs typeface="Times New Roman" charset="0"/>
              </a:rPr>
              <a:t>, also known as </a:t>
            </a:r>
            <a:r>
              <a:rPr lang="en-US" b="1" dirty="0" smtClean="0">
                <a:solidFill>
                  <a:srgbClr val="0000CC"/>
                </a:solidFill>
                <a:ea typeface="Times New Roman" charset="0"/>
                <a:cs typeface="Times New Roman" charset="0"/>
              </a:rPr>
              <a:t>structured</a:t>
            </a:r>
            <a:r>
              <a:rPr lang="en-US" dirty="0" smtClean="0">
                <a:ea typeface="Times New Roman" charset="0"/>
                <a:cs typeface="Times New Roman" charset="0"/>
              </a:rPr>
              <a:t> text, in which the text </a:t>
            </a:r>
          </a:p>
          <a:p>
            <a:pPr marL="0" indent="0">
              <a:buNone/>
            </a:pPr>
            <a:r>
              <a:rPr lang="en-US" dirty="0" smtClean="0">
                <a:ea typeface="Times New Roman" charset="0"/>
                <a:cs typeface="Times New Roman" charset="0"/>
              </a:rPr>
              <a:t>     is broken into sections that are distinguished by tags or other </a:t>
            </a:r>
          </a:p>
          <a:p>
            <a:pPr marL="0" indent="0">
              <a:buNone/>
            </a:pPr>
            <a:r>
              <a:rPr lang="en-US" dirty="0" smtClean="0">
                <a:ea typeface="Times New Roman" charset="0"/>
                <a:cs typeface="Times New Roman" charset="0"/>
              </a:rPr>
              <a:t>     markup.   (e.g. </a:t>
            </a:r>
            <a:r>
              <a:rPr lang="en-US" dirty="0" err="1" smtClean="0">
                <a:ea typeface="Times New Roman" charset="0"/>
                <a:cs typeface="Times New Roman" charset="0"/>
              </a:rPr>
              <a:t>csv</a:t>
            </a:r>
            <a:r>
              <a:rPr lang="en-US" dirty="0" smtClean="0">
                <a:ea typeface="Times New Roman" charset="0"/>
                <a:cs typeface="Times New Roman" charset="0"/>
              </a:rPr>
              <a:t>, log files, </a:t>
            </a:r>
            <a:r>
              <a:rPr lang="en-US" dirty="0" err="1" smtClean="0">
                <a:ea typeface="Times New Roman" charset="0"/>
                <a:cs typeface="Times New Roman" charset="0"/>
              </a:rPr>
              <a:t>json</a:t>
            </a:r>
            <a:r>
              <a:rPr lang="en-US" dirty="0" smtClean="0">
                <a:ea typeface="Times New Roman" charset="0"/>
                <a:cs typeface="Times New Roman" charset="0"/>
              </a:rPr>
              <a:t> etc.)</a:t>
            </a:r>
          </a:p>
          <a:p>
            <a:pPr marL="0" indent="0">
              <a:buNone/>
            </a:pPr>
            <a:endParaRPr lang="en-US" dirty="0"/>
          </a:p>
        </p:txBody>
      </p:sp>
    </p:spTree>
    <p:extLst>
      <p:ext uri="{BB962C8B-B14F-4D97-AF65-F5344CB8AC3E}">
        <p14:creationId xmlns:p14="http://schemas.microsoft.com/office/powerpoint/2010/main" xmlns="" val="1798652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Extraction</a:t>
            </a:r>
            <a:endParaRPr lang="en-US" dirty="0"/>
          </a:p>
        </p:txBody>
      </p:sp>
      <p:sp>
        <p:nvSpPr>
          <p:cNvPr id="3" name="Content Placeholder 2"/>
          <p:cNvSpPr>
            <a:spLocks noGrp="1"/>
          </p:cNvSpPr>
          <p:nvPr>
            <p:ph idx="1"/>
          </p:nvPr>
        </p:nvSpPr>
        <p:spPr/>
        <p:txBody>
          <a:bodyPr/>
          <a:lstStyle/>
          <a:p>
            <a:r>
              <a:rPr lang="en-US" dirty="0" smtClean="0"/>
              <a:t>In simple terms, Feature Extraction is transforming textual data into numerical data. In Natural Language Processing, Feature Extraction is a very trivial method to be followed to better understand the </a:t>
            </a:r>
            <a:r>
              <a:rPr lang="en-US" dirty="0" smtClean="0"/>
              <a:t>context.</a:t>
            </a:r>
          </a:p>
          <a:p>
            <a:r>
              <a:rPr lang="en-US" dirty="0" smtClean="0"/>
              <a:t>After </a:t>
            </a:r>
            <a:r>
              <a:rPr lang="en-US" dirty="0" smtClean="0"/>
              <a:t>cleaning and normalizing textual data, we need to transform it into their features for modeling, as the machine does not compute textual data. </a:t>
            </a:r>
            <a:endParaRPr lang="en-US" dirty="0" smtClean="0"/>
          </a:p>
          <a:p>
            <a:r>
              <a:rPr lang="en-US" dirty="0" smtClean="0"/>
              <a:t>So </a:t>
            </a:r>
            <a:r>
              <a:rPr lang="en-US" dirty="0" smtClean="0"/>
              <a:t>we go for numerical representation for individual words as it’s easy for the computer to process numbers.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Count </a:t>
            </a:r>
            <a:r>
              <a:rPr lang="en-US" b="1" dirty="0" err="1" smtClean="0"/>
              <a:t>vectorizer</a:t>
            </a:r>
            <a:endParaRPr lang="en-US" dirty="0"/>
          </a:p>
        </p:txBody>
      </p:sp>
      <p:pic>
        <p:nvPicPr>
          <p:cNvPr id="1026" name="Picture 2" descr="https://i1.wp.com/turbolab.in/wp-content/uploads/2021/10/countvectorizer-1.png?resize=642%2C297&amp;ssl=1"/>
          <p:cNvPicPr>
            <a:picLocks noChangeAspect="1" noChangeArrowheads="1"/>
          </p:cNvPicPr>
          <p:nvPr/>
        </p:nvPicPr>
        <p:blipFill>
          <a:blip r:embed="rId2"/>
          <a:srcRect/>
          <a:stretch>
            <a:fillRect/>
          </a:stretch>
        </p:blipFill>
        <p:spPr bwMode="auto">
          <a:xfrm>
            <a:off x="1055076" y="1559256"/>
            <a:ext cx="10860875" cy="5024424"/>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Count </a:t>
            </a:r>
            <a:r>
              <a:rPr lang="en-US" b="1" dirty="0" err="1" smtClean="0"/>
              <a:t>vectorizer</a:t>
            </a:r>
            <a:endParaRPr lang="en-US" dirty="0"/>
          </a:p>
        </p:txBody>
      </p:sp>
      <p:sp>
        <p:nvSpPr>
          <p:cNvPr id="3" name="Content Placeholder 2"/>
          <p:cNvSpPr>
            <a:spLocks noGrp="1"/>
          </p:cNvSpPr>
          <p:nvPr>
            <p:ph idx="1"/>
          </p:nvPr>
        </p:nvSpPr>
        <p:spPr/>
        <p:txBody>
          <a:bodyPr/>
          <a:lstStyle/>
          <a:p>
            <a:r>
              <a:rPr lang="en-US" dirty="0" smtClean="0"/>
              <a:t>It is a simple and flexible way of extracting features from documents. A </a:t>
            </a:r>
            <a:r>
              <a:rPr lang="en-US" dirty="0" err="1" smtClean="0"/>
              <a:t>Countvectorizer</a:t>
            </a:r>
            <a:r>
              <a:rPr lang="en-US" dirty="0" smtClean="0"/>
              <a:t> model is a representation of text that describes the occurrence of words within a document. </a:t>
            </a:r>
            <a:endParaRPr lang="en-US" dirty="0" smtClean="0"/>
          </a:p>
          <a:p>
            <a:r>
              <a:rPr lang="en-US" dirty="0" smtClean="0"/>
              <a:t>We </a:t>
            </a:r>
            <a:r>
              <a:rPr lang="en-US" dirty="0" smtClean="0"/>
              <a:t>just keep track of word counts and disregard the grammatical details and the word order. It is called a “</a:t>
            </a:r>
            <a:r>
              <a:rPr lang="en-US" b="1" dirty="0" smtClean="0"/>
              <a:t>bag of words</a:t>
            </a:r>
            <a:r>
              <a:rPr lang="en-US" dirty="0" smtClean="0"/>
              <a:t>” because any information about the order or structure of words in the document is discarded. </a:t>
            </a:r>
            <a:endParaRPr lang="en-US" dirty="0" smtClean="0"/>
          </a:p>
          <a:p>
            <a:r>
              <a:rPr lang="en-US" dirty="0" smtClean="0"/>
              <a:t>The </a:t>
            </a:r>
            <a:r>
              <a:rPr lang="en-US" dirty="0" smtClean="0"/>
              <a:t>model is only concerned with whether known words occur in the document, not wherein the document.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3895"/>
            <a:ext cx="10515600" cy="5783068"/>
          </a:xfrm>
        </p:spPr>
        <p:txBody>
          <a:bodyPr>
            <a:noAutofit/>
          </a:bodyPr>
          <a:lstStyle/>
          <a:p>
            <a:pPr fontAlgn="base">
              <a:buNone/>
            </a:pPr>
            <a:r>
              <a:rPr lang="en-US" sz="2000" b="1" i="1" dirty="0" smtClean="0"/>
              <a:t>from </a:t>
            </a:r>
            <a:r>
              <a:rPr lang="en-US" sz="2000" b="1" i="1" dirty="0" err="1" smtClean="0"/>
              <a:t>sklearn.feature_extraction.text</a:t>
            </a:r>
            <a:r>
              <a:rPr lang="en-US" sz="2000" b="1" i="1" dirty="0" smtClean="0"/>
              <a:t> import </a:t>
            </a:r>
            <a:r>
              <a:rPr lang="en-US" sz="2000" b="1" i="1" dirty="0" err="1" smtClean="0"/>
              <a:t>CountVectorizer</a:t>
            </a:r>
            <a:endParaRPr lang="en-US" sz="2000" dirty="0" smtClean="0"/>
          </a:p>
          <a:p>
            <a:pPr fontAlgn="base">
              <a:buNone/>
            </a:pPr>
            <a:r>
              <a:rPr lang="en-US" sz="2000" b="1" i="1" dirty="0" smtClean="0"/>
              <a:t>corpus = [“We become what we think about”, “Happiness is not something readymade. It comes from your own actions</a:t>
            </a:r>
            <a:r>
              <a:rPr lang="en-US" sz="2000" b="1" i="1" dirty="0" smtClean="0"/>
              <a:t>”]</a:t>
            </a:r>
            <a:endParaRPr lang="en-US" sz="2000" dirty="0" smtClean="0"/>
          </a:p>
          <a:p>
            <a:pPr fontAlgn="base">
              <a:buNone/>
            </a:pPr>
            <a:r>
              <a:rPr lang="en-US" sz="2000" b="1" i="1" dirty="0" smtClean="0"/>
              <a:t># initialize count </a:t>
            </a:r>
            <a:r>
              <a:rPr lang="en-US" sz="2000" b="1" i="1" dirty="0" err="1" smtClean="0"/>
              <a:t>vectorizer</a:t>
            </a:r>
            <a:r>
              <a:rPr lang="en-US" sz="2000" b="1" i="1" dirty="0" smtClean="0"/>
              <a:t> object</a:t>
            </a:r>
            <a:endParaRPr lang="en-US" sz="2000" dirty="0" smtClean="0"/>
          </a:p>
          <a:p>
            <a:pPr fontAlgn="base">
              <a:buNone/>
            </a:pPr>
            <a:r>
              <a:rPr lang="en-US" sz="2000" b="1" i="1" dirty="0" err="1" smtClean="0"/>
              <a:t>vect</a:t>
            </a:r>
            <a:r>
              <a:rPr lang="en-US" sz="2000" b="1" i="1" dirty="0" smtClean="0"/>
              <a:t> </a:t>
            </a:r>
            <a:r>
              <a:rPr lang="en-US" sz="2000" b="1" i="1" dirty="0" smtClean="0"/>
              <a:t>= </a:t>
            </a:r>
            <a:r>
              <a:rPr lang="en-US" sz="2000" b="1" i="1" dirty="0" err="1" smtClean="0"/>
              <a:t>CountVectorizer</a:t>
            </a:r>
            <a:r>
              <a:rPr lang="en-US" sz="2000" b="1" i="1" dirty="0" smtClean="0"/>
              <a:t>()</a:t>
            </a:r>
            <a:endParaRPr lang="en-US" sz="2000" dirty="0" smtClean="0"/>
          </a:p>
          <a:p>
            <a:pPr fontAlgn="base">
              <a:buNone/>
            </a:pPr>
            <a:r>
              <a:rPr lang="en-US" sz="2000" b="1" i="1" dirty="0" smtClean="0"/>
              <a:t># get counts of each token (word) in text data</a:t>
            </a:r>
            <a:endParaRPr lang="en-US" sz="2000" dirty="0" smtClean="0"/>
          </a:p>
          <a:p>
            <a:pPr fontAlgn="base">
              <a:buNone/>
            </a:pPr>
            <a:r>
              <a:rPr lang="en-US" sz="2000" b="1" i="1" dirty="0" smtClean="0"/>
              <a:t>X = </a:t>
            </a:r>
            <a:r>
              <a:rPr lang="en-US" sz="2000" b="1" i="1" dirty="0" err="1" smtClean="0"/>
              <a:t>vect.fit_transform</a:t>
            </a:r>
            <a:r>
              <a:rPr lang="en-US" sz="2000" b="1" i="1" dirty="0" smtClean="0"/>
              <a:t>(corpus</a:t>
            </a:r>
            <a:r>
              <a:rPr lang="en-US" sz="2000" b="1" i="1" dirty="0" smtClean="0"/>
              <a:t>)</a:t>
            </a:r>
            <a:endParaRPr lang="en-US" sz="2000" dirty="0" smtClean="0"/>
          </a:p>
          <a:p>
            <a:pPr fontAlgn="base">
              <a:buNone/>
            </a:pPr>
            <a:r>
              <a:rPr lang="en-US" sz="2000" b="1" i="1" dirty="0" smtClean="0"/>
              <a:t># convert sparse matrix to </a:t>
            </a:r>
            <a:r>
              <a:rPr lang="en-US" sz="2000" b="1" i="1" dirty="0" err="1" smtClean="0"/>
              <a:t>numpy</a:t>
            </a:r>
            <a:r>
              <a:rPr lang="en-US" sz="2000" b="1" i="1" dirty="0" smtClean="0"/>
              <a:t> array to view</a:t>
            </a:r>
            <a:endParaRPr lang="en-US" sz="2000" dirty="0" smtClean="0"/>
          </a:p>
          <a:p>
            <a:pPr fontAlgn="base">
              <a:buNone/>
            </a:pPr>
            <a:r>
              <a:rPr lang="en-US" sz="2000" b="1" i="1" dirty="0" err="1" smtClean="0"/>
              <a:t>X.toarray</a:t>
            </a:r>
            <a:r>
              <a:rPr lang="en-US" sz="2000" b="1" i="1" dirty="0" smtClean="0"/>
              <a:t>()</a:t>
            </a:r>
            <a:endParaRPr lang="en-US" sz="2000" dirty="0" smtClean="0"/>
          </a:p>
          <a:p>
            <a:pPr fontAlgn="base">
              <a:buNone/>
            </a:pPr>
            <a:r>
              <a:rPr lang="en-US" sz="2000" b="1" i="1" dirty="0" smtClean="0"/>
              <a:t># view token vocabulary and counts</a:t>
            </a:r>
            <a:endParaRPr lang="en-US" sz="2000" dirty="0" smtClean="0"/>
          </a:p>
          <a:p>
            <a:pPr fontAlgn="base">
              <a:buNone/>
            </a:pPr>
            <a:r>
              <a:rPr lang="en-US" sz="2000" b="1" i="1" dirty="0" smtClean="0"/>
              <a:t>print(“vocabulary”, </a:t>
            </a:r>
            <a:r>
              <a:rPr lang="en-US" sz="2000" b="1" i="1" dirty="0" err="1" smtClean="0"/>
              <a:t>vect.vocabulary</a:t>
            </a:r>
            <a:r>
              <a:rPr lang="en-US" sz="2000" b="1" i="1" dirty="0" smtClean="0"/>
              <a:t>_)</a:t>
            </a:r>
            <a:endParaRPr lang="en-US" sz="2000" dirty="0" smtClean="0"/>
          </a:p>
          <a:p>
            <a:pPr fontAlgn="base">
              <a:buNone/>
            </a:pPr>
            <a:r>
              <a:rPr lang="en-US" sz="2000" b="1" i="1" dirty="0" smtClean="0"/>
              <a:t>print(“shape”, </a:t>
            </a:r>
            <a:r>
              <a:rPr lang="en-US" sz="2000" b="1" i="1" dirty="0" err="1" smtClean="0"/>
              <a:t>X.shape</a:t>
            </a:r>
            <a:r>
              <a:rPr lang="en-US" sz="2000" b="1" i="1" dirty="0" smtClean="0"/>
              <a:t>)</a:t>
            </a:r>
            <a:endParaRPr lang="en-US" sz="2000" dirty="0" smtClean="0"/>
          </a:p>
          <a:p>
            <a:pPr fontAlgn="base">
              <a:buNone/>
            </a:pPr>
            <a:r>
              <a:rPr lang="en-US" sz="2000" b="1" i="1" dirty="0" smtClean="0"/>
              <a:t>print(‘vectors: ‘, </a:t>
            </a:r>
            <a:r>
              <a:rPr lang="en-US" sz="2000" b="1" i="1" dirty="0" err="1" smtClean="0"/>
              <a:t>X.toarray</a:t>
            </a:r>
            <a:r>
              <a:rPr lang="en-US" sz="2000" b="1" i="1" dirty="0" smtClean="0"/>
              <a:t>())</a:t>
            </a:r>
            <a:endParaRPr lang="en-US" sz="2000" dirty="0" smtClean="0"/>
          </a:p>
          <a:p>
            <a:pPr>
              <a:buNone/>
            </a:pPr>
            <a:endParaRPr 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TF – IDF </a:t>
            </a:r>
            <a:r>
              <a:rPr lang="en-US" b="1" dirty="0" err="1" smtClean="0"/>
              <a:t>Vectorizer</a:t>
            </a:r>
            <a:r>
              <a:rPr lang="en-US" b="1" dirty="0" smtClean="0"/>
              <a:t> (Term Frequency – Inverse Document Frequency)</a:t>
            </a:r>
            <a:endParaRPr lang="en-US" dirty="0"/>
          </a:p>
        </p:txBody>
      </p:sp>
      <p:sp>
        <p:nvSpPr>
          <p:cNvPr id="3" name="Content Placeholder 2"/>
          <p:cNvSpPr>
            <a:spLocks noGrp="1"/>
          </p:cNvSpPr>
          <p:nvPr>
            <p:ph idx="1"/>
          </p:nvPr>
        </p:nvSpPr>
        <p:spPr/>
        <p:txBody>
          <a:bodyPr/>
          <a:lstStyle/>
          <a:p>
            <a:pPr fontAlgn="base"/>
            <a:r>
              <a:rPr lang="en-US" dirty="0" smtClean="0"/>
              <a:t>TF-IDF is short for term frequency-inverse document frequency. It’s designed to reflect how important a word is to a document in a collection or corpus.</a:t>
            </a:r>
          </a:p>
          <a:p>
            <a:pPr fontAlgn="base"/>
            <a:r>
              <a:rPr lang="en-US" dirty="0" smtClean="0"/>
              <a:t>The TF-IDF value increases proportionally to the number of times a word appears in the document and is offset by the number of documents in the corpus that contain the word, which helps to adjust for the fact that some words appear more frequently in general.</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TF – IDF </a:t>
            </a:r>
            <a:r>
              <a:rPr lang="en-US" b="1" dirty="0" err="1" smtClean="0"/>
              <a:t>Vectorizer</a:t>
            </a:r>
            <a:r>
              <a:rPr lang="en-US" b="1" dirty="0" smtClean="0"/>
              <a:t> (Term Frequency – Inverse Document Frequency)</a:t>
            </a:r>
            <a:endParaRPr lang="en-US" dirty="0"/>
          </a:p>
        </p:txBody>
      </p:sp>
      <p:sp>
        <p:nvSpPr>
          <p:cNvPr id="3" name="Content Placeholder 2"/>
          <p:cNvSpPr>
            <a:spLocks noGrp="1"/>
          </p:cNvSpPr>
          <p:nvPr>
            <p:ph idx="1"/>
          </p:nvPr>
        </p:nvSpPr>
        <p:spPr/>
        <p:txBody>
          <a:bodyPr>
            <a:normAutofit/>
          </a:bodyPr>
          <a:lstStyle/>
          <a:p>
            <a:pPr>
              <a:buNone/>
            </a:pPr>
            <a:r>
              <a:rPr lang="en-US" b="1" dirty="0" smtClean="0"/>
              <a:t>Term Frequency (TF):</a:t>
            </a:r>
            <a:endParaRPr lang="en-US" dirty="0" smtClean="0"/>
          </a:p>
          <a:p>
            <a:r>
              <a:rPr lang="en-US" dirty="0" smtClean="0"/>
              <a:t>Term Frequency measures how often a term (word) appears in a document.</a:t>
            </a:r>
          </a:p>
          <a:p>
            <a:r>
              <a:rPr lang="en-US" dirty="0" smtClean="0"/>
              <a:t>It is calculated as the ratio of the number of occurrences of a term to the total number of words in the document.</a:t>
            </a:r>
          </a:p>
          <a:p>
            <a:r>
              <a:rPr lang="en-US" dirty="0" smtClean="0"/>
              <a:t>Higher values indicate that a term is more frequent in the document.</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TF – IDF </a:t>
            </a:r>
            <a:r>
              <a:rPr lang="en-US" b="1" dirty="0" err="1" smtClean="0"/>
              <a:t>Vectorizer</a:t>
            </a:r>
            <a:r>
              <a:rPr lang="en-US" b="1" dirty="0" smtClean="0"/>
              <a:t> (Term Frequency – Inverse Document Frequency)</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Inverse </a:t>
            </a:r>
            <a:r>
              <a:rPr lang="en-US" b="1" dirty="0" smtClean="0"/>
              <a:t>Document Frequency (IDF):</a:t>
            </a:r>
            <a:endParaRPr lang="en-US" dirty="0" smtClean="0"/>
          </a:p>
          <a:p>
            <a:r>
              <a:rPr lang="en-US" dirty="0" smtClean="0"/>
              <a:t>Inverse Document Frequency measures how important a term is across multiple documents.</a:t>
            </a:r>
          </a:p>
          <a:p>
            <a:r>
              <a:rPr lang="en-US" dirty="0" smtClean="0"/>
              <a:t>It is calculated as the logarithm of the ratio of the total number of documents to the number of documents containing the term, scaled by 1</a:t>
            </a:r>
            <a:r>
              <a:rPr lang="en-US" dirty="0" smtClean="0"/>
              <a:t>.</a:t>
            </a:r>
          </a:p>
          <a:p>
            <a:pPr>
              <a:buNone/>
            </a:pPr>
            <a:r>
              <a:rPr lang="en-US" b="1" dirty="0" smtClean="0"/>
              <a:t>TF-IDF:</a:t>
            </a:r>
            <a:endParaRPr lang="en-US" dirty="0" smtClean="0"/>
          </a:p>
          <a:p>
            <a:r>
              <a:rPr lang="en-US" dirty="0" smtClean="0"/>
              <a:t>TF-IDF is calculated by multiplying the TF and IDF values.</a:t>
            </a:r>
          </a:p>
          <a:p>
            <a:r>
              <a:rPr lang="en-US" dirty="0" smtClean="0"/>
              <a:t>It reflects how important a word is in a specific document relative to its importance across the entire corpus</a:t>
            </a:r>
            <a:r>
              <a:rPr lang="en-US" dirty="0" smtClean="0"/>
              <a:t>.</a:t>
            </a:r>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TF – IDF </a:t>
            </a:r>
            <a:r>
              <a:rPr lang="en-US" b="1" dirty="0" err="1" smtClean="0"/>
              <a:t>Vectorizer</a:t>
            </a:r>
            <a:r>
              <a:rPr lang="en-US" b="1" dirty="0" smtClean="0"/>
              <a:t> (Term Frequency – Inverse Document Frequency</a:t>
            </a:r>
            <a:r>
              <a:rPr lang="en-US" b="1" dirty="0" smtClean="0"/>
              <a:t>)</a:t>
            </a:r>
            <a:endParaRPr lang="en-US" dirty="0"/>
          </a:p>
        </p:txBody>
      </p:sp>
      <p:pic>
        <p:nvPicPr>
          <p:cNvPr id="36868" name="Picture 4" descr="Introduction to Natural Language Processing — TF-IDF | by Kinder Chen |  Medium"/>
          <p:cNvPicPr>
            <a:picLocks noChangeAspect="1" noChangeArrowheads="1"/>
          </p:cNvPicPr>
          <p:nvPr/>
        </p:nvPicPr>
        <p:blipFill>
          <a:blip r:embed="rId2"/>
          <a:srcRect/>
          <a:stretch>
            <a:fillRect/>
          </a:stretch>
        </p:blipFill>
        <p:spPr bwMode="auto">
          <a:xfrm>
            <a:off x="957433" y="2156508"/>
            <a:ext cx="10116942" cy="2851589"/>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TF – IDF </a:t>
            </a:r>
            <a:r>
              <a:rPr lang="en-US" b="1" dirty="0" err="1" smtClean="0"/>
              <a:t>Vectorizer</a:t>
            </a:r>
            <a:r>
              <a:rPr lang="en-US" b="1" dirty="0" smtClean="0"/>
              <a:t> (Term Frequency – Inverse Document Frequency)</a:t>
            </a:r>
            <a:endParaRPr lang="en-US" dirty="0"/>
          </a:p>
        </p:txBody>
      </p:sp>
      <p:sp>
        <p:nvSpPr>
          <p:cNvPr id="3" name="Content Placeholder 2"/>
          <p:cNvSpPr>
            <a:spLocks noGrp="1"/>
          </p:cNvSpPr>
          <p:nvPr>
            <p:ph idx="1"/>
          </p:nvPr>
        </p:nvSpPr>
        <p:spPr/>
        <p:txBody>
          <a:bodyPr/>
          <a:lstStyle/>
          <a:p>
            <a:r>
              <a:rPr lang="en-US" dirty="0" smtClean="0"/>
              <a:t>Sentence 1 : The car is driven on the road. </a:t>
            </a:r>
            <a:endParaRPr lang="en-US" dirty="0" smtClean="0"/>
          </a:p>
          <a:p>
            <a:r>
              <a:rPr lang="en-US" dirty="0" smtClean="0"/>
              <a:t>Sentence </a:t>
            </a:r>
            <a:r>
              <a:rPr lang="en-US" dirty="0" smtClean="0"/>
              <a:t>2: The truck is driven on the highway.</a:t>
            </a:r>
            <a:endParaRPr lang="en-US" dirty="0"/>
          </a:p>
        </p:txBody>
      </p:sp>
      <p:pic>
        <p:nvPicPr>
          <p:cNvPr id="41988" name="Picture 4" descr="How to process textual data using TF-IDF in Python"/>
          <p:cNvPicPr>
            <a:picLocks noChangeAspect="1" noChangeArrowheads="1"/>
          </p:cNvPicPr>
          <p:nvPr/>
        </p:nvPicPr>
        <p:blipFill>
          <a:blip r:embed="rId2"/>
          <a:srcRect/>
          <a:stretch>
            <a:fillRect/>
          </a:stretch>
        </p:blipFill>
        <p:spPr bwMode="auto">
          <a:xfrm>
            <a:off x="2082849" y="2771335"/>
            <a:ext cx="7620000" cy="3819525"/>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3218"/>
            <a:ext cx="10515600" cy="6133514"/>
          </a:xfrm>
        </p:spPr>
        <p:txBody>
          <a:bodyPr>
            <a:normAutofit fontScale="92500" lnSpcReduction="20000"/>
          </a:bodyPr>
          <a:lstStyle/>
          <a:p>
            <a:pPr fontAlgn="base">
              <a:buNone/>
            </a:pPr>
            <a:r>
              <a:rPr lang="en-US" b="1" i="1" dirty="0" smtClean="0"/>
              <a:t>from </a:t>
            </a:r>
            <a:r>
              <a:rPr lang="en-US" b="1" i="1" dirty="0" err="1" smtClean="0"/>
              <a:t>sklearn.feature_extraction.text</a:t>
            </a:r>
            <a:r>
              <a:rPr lang="en-US" b="1" i="1" dirty="0" smtClean="0"/>
              <a:t> import </a:t>
            </a:r>
            <a:r>
              <a:rPr lang="en-US" b="1" i="1" dirty="0" err="1" smtClean="0"/>
              <a:t>TfidfVectorizer</a:t>
            </a:r>
            <a:endParaRPr lang="en-US" dirty="0" smtClean="0"/>
          </a:p>
          <a:p>
            <a:pPr fontAlgn="base">
              <a:buNone/>
            </a:pPr>
            <a:r>
              <a:rPr lang="en-US" dirty="0" smtClean="0"/>
              <a:t> </a:t>
            </a:r>
          </a:p>
          <a:p>
            <a:pPr fontAlgn="base">
              <a:buNone/>
            </a:pPr>
            <a:r>
              <a:rPr lang="en-US" b="1" i="1" dirty="0" smtClean="0"/>
              <a:t>corpus = [“We become what we think about”, “Happiness is not something readymade.”]</a:t>
            </a:r>
            <a:endParaRPr lang="en-US" dirty="0" smtClean="0"/>
          </a:p>
          <a:p>
            <a:pPr fontAlgn="base">
              <a:buNone/>
            </a:pPr>
            <a:r>
              <a:rPr lang="en-US" dirty="0" smtClean="0"/>
              <a:t> </a:t>
            </a:r>
          </a:p>
          <a:p>
            <a:pPr fontAlgn="base">
              <a:buNone/>
            </a:pPr>
            <a:r>
              <a:rPr lang="en-US" b="1" i="1" dirty="0" smtClean="0"/>
              <a:t># initialize </a:t>
            </a:r>
            <a:r>
              <a:rPr lang="en-US" b="1" i="1" dirty="0" err="1" smtClean="0"/>
              <a:t>tf-idf</a:t>
            </a:r>
            <a:r>
              <a:rPr lang="en-US" b="1" i="1" dirty="0" smtClean="0"/>
              <a:t> </a:t>
            </a:r>
            <a:r>
              <a:rPr lang="en-US" b="1" i="1" dirty="0" err="1" smtClean="0"/>
              <a:t>vectorizer</a:t>
            </a:r>
            <a:r>
              <a:rPr lang="en-US" b="1" i="1" dirty="0" smtClean="0"/>
              <a:t> object</a:t>
            </a:r>
            <a:endParaRPr lang="en-US" dirty="0" smtClean="0"/>
          </a:p>
          <a:p>
            <a:pPr fontAlgn="base">
              <a:buNone/>
            </a:pPr>
            <a:r>
              <a:rPr lang="en-US" b="1" i="1" dirty="0" err="1" smtClean="0"/>
              <a:t>vectorizer</a:t>
            </a:r>
            <a:r>
              <a:rPr lang="en-US" b="1" i="1" dirty="0" smtClean="0"/>
              <a:t> = </a:t>
            </a:r>
            <a:r>
              <a:rPr lang="en-US" b="1" i="1" dirty="0" err="1" smtClean="0"/>
              <a:t>TfidfVectorizer</a:t>
            </a:r>
            <a:r>
              <a:rPr lang="en-US" b="1" i="1" dirty="0" smtClean="0"/>
              <a:t>()</a:t>
            </a:r>
            <a:endParaRPr lang="en-US" dirty="0" smtClean="0"/>
          </a:p>
          <a:p>
            <a:pPr fontAlgn="base">
              <a:buNone/>
            </a:pPr>
            <a:r>
              <a:rPr lang="en-US" dirty="0" smtClean="0"/>
              <a:t> </a:t>
            </a:r>
          </a:p>
          <a:p>
            <a:pPr fontAlgn="base">
              <a:buNone/>
            </a:pPr>
            <a:r>
              <a:rPr lang="en-US" b="1" i="1" dirty="0" smtClean="0"/>
              <a:t># compute bag of word counts and </a:t>
            </a:r>
            <a:r>
              <a:rPr lang="en-US" b="1" i="1" dirty="0" err="1" smtClean="0"/>
              <a:t>tf-idf</a:t>
            </a:r>
            <a:r>
              <a:rPr lang="en-US" b="1" i="1" dirty="0" smtClean="0"/>
              <a:t> values</a:t>
            </a:r>
            <a:endParaRPr lang="en-US" dirty="0" smtClean="0"/>
          </a:p>
          <a:p>
            <a:pPr fontAlgn="base">
              <a:buNone/>
            </a:pPr>
            <a:r>
              <a:rPr lang="en-US" b="1" i="1" dirty="0" err="1" smtClean="0"/>
              <a:t>tf</a:t>
            </a:r>
            <a:r>
              <a:rPr lang="en-US" b="1" i="1" dirty="0" smtClean="0"/>
              <a:t> = </a:t>
            </a:r>
            <a:r>
              <a:rPr lang="en-US" b="1" i="1" dirty="0" err="1" smtClean="0"/>
              <a:t>vectorizer.fit_transform</a:t>
            </a:r>
            <a:r>
              <a:rPr lang="en-US" b="1" i="1" dirty="0" smtClean="0"/>
              <a:t>(corpus)</a:t>
            </a:r>
            <a:endParaRPr lang="en-US" dirty="0" smtClean="0"/>
          </a:p>
          <a:p>
            <a:pPr fontAlgn="base">
              <a:buNone/>
            </a:pPr>
            <a:r>
              <a:rPr lang="en-US" dirty="0" smtClean="0"/>
              <a:t> </a:t>
            </a:r>
          </a:p>
          <a:p>
            <a:pPr fontAlgn="base">
              <a:buNone/>
            </a:pPr>
            <a:r>
              <a:rPr lang="en-US" b="1" i="1" dirty="0" smtClean="0"/>
              <a:t># convert sparse matrix to </a:t>
            </a:r>
            <a:r>
              <a:rPr lang="en-US" b="1" i="1" dirty="0" err="1" smtClean="0"/>
              <a:t>numpy</a:t>
            </a:r>
            <a:r>
              <a:rPr lang="en-US" b="1" i="1" dirty="0" smtClean="0"/>
              <a:t> array to view</a:t>
            </a:r>
            <a:endParaRPr lang="en-US" dirty="0" smtClean="0"/>
          </a:p>
          <a:p>
            <a:pPr fontAlgn="base">
              <a:buNone/>
            </a:pPr>
            <a:r>
              <a:rPr lang="en-US" b="1" i="1" dirty="0" smtClean="0"/>
              <a:t>print(“Vocabulary”, </a:t>
            </a:r>
            <a:r>
              <a:rPr lang="en-US" b="1" i="1" dirty="0" err="1" smtClean="0"/>
              <a:t>vectorizer.vocabulary</a:t>
            </a:r>
            <a:r>
              <a:rPr lang="en-US" b="1" i="1" dirty="0" smtClean="0"/>
              <a:t>_)</a:t>
            </a:r>
            <a:endParaRPr lang="en-US" dirty="0" smtClean="0"/>
          </a:p>
          <a:p>
            <a:pPr fontAlgn="base">
              <a:buNone/>
            </a:pPr>
            <a:r>
              <a:rPr lang="en-US" b="1" i="1" dirty="0" smtClean="0"/>
              <a:t>print(“</a:t>
            </a:r>
            <a:r>
              <a:rPr lang="en-US" b="1" i="1" dirty="0" err="1" smtClean="0"/>
              <a:t>idf</a:t>
            </a:r>
            <a:r>
              <a:rPr lang="en-US" b="1" i="1" dirty="0" smtClean="0"/>
              <a:t>”, </a:t>
            </a:r>
            <a:r>
              <a:rPr lang="en-US" b="1" i="1" dirty="0" err="1" smtClean="0"/>
              <a:t>vectorizer.idf</a:t>
            </a:r>
            <a:r>
              <a:rPr lang="en-US" b="1" i="1" dirty="0" smtClean="0"/>
              <a:t>_)</a:t>
            </a:r>
            <a:endParaRPr lang="en-US" dirty="0" smtClean="0"/>
          </a:p>
          <a:p>
            <a:pPr fontAlgn="base">
              <a:buNone/>
            </a:pPr>
            <a:r>
              <a:rPr lang="en-US" b="1" i="1" dirty="0" smtClean="0"/>
              <a:t>print(“Vectors”, </a:t>
            </a:r>
            <a:r>
              <a:rPr lang="en-US" b="1" i="1" dirty="0" err="1" smtClean="0"/>
              <a:t>tf.toarray</a:t>
            </a:r>
            <a:r>
              <a:rPr lang="en-US" b="1" i="1" dirty="0" smtClean="0"/>
              <a:t>())</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Text?</a:t>
            </a:r>
            <a:endParaRPr lang="en-US" dirty="0"/>
          </a:p>
        </p:txBody>
      </p:sp>
      <p:sp>
        <p:nvSpPr>
          <p:cNvPr id="3" name="Content Placeholder 2"/>
          <p:cNvSpPr>
            <a:spLocks noGrp="1"/>
          </p:cNvSpPr>
          <p:nvPr>
            <p:ph idx="1"/>
          </p:nvPr>
        </p:nvSpPr>
        <p:spPr/>
        <p:txBody>
          <a:bodyPr>
            <a:normAutofit fontScale="92500" lnSpcReduction="20000"/>
          </a:bodyPr>
          <a:lstStyle/>
          <a:p>
            <a:r>
              <a:rPr lang="en-US" u="sng" dirty="0"/>
              <a:t>Text is so common that we often ignore its importance</a:t>
            </a:r>
          </a:p>
          <a:p>
            <a:r>
              <a:rPr lang="en-US" dirty="0"/>
              <a:t>What is text?</a:t>
            </a:r>
          </a:p>
          <a:p>
            <a:pPr lvl="1"/>
            <a:r>
              <a:rPr lang="en-US" sz="2000" dirty="0" smtClean="0"/>
              <a:t>Strings of characters (alphabets, ideograms, </a:t>
            </a:r>
            <a:r>
              <a:rPr lang="en-US" sz="2000" dirty="0" err="1" smtClean="0"/>
              <a:t>ascii</a:t>
            </a:r>
            <a:r>
              <a:rPr lang="en-US" sz="2000" dirty="0" smtClean="0"/>
              <a:t>, </a:t>
            </a:r>
            <a:r>
              <a:rPr lang="en-US" sz="2000" dirty="0" err="1" smtClean="0"/>
              <a:t>unicode</a:t>
            </a:r>
            <a:r>
              <a:rPr lang="en-US" sz="2000" dirty="0" smtClean="0"/>
              <a:t>, etc.)</a:t>
            </a:r>
          </a:p>
          <a:p>
            <a:pPr lvl="2"/>
            <a:r>
              <a:rPr lang="en-US" sz="1800" dirty="0" smtClean="0"/>
              <a:t>Words</a:t>
            </a:r>
          </a:p>
          <a:p>
            <a:pPr lvl="2"/>
            <a:r>
              <a:rPr lang="en-US" sz="1800" dirty="0" smtClean="0">
                <a:latin typeface="Book Antiqua" charset="0"/>
              </a:rPr>
              <a:t>. , : ; - ( ) _</a:t>
            </a:r>
            <a:endParaRPr lang="en-US" sz="1800" dirty="0" smtClean="0">
              <a:latin typeface="Symbol" charset="2"/>
              <a:sym typeface="Symbol" charset="2"/>
            </a:endParaRPr>
          </a:p>
          <a:p>
            <a:pPr lvl="2"/>
            <a:r>
              <a:rPr lang="en-US" sz="1800" dirty="0" smtClean="0">
                <a:latin typeface="Symbol" charset="2"/>
                <a:sym typeface="Symbol" charset="2"/>
              </a:rPr>
              <a:t></a:t>
            </a:r>
          </a:p>
          <a:p>
            <a:pPr lvl="2"/>
            <a:r>
              <a:rPr lang="en-US" sz="1800" dirty="0" smtClean="0">
                <a:latin typeface="Lucida Sans" charset="0"/>
              </a:rPr>
              <a:t>1 2 3, 3.1415, 10</a:t>
            </a:r>
            <a:r>
              <a:rPr lang="en-US" sz="1800" baseline="30000" dirty="0" smtClean="0">
                <a:latin typeface="Lucida Sans" charset="0"/>
              </a:rPr>
              <a:t>10</a:t>
            </a:r>
            <a:r>
              <a:rPr lang="en-US" sz="1800" dirty="0" smtClean="0">
                <a:latin typeface="Lucida Sans" charset="0"/>
              </a:rPr>
              <a:t>  </a:t>
            </a:r>
            <a:endParaRPr lang="en-US" sz="1800" dirty="0" smtClean="0"/>
          </a:p>
          <a:p>
            <a:pPr lvl="2"/>
            <a:r>
              <a:rPr lang="en-US" sz="1800" dirty="0" smtClean="0">
                <a:latin typeface="American Typewriter" charset="0"/>
              </a:rPr>
              <a:t>f = ma,   H</a:t>
            </a:r>
            <a:r>
              <a:rPr lang="en-US" sz="1800" baseline="-25000" dirty="0" smtClean="0">
                <a:latin typeface="American Typewriter" charset="0"/>
              </a:rPr>
              <a:t>2</a:t>
            </a:r>
            <a:r>
              <a:rPr lang="en-US" sz="1800" dirty="0" smtClean="0">
                <a:latin typeface="American Typewriter" charset="0"/>
              </a:rPr>
              <a:t>0</a:t>
            </a:r>
          </a:p>
          <a:p>
            <a:pPr lvl="2"/>
            <a:r>
              <a:rPr lang="en-US" sz="1800" dirty="0" smtClean="0">
                <a:latin typeface="Palatino" charset="0"/>
              </a:rPr>
              <a:t>Tables</a:t>
            </a:r>
            <a:endParaRPr lang="en-US" sz="1800" dirty="0" smtClean="0"/>
          </a:p>
          <a:p>
            <a:pPr lvl="2"/>
            <a:r>
              <a:rPr lang="en-US" sz="1800" dirty="0" smtClean="0">
                <a:latin typeface="Helvetica" charset="0"/>
              </a:rPr>
              <a:t>Figures</a:t>
            </a:r>
            <a:endParaRPr lang="en-US" sz="1800" dirty="0" smtClean="0"/>
          </a:p>
          <a:p>
            <a:pPr lvl="1"/>
            <a:endParaRPr lang="en-US" sz="2000" dirty="0" smtClean="0"/>
          </a:p>
          <a:p>
            <a:pPr lvl="1"/>
            <a:r>
              <a:rPr lang="en-US" sz="2000" dirty="0" smtClean="0"/>
              <a:t>Anything that is not an image, etc.</a:t>
            </a:r>
          </a:p>
          <a:p>
            <a:pPr lvl="1"/>
            <a:r>
              <a:rPr lang="en-US" sz="2000" dirty="0" smtClean="0">
                <a:solidFill>
                  <a:srgbClr val="009900"/>
                </a:solidFill>
              </a:rPr>
              <a:t>Why is text important?</a:t>
            </a:r>
          </a:p>
          <a:p>
            <a:pPr lvl="2"/>
            <a:r>
              <a:rPr lang="en-US" sz="1800" dirty="0" smtClean="0"/>
              <a:t>Text is language capture</a:t>
            </a:r>
          </a:p>
          <a:p>
            <a:pPr lvl="3"/>
            <a:r>
              <a:rPr lang="en-US" sz="1600" dirty="0" smtClean="0"/>
              <a:t>an instantiation of language, culture, science, etc.</a:t>
            </a:r>
            <a:endParaRPr lang="en-US" dirty="0" smtClean="0"/>
          </a:p>
          <a:p>
            <a:endParaRPr lang="en-US" dirty="0"/>
          </a:p>
        </p:txBody>
      </p:sp>
    </p:spTree>
    <p:extLst>
      <p:ext uri="{BB962C8B-B14F-4D97-AF65-F5344CB8AC3E}">
        <p14:creationId xmlns:p14="http://schemas.microsoft.com/office/powerpoint/2010/main" xmlns="" val="2243598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Textual Data Processing</a:t>
            </a:r>
            <a:endParaRPr lang="en-US" dirty="0"/>
          </a:p>
        </p:txBody>
      </p:sp>
      <p:pic>
        <p:nvPicPr>
          <p:cNvPr id="2050" name="Picture 2" descr="3 Tips to Process Your Text Data"/>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838200" y="1968364"/>
            <a:ext cx="10515600" cy="406586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1585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a:t>
            </a:r>
            <a:endParaRPr lang="en-US" dirty="0"/>
          </a:p>
        </p:txBody>
      </p:sp>
      <p:pic>
        <p:nvPicPr>
          <p:cNvPr id="3074" name="Picture 2" descr="Data Preprocessing | Natural Language Processing | by Basil K Jose | Medium"/>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439394" y="1825625"/>
            <a:ext cx="5313212" cy="43513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46707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Tokenization</a:t>
            </a:r>
            <a:endParaRPr lang="en-US" dirty="0"/>
          </a:p>
        </p:txBody>
      </p:sp>
      <p:pic>
        <p:nvPicPr>
          <p:cNvPr id="4" name="Content Placeholder 8">
            <a:extLst>
              <a:ext uri="{FF2B5EF4-FFF2-40B4-BE49-F238E27FC236}">
                <a16:creationId xmlns="" xmlns:a16="http://schemas.microsoft.com/office/drawing/2014/main" id="{E1E46EF4-C922-9641-95BD-2BFA6F130E54}"/>
              </a:ext>
            </a:extLst>
          </p:cNvPr>
          <p:cNvPicPr>
            <a:picLocks noGrp="1" noChangeAspect="1"/>
          </p:cNvPicPr>
          <p:nvPr>
            <p:ph idx="1"/>
          </p:nvPr>
        </p:nvPicPr>
        <p:blipFill rotWithShape="1">
          <a:blip r:embed="rId2"/>
          <a:srcRect t="11250" b="19058"/>
          <a:stretch/>
        </p:blipFill>
        <p:spPr>
          <a:xfrm>
            <a:off x="838200" y="1556952"/>
            <a:ext cx="9714470" cy="4098668"/>
          </a:xfrm>
        </p:spPr>
      </p:pic>
    </p:spTree>
    <p:extLst>
      <p:ext uri="{BB962C8B-B14F-4D97-AF65-F5344CB8AC3E}">
        <p14:creationId xmlns:p14="http://schemas.microsoft.com/office/powerpoint/2010/main" xmlns="" val="2000095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Lots of </a:t>
            </a:r>
            <a:r>
              <a:rPr lang="en-US" dirty="0" err="1"/>
              <a:t>T</a:t>
            </a:r>
            <a:r>
              <a:rPr lang="en-US" dirty="0" err="1" smtClean="0"/>
              <a:t>okenizers</a:t>
            </a:r>
            <a:r>
              <a:rPr lang="en-US" dirty="0" smtClean="0"/>
              <a:t> out there</a:t>
            </a:r>
            <a:endParaRPr lang="en-US" dirty="0"/>
          </a:p>
        </p:txBody>
      </p:sp>
      <p:pic>
        <p:nvPicPr>
          <p:cNvPr id="4" name="Content Placeholder 4">
            <a:extLst>
              <a:ext uri="{FF2B5EF4-FFF2-40B4-BE49-F238E27FC236}">
                <a16:creationId xmlns="" xmlns:a16="http://schemas.microsoft.com/office/drawing/2014/main" id="{DA6FF55D-3D19-904B-8E17-922ECDF8619C}"/>
              </a:ext>
            </a:extLst>
          </p:cNvPr>
          <p:cNvPicPr>
            <a:picLocks noGrp="1" noChangeAspect="1"/>
          </p:cNvPicPr>
          <p:nvPr>
            <p:ph idx="1"/>
          </p:nvPr>
        </p:nvPicPr>
        <p:blipFill>
          <a:blip r:embed="rId2"/>
          <a:stretch>
            <a:fillRect/>
          </a:stretch>
        </p:blipFill>
        <p:spPr>
          <a:xfrm>
            <a:off x="916196" y="1911178"/>
            <a:ext cx="7058804" cy="2857135"/>
          </a:xfrm>
        </p:spPr>
      </p:pic>
    </p:spTree>
    <p:extLst>
      <p:ext uri="{BB962C8B-B14F-4D97-AF65-F5344CB8AC3E}">
        <p14:creationId xmlns:p14="http://schemas.microsoft.com/office/powerpoint/2010/main" xmlns="" val="2675287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Tokenization</a:t>
            </a:r>
            <a:endParaRPr lang="en-US" dirty="0"/>
          </a:p>
        </p:txBody>
      </p:sp>
      <p:sp>
        <p:nvSpPr>
          <p:cNvPr id="3" name="Content Placeholder 2"/>
          <p:cNvSpPr>
            <a:spLocks noGrp="1"/>
          </p:cNvSpPr>
          <p:nvPr>
            <p:ph idx="1"/>
          </p:nvPr>
        </p:nvSpPr>
        <p:spPr/>
        <p:txBody>
          <a:bodyPr/>
          <a:lstStyle/>
          <a:p>
            <a:r>
              <a:rPr lang="en-US" b="1" dirty="0"/>
              <a:t>Contractions:</a:t>
            </a:r>
            <a:endParaRPr lang="en-US" dirty="0"/>
          </a:p>
          <a:p>
            <a:pPr lvl="1"/>
            <a:r>
              <a:rPr lang="en-US" b="1" dirty="0"/>
              <a:t>Issue:</a:t>
            </a:r>
            <a:r>
              <a:rPr lang="en-US" dirty="0"/>
              <a:t> Words like "don't" or "can't" contain apostrophes, and </a:t>
            </a:r>
            <a:r>
              <a:rPr lang="en-US" dirty="0" err="1"/>
              <a:t>tokenizers</a:t>
            </a:r>
            <a:r>
              <a:rPr lang="en-US" dirty="0"/>
              <a:t> might split them incorrectly.</a:t>
            </a:r>
          </a:p>
          <a:p>
            <a:r>
              <a:rPr lang="en-US" b="1" dirty="0"/>
              <a:t>Hyphenated Words:</a:t>
            </a:r>
            <a:endParaRPr lang="en-US" dirty="0"/>
          </a:p>
          <a:p>
            <a:pPr lvl="1"/>
            <a:r>
              <a:rPr lang="en-US" b="1" dirty="0"/>
              <a:t>Issue:</a:t>
            </a:r>
            <a:r>
              <a:rPr lang="en-US" dirty="0"/>
              <a:t> Words connected by hyphens may be tokenized into separate words</a:t>
            </a:r>
            <a:r>
              <a:rPr lang="en-US" dirty="0" smtClean="0"/>
              <a:t>. E.g. “State-of-the-art technology”</a:t>
            </a:r>
          </a:p>
          <a:p>
            <a:r>
              <a:rPr lang="en-US" b="1" dirty="0"/>
              <a:t>Languages with No Spaces:</a:t>
            </a:r>
            <a:endParaRPr lang="en-US" dirty="0"/>
          </a:p>
          <a:p>
            <a:pPr lvl="1"/>
            <a:r>
              <a:rPr lang="en-US" b="1" dirty="0"/>
              <a:t>Issue:</a:t>
            </a:r>
            <a:r>
              <a:rPr lang="en-US" dirty="0"/>
              <a:t> Some languages, like Chinese or Japanese, don't use spaces between words</a:t>
            </a:r>
            <a:r>
              <a:rPr lang="en-US" dirty="0" smtClean="0"/>
              <a:t>. E.g. </a:t>
            </a:r>
            <a:r>
              <a:rPr lang="zh-CN" altLang="en-US" dirty="0"/>
              <a:t>我喜欢学习自然语言</a:t>
            </a:r>
            <a:r>
              <a:rPr lang="zh-CN" altLang="en-US" dirty="0" smtClean="0"/>
              <a:t>处理</a:t>
            </a:r>
            <a:endParaRPr lang="en-US" dirty="0"/>
          </a:p>
          <a:p>
            <a:endParaRPr lang="en-US" dirty="0"/>
          </a:p>
          <a:p>
            <a:endParaRPr lang="en-US" dirty="0"/>
          </a:p>
        </p:txBody>
      </p:sp>
    </p:spTree>
    <p:extLst>
      <p:ext uri="{BB962C8B-B14F-4D97-AF65-F5344CB8AC3E}">
        <p14:creationId xmlns:p14="http://schemas.microsoft.com/office/powerpoint/2010/main" xmlns="" val="4174638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Tokenization</a:t>
            </a:r>
            <a:endParaRPr lang="en-US" dirty="0"/>
          </a:p>
        </p:txBody>
      </p:sp>
      <p:sp>
        <p:nvSpPr>
          <p:cNvPr id="3" name="Content Placeholder 2"/>
          <p:cNvSpPr>
            <a:spLocks noGrp="1"/>
          </p:cNvSpPr>
          <p:nvPr>
            <p:ph idx="1"/>
          </p:nvPr>
        </p:nvSpPr>
        <p:spPr/>
        <p:txBody>
          <a:bodyPr>
            <a:normAutofit/>
          </a:bodyPr>
          <a:lstStyle/>
          <a:p>
            <a:r>
              <a:rPr lang="en-US" b="1" dirty="0" smtClean="0">
                <a:sym typeface="Symbol" charset="2"/>
              </a:rPr>
              <a:t>Language Issues</a:t>
            </a:r>
          </a:p>
          <a:p>
            <a:pPr lvl="1"/>
            <a:r>
              <a:rPr lang="en-US" dirty="0" smtClean="0">
                <a:sym typeface="Symbol" charset="2"/>
              </a:rPr>
              <a:t>German noun compounds are not segmented</a:t>
            </a:r>
          </a:p>
          <a:p>
            <a:pPr lvl="1"/>
            <a:r>
              <a:rPr lang="en-US" dirty="0" err="1" smtClean="0">
                <a:sym typeface="Symbol" charset="2"/>
              </a:rPr>
              <a:t>Lebensversicherungsgesellschaftsangestellter</a:t>
            </a:r>
            <a:endParaRPr lang="en-US" dirty="0" smtClean="0">
              <a:sym typeface="Symbol" charset="2"/>
            </a:endParaRPr>
          </a:p>
          <a:p>
            <a:pPr lvl="1"/>
            <a:r>
              <a:rPr lang="en-US" dirty="0" smtClean="0"/>
              <a:t>Arabic (or Hebrew) is basically written right to left, but with certain items like numbers written left to right</a:t>
            </a:r>
          </a:p>
          <a:p>
            <a:pPr marL="0" indent="0">
              <a:buNone/>
            </a:pPr>
            <a:endParaRPr lang="en-US" b="1" dirty="0" smtClean="0"/>
          </a:p>
          <a:p>
            <a:r>
              <a:rPr lang="en-US" b="1" dirty="0" smtClean="0"/>
              <a:t>URLs </a:t>
            </a:r>
            <a:r>
              <a:rPr lang="en-US" b="1" dirty="0"/>
              <a:t>and Emails:</a:t>
            </a:r>
            <a:endParaRPr lang="en-US" dirty="0"/>
          </a:p>
          <a:p>
            <a:pPr lvl="1"/>
            <a:r>
              <a:rPr lang="en-US" b="1" dirty="0"/>
              <a:t>Issue:</a:t>
            </a:r>
            <a:r>
              <a:rPr lang="en-US" dirty="0"/>
              <a:t> URLs or email addresses might be treated as single tokens, making it difficult to analyze them separately.</a:t>
            </a:r>
          </a:p>
          <a:p>
            <a:endParaRPr lang="en-US" dirty="0"/>
          </a:p>
        </p:txBody>
      </p:sp>
    </p:spTree>
    <p:extLst>
      <p:ext uri="{BB962C8B-B14F-4D97-AF65-F5344CB8AC3E}">
        <p14:creationId xmlns:p14="http://schemas.microsoft.com/office/powerpoint/2010/main" xmlns="" val="1918823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4137</TotalTime>
  <Words>1578</Words>
  <Application>Microsoft Office PowerPoint</Application>
  <PresentationFormat>Custom</PresentationFormat>
  <Paragraphs>178</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Slide 1</vt:lpstr>
      <vt:lpstr>Text Documents</vt:lpstr>
      <vt:lpstr>What is Text?</vt:lpstr>
      <vt:lpstr>Textual Data Processing</vt:lpstr>
      <vt:lpstr>Preprocessing</vt:lpstr>
      <vt:lpstr>Tokenization</vt:lpstr>
      <vt:lpstr>Lots of Tokenizers out there</vt:lpstr>
      <vt:lpstr>Issues with Tokenization</vt:lpstr>
      <vt:lpstr>Issues with Tokenization</vt:lpstr>
      <vt:lpstr>Punctuations and Numbers removal</vt:lpstr>
      <vt:lpstr>Stemming</vt:lpstr>
      <vt:lpstr>Typical rules in Porter</vt:lpstr>
      <vt:lpstr>Lemmatization</vt:lpstr>
      <vt:lpstr>Key Differences</vt:lpstr>
      <vt:lpstr>Part-of-speech (POS)</vt:lpstr>
      <vt:lpstr>Part-of-speech (POS)</vt:lpstr>
      <vt:lpstr>Stop Words</vt:lpstr>
      <vt:lpstr>Example: the WAIS stop list (first 84 of 363 multi-letter words)</vt:lpstr>
      <vt:lpstr>Slide 19</vt:lpstr>
      <vt:lpstr>Feature Extraction</vt:lpstr>
      <vt:lpstr>Count vectorizer</vt:lpstr>
      <vt:lpstr>Count vectorizer</vt:lpstr>
      <vt:lpstr>Slide 23</vt:lpstr>
      <vt:lpstr>TF – IDF Vectorizer (Term Frequency – Inverse Document Frequency)</vt:lpstr>
      <vt:lpstr>TF – IDF Vectorizer (Term Frequency – Inverse Document Frequency)</vt:lpstr>
      <vt:lpstr>TF – IDF Vectorizer (Term Frequency – Inverse Document Frequency)</vt:lpstr>
      <vt:lpstr>TF – IDF Vectorizer (Term Frequency – Inverse Document Frequency)</vt:lpstr>
      <vt:lpstr>TF – IDF Vectorizer (Term Frequency – Inverse Document Frequency)</vt:lpstr>
      <vt:lpstr>Slide 29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Saif Ul Islam</dc:creator>
  <cp:lastModifiedBy>saif</cp:lastModifiedBy>
  <cp:revision>26</cp:revision>
  <dcterms:created xsi:type="dcterms:W3CDTF">2023-11-22T08:30:39Z</dcterms:created>
  <dcterms:modified xsi:type="dcterms:W3CDTF">2023-11-30T05:45:34Z</dcterms:modified>
</cp:coreProperties>
</file>