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A0E8-6FBB-4C3E-BFBE-6A102CF4EED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B390-DF9B-4E45-A8CB-A82BAA15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A0E8-6FBB-4C3E-BFBE-6A102CF4EED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B390-DF9B-4E45-A8CB-A82BAA15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6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A0E8-6FBB-4C3E-BFBE-6A102CF4EED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B390-DF9B-4E45-A8CB-A82BAA15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0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A0E8-6FBB-4C3E-BFBE-6A102CF4EED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B390-DF9B-4E45-A8CB-A82BAA15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1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A0E8-6FBB-4C3E-BFBE-6A102CF4EED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B390-DF9B-4E45-A8CB-A82BAA15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A0E8-6FBB-4C3E-BFBE-6A102CF4EED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B390-DF9B-4E45-A8CB-A82BAA15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0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A0E8-6FBB-4C3E-BFBE-6A102CF4EED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B390-DF9B-4E45-A8CB-A82BAA15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0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A0E8-6FBB-4C3E-BFBE-6A102CF4EED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B390-DF9B-4E45-A8CB-A82BAA15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A0E8-6FBB-4C3E-BFBE-6A102CF4EED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B390-DF9B-4E45-A8CB-A82BAA15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8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A0E8-6FBB-4C3E-BFBE-6A102CF4EED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B390-DF9B-4E45-A8CB-A82BAA15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0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A0E8-6FBB-4C3E-BFBE-6A102CF4EED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CB390-DF9B-4E45-A8CB-A82BAA15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7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3A0E8-6FBB-4C3E-BFBE-6A102CF4EED6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CB390-DF9B-4E45-A8CB-A82BAA155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0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geojson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003" y="463336"/>
            <a:ext cx="10783019" cy="953572"/>
          </a:xfrm>
        </p:spPr>
        <p:txBody>
          <a:bodyPr>
            <a:noAutofit/>
          </a:bodyPr>
          <a:lstStyle/>
          <a:p>
            <a:r>
              <a:rPr lang="en-US" sz="6600" b="1" dirty="0" smtClean="0"/>
              <a:t>Working with Geospatial Data</a:t>
            </a:r>
            <a:endParaRPr lang="en-US" sz="6600" dirty="0"/>
          </a:p>
        </p:txBody>
      </p:sp>
      <p:pic>
        <p:nvPicPr>
          <p:cNvPr id="1026" name="Picture 2" descr="https://miro.medium.com/v2/resize:fit:700/0*HaRj3Ksi6oL8hwM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071" y="2190923"/>
            <a:ext cx="6667500" cy="45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9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the Geospatial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Following is an example of spatial data </a:t>
            </a:r>
          </a:p>
          <a:p>
            <a:pPr marL="0" indent="0">
              <a:buNone/>
            </a:pPr>
            <a:r>
              <a:rPr lang="en-US" dirty="0" smtClean="0"/>
              <a:t>represented as a line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37" y="2773248"/>
            <a:ext cx="3949820" cy="40847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882" y="1825625"/>
            <a:ext cx="32385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5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the Geospatial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Following is an example of spatial data </a:t>
            </a:r>
          </a:p>
          <a:p>
            <a:pPr marL="0" indent="0">
              <a:buNone/>
            </a:pPr>
            <a:r>
              <a:rPr lang="en-US" dirty="0" smtClean="0"/>
              <a:t>represented as a circular polygon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65665"/>
            <a:ext cx="3999651" cy="40923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343" y="365125"/>
            <a:ext cx="4257675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24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the Geospatial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Following is an example of spatial data </a:t>
            </a:r>
          </a:p>
          <a:p>
            <a:pPr marL="0" indent="0">
              <a:buNone/>
            </a:pPr>
            <a:r>
              <a:rPr lang="en-US" dirty="0" smtClean="0"/>
              <a:t>represented as a rectangle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39359"/>
            <a:ext cx="5197146" cy="41186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078" y="8539"/>
            <a:ext cx="3189347" cy="683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14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the Geospatial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Adding attributes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67" y="2329132"/>
            <a:ext cx="6531269" cy="45288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7640" y="365125"/>
            <a:ext cx="3056827" cy="637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91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Geospatial </a:t>
            </a:r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Remote Sensing</a:t>
            </a:r>
          </a:p>
          <a:p>
            <a:r>
              <a:rPr lang="en-US" dirty="0"/>
              <a:t>Space or airborne camera and sensor platforms provide imagery and data at great detail. Images that can zoom into less than one meter are available on some commercial satellites.</a:t>
            </a:r>
          </a:p>
          <a:p>
            <a:pPr marL="0" indent="0">
              <a:buNone/>
            </a:pPr>
            <a:r>
              <a:rPr lang="en-US" dirty="0"/>
              <a:t>Geographic Information System (GIS)</a:t>
            </a:r>
          </a:p>
          <a:p>
            <a:r>
              <a:rPr lang="en-US" dirty="0"/>
              <a:t>Offers software that can map a specific geographic location anywhere on Earth and analyze geospatial data. GIS geospatial can also detect patterns in the data.</a:t>
            </a:r>
          </a:p>
          <a:p>
            <a:pPr marL="0" indent="0">
              <a:buNone/>
            </a:pPr>
            <a:r>
              <a:rPr lang="en-US" dirty="0"/>
              <a:t>Global Positioning System (GPS)</a:t>
            </a:r>
          </a:p>
          <a:p>
            <a:r>
              <a:rPr lang="en-US" dirty="0"/>
              <a:t>Provides coordinate locations for military and civilian use through a network of U.S. Department of Defense satellites. A European version is called Galileo.</a:t>
            </a:r>
          </a:p>
          <a:p>
            <a:pPr marL="0" indent="0">
              <a:buNone/>
            </a:pPr>
            <a:r>
              <a:rPr lang="en-US" dirty="0"/>
              <a:t>Internet Mapping Technologies</a:t>
            </a:r>
          </a:p>
          <a:p>
            <a:r>
              <a:rPr lang="en-US" dirty="0"/>
              <a:t>Google Earth and Microsoft Virtual Earth are examples of geospatial software and geospatial mapping tools that makes it easier for people to view and share geospatial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08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Geospatial </a:t>
            </a:r>
            <a:r>
              <a:rPr lang="en-US" dirty="0" smtClean="0"/>
              <a:t>Technologies</a:t>
            </a:r>
            <a:endParaRPr lang="en-US" dirty="0"/>
          </a:p>
        </p:txBody>
      </p:sp>
      <p:pic>
        <p:nvPicPr>
          <p:cNvPr id="1026" name="Picture 2" descr="Diagram depicts various geospatial technologies and tools involved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54" y="1690688"/>
            <a:ext cx="6549597" cy="516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724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Urban Planning and Development:</a:t>
            </a:r>
            <a:endParaRPr lang="en-US" dirty="0"/>
          </a:p>
          <a:p>
            <a:pPr lvl="1"/>
            <a:r>
              <a:rPr lang="en-US" dirty="0"/>
              <a:t>GIS helps city planners manage land use, zoning, transportation networks, and infrastructure development. It assists in optimizing city layouts and improving urban living conditions.</a:t>
            </a:r>
          </a:p>
          <a:p>
            <a:r>
              <a:rPr lang="en-US" b="1" dirty="0"/>
              <a:t>Environmental Management and Conservation:</a:t>
            </a:r>
            <a:endParaRPr lang="en-US" dirty="0"/>
          </a:p>
          <a:p>
            <a:pPr lvl="1"/>
            <a:r>
              <a:rPr lang="en-US" dirty="0"/>
              <a:t>GIS is crucial for monitoring and managing natural resources, tracking environmental changes, and planning conservation efforts. It's used in land cover analysis, wildlife habitat mapping, and disaster management.</a:t>
            </a:r>
          </a:p>
          <a:p>
            <a:r>
              <a:rPr lang="en-US" b="1" dirty="0"/>
              <a:t>Public Health and Healthcare:</a:t>
            </a:r>
            <a:endParaRPr lang="en-US" dirty="0"/>
          </a:p>
          <a:p>
            <a:pPr lvl="1"/>
            <a:r>
              <a:rPr lang="en-US" dirty="0"/>
              <a:t>GIS is employed to track disease outbreaks, plan healthcare facility locations, and analyze the relationship between health outcomes and environmental factors like pollution and access to healthcare.</a:t>
            </a:r>
          </a:p>
          <a:p>
            <a:r>
              <a:rPr lang="en-US" b="1" dirty="0"/>
              <a:t>Emergency Response and Disaster Management:</a:t>
            </a:r>
            <a:endParaRPr lang="en-US" dirty="0"/>
          </a:p>
          <a:p>
            <a:pPr lvl="1"/>
            <a:r>
              <a:rPr lang="en-US" dirty="0"/>
              <a:t>GIS aids in disaster preparedness, response, and recovery by providing real-time mapping of affected areas, identifying vulnerable populations, and managing resources during crises like wildfires, hurricanes, and earthquakes.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53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Transportation and Logistics:</a:t>
            </a:r>
            <a:endParaRPr lang="en-US" dirty="0"/>
          </a:p>
          <a:p>
            <a:pPr lvl="1"/>
            <a:r>
              <a:rPr lang="en-US" dirty="0"/>
              <a:t>GIS optimizes transportation routes, aids in traffic management, and supports logistics operations. It's used for route planning, vehicle tracking, and public transit optimization.</a:t>
            </a:r>
          </a:p>
          <a:p>
            <a:r>
              <a:rPr lang="en-US" b="1" dirty="0"/>
              <a:t>Agriculture and Precision Farming:</a:t>
            </a:r>
            <a:endParaRPr lang="en-US" dirty="0"/>
          </a:p>
          <a:p>
            <a:pPr lvl="1"/>
            <a:r>
              <a:rPr lang="en-US" dirty="0"/>
              <a:t>GIS assists in farm management by providing insights into soil quality, crop yield, and irrigation needs. Precision farming uses GIS to enhance productivity and reduce environmental impact.</a:t>
            </a:r>
          </a:p>
          <a:p>
            <a:r>
              <a:rPr lang="en-US" b="1" dirty="0"/>
              <a:t>Natural Resource Management:</a:t>
            </a:r>
            <a:endParaRPr lang="en-US" dirty="0"/>
          </a:p>
          <a:p>
            <a:pPr lvl="1"/>
            <a:r>
              <a:rPr lang="en-US" dirty="0"/>
              <a:t>Forestry, mining, and oil and gas industries use GIS to plan resource extraction, manage land, and monitor environmental impact.</a:t>
            </a:r>
          </a:p>
          <a:p>
            <a:r>
              <a:rPr lang="en-US" b="1" dirty="0"/>
              <a:t>Real Estate and Property Management:</a:t>
            </a:r>
            <a:endParaRPr lang="en-US" dirty="0"/>
          </a:p>
          <a:p>
            <a:pPr lvl="1"/>
            <a:r>
              <a:rPr lang="en-US" dirty="0"/>
              <a:t>GIS is used for property assessment, land parcel identification, and location-based decision-making in the real estate industry.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7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Geospatial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Spatial data is the information about the </a:t>
            </a:r>
            <a:r>
              <a:rPr lang="en-US" b="1" dirty="0"/>
              <a:t>location</a:t>
            </a:r>
            <a:r>
              <a:rPr lang="en-US" dirty="0"/>
              <a:t> and </a:t>
            </a:r>
            <a:r>
              <a:rPr lang="en-US" b="1" dirty="0"/>
              <a:t>shape</a:t>
            </a:r>
            <a:r>
              <a:rPr lang="en-US" dirty="0"/>
              <a:t> of geographical features and the relationship between </a:t>
            </a:r>
            <a:r>
              <a:rPr lang="en-US" dirty="0" smtClean="0"/>
              <a:t>them</a:t>
            </a:r>
          </a:p>
          <a:p>
            <a:r>
              <a:rPr lang="en-US" dirty="0"/>
              <a:t>This data includes information about the Earth's surface, such as topography, land use, climate, and human-made features like roads and buildings.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collected through various means, including GPS, remote sensing, and surveys.</a:t>
            </a:r>
          </a:p>
        </p:txBody>
      </p:sp>
    </p:spTree>
    <p:extLst>
      <p:ext uri="{BB962C8B-B14F-4D97-AF65-F5344CB8AC3E}">
        <p14:creationId xmlns:p14="http://schemas.microsoft.com/office/powerpoint/2010/main" val="58129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Geospatial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Vector Data:</a:t>
            </a:r>
          </a:p>
          <a:p>
            <a:pPr lvl="1"/>
            <a:r>
              <a:rPr lang="en-US" b="1" dirty="0"/>
              <a:t>Points</a:t>
            </a:r>
            <a:r>
              <a:rPr lang="en-US" dirty="0"/>
              <a:t>: Represent discrete locations on the Earth's surface, often defined by latitude and longitude coordinates. Examples include cities, landmarks, and sampling locations.</a:t>
            </a:r>
          </a:p>
          <a:p>
            <a:pPr lvl="1"/>
            <a:r>
              <a:rPr lang="en-US" b="1" dirty="0"/>
              <a:t>Lines</a:t>
            </a:r>
            <a:r>
              <a:rPr lang="en-US" dirty="0"/>
              <a:t> (Polylines): Represent linear features or paths, such as roads, rivers, and boundaries.</a:t>
            </a:r>
          </a:p>
          <a:p>
            <a:pPr lvl="1"/>
            <a:r>
              <a:rPr lang="en-US" b="1" dirty="0"/>
              <a:t>Polygons</a:t>
            </a:r>
            <a:r>
              <a:rPr lang="en-US" dirty="0"/>
              <a:t>: Represent areas or regions with well-defined boundaries, like countries, states, and parcels of land. Polygons are defined by a series of connected lines.</a:t>
            </a:r>
          </a:p>
          <a:p>
            <a:pPr marL="0" indent="0">
              <a:buNone/>
            </a:pPr>
            <a:r>
              <a:rPr lang="en-US" dirty="0"/>
              <a:t>Raster Data:</a:t>
            </a:r>
          </a:p>
          <a:p>
            <a:pPr lvl="1"/>
            <a:r>
              <a:rPr lang="en-US" dirty="0"/>
              <a:t>Grids or Pixels: Represent data as a regular grid of cells, where each cell contains a value representing a property or attribute for a specific location on the Earth's surface. Examples include satellite imagery, elevation models, and land cover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96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Geospatial data</a:t>
            </a:r>
            <a:endParaRPr lang="en-US" dirty="0"/>
          </a:p>
        </p:txBody>
      </p:sp>
      <p:pic>
        <p:nvPicPr>
          <p:cNvPr id="2050" name="Picture 2" descr="The Basics of Mapmaking With GIS - Metrocos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98"/>
          <a:stretch/>
        </p:blipFill>
        <p:spPr bwMode="auto">
          <a:xfrm>
            <a:off x="838200" y="1442071"/>
            <a:ext cx="9977307" cy="511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339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Geographic information system (GIS)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geographic information system (GIS) is a system that creates, manages, analyzes, and maps all types of data. </a:t>
            </a:r>
            <a:endParaRPr lang="en-US" dirty="0" smtClean="0"/>
          </a:p>
          <a:p>
            <a:r>
              <a:rPr lang="en-US" dirty="0" smtClean="0"/>
              <a:t>GIS </a:t>
            </a:r>
            <a:r>
              <a:rPr lang="en-US" dirty="0"/>
              <a:t>connects data to a map, integrating location data (where things are) with all types of descriptive information (what things are like there).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provides a foundation for mapping and analysis that is used in science and almost every industry. </a:t>
            </a:r>
            <a:endParaRPr lang="en-US" dirty="0" smtClean="0"/>
          </a:p>
          <a:p>
            <a:r>
              <a:rPr lang="en-US" dirty="0" smtClean="0"/>
              <a:t>GIS </a:t>
            </a:r>
            <a:r>
              <a:rPr lang="en-US" dirty="0"/>
              <a:t>helps users understand patterns, relationships, and geographic context.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benefits include improved communication and efficiency as well as better management and decision making.</a:t>
            </a:r>
          </a:p>
        </p:txBody>
      </p:sp>
    </p:spTree>
    <p:extLst>
      <p:ext uri="{BB962C8B-B14F-4D97-AF65-F5344CB8AC3E}">
        <p14:creationId xmlns:p14="http://schemas.microsoft.com/office/powerpoint/2010/main" val="2328964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Geographic information system (GIS)</a:t>
            </a:r>
            <a:endParaRPr lang="en-US" dirty="0"/>
          </a:p>
        </p:txBody>
      </p:sp>
      <p:pic>
        <p:nvPicPr>
          <p:cNvPr id="3074" name="Picture 2" descr="Applications of GIS | Top 12 Applications of Geographic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237" y="1830525"/>
            <a:ext cx="8379125" cy="502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749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the Geospatial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 data is represented through points, lines, and polygons stored in </a:t>
            </a:r>
            <a:r>
              <a:rPr lang="en-US" dirty="0" err="1"/>
              <a:t>shapefiles</a:t>
            </a:r>
            <a:r>
              <a:rPr lang="en-US" dirty="0"/>
              <a:t> (.</a:t>
            </a:r>
            <a:r>
              <a:rPr lang="en-US" dirty="0" err="1"/>
              <a:t>shp</a:t>
            </a:r>
            <a:r>
              <a:rPr lang="en-US" dirty="0"/>
              <a:t>) whereas raster data is image-like data stored in a grid of pixels (</a:t>
            </a:r>
            <a:r>
              <a:rPr lang="en-US" dirty="0" err="1"/>
              <a:t>eg</a:t>
            </a:r>
            <a:r>
              <a:rPr lang="en-US" dirty="0"/>
              <a:t>. Satellite imagery). </a:t>
            </a:r>
            <a:endParaRPr lang="en-US" dirty="0" smtClean="0"/>
          </a:p>
          <a:p>
            <a:r>
              <a:rPr lang="en-US" dirty="0" smtClean="0"/>
              <a:t>Another </a:t>
            </a:r>
            <a:r>
              <a:rPr lang="en-US" dirty="0"/>
              <a:t>format to store spatial data is </a:t>
            </a:r>
            <a:r>
              <a:rPr lang="en-US" dirty="0" err="1"/>
              <a:t>GeoJson</a:t>
            </a:r>
            <a:r>
              <a:rPr lang="en-US" dirty="0"/>
              <a:t>. If you want to get yourself familiar with this, you can visit </a:t>
            </a:r>
            <a:r>
              <a:rPr lang="en-US" u="sng" dirty="0">
                <a:hlinkClick r:id="rId2"/>
              </a:rPr>
              <a:t>geojson.io</a:t>
            </a:r>
            <a:r>
              <a:rPr lang="en-US" dirty="0"/>
              <a:t> which is a very intuitive tool for editing </a:t>
            </a:r>
            <a:r>
              <a:rPr lang="en-US" dirty="0" err="1"/>
              <a:t>GeoJson</a:t>
            </a:r>
            <a:r>
              <a:rPr lang="en-US" dirty="0"/>
              <a:t> data using a map interface.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778" y="4331223"/>
            <a:ext cx="4998822" cy="252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3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the Geospatial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Following is an example of spatial data </a:t>
            </a:r>
          </a:p>
          <a:p>
            <a:pPr marL="0" indent="0">
              <a:buNone/>
            </a:pPr>
            <a:r>
              <a:rPr lang="en-US" dirty="0" smtClean="0"/>
              <a:t>represented as a polygon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389" y="2772016"/>
            <a:ext cx="4622770" cy="40859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910" y="203949"/>
            <a:ext cx="4076520" cy="665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6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the Geospatial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Following is an example of spatial data </a:t>
            </a:r>
          </a:p>
          <a:p>
            <a:pPr marL="0" indent="0">
              <a:buNone/>
            </a:pPr>
            <a:r>
              <a:rPr lang="en-US" dirty="0" smtClean="0"/>
              <a:t>represented as a point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57" y="2818592"/>
            <a:ext cx="3274028" cy="33583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406" y="2586038"/>
            <a:ext cx="29432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4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863</Words>
  <Application>Microsoft Office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Working with Geospatial Data</vt:lpstr>
      <vt:lpstr>Geospatial data</vt:lpstr>
      <vt:lpstr>Types of Geospatial data</vt:lpstr>
      <vt:lpstr>Types of Geospatial data</vt:lpstr>
      <vt:lpstr>Geographic information system (GIS)</vt:lpstr>
      <vt:lpstr>Geographic information system (GIS)</vt:lpstr>
      <vt:lpstr>Storing the Geospatial data</vt:lpstr>
      <vt:lpstr>Storing the Geospatial data</vt:lpstr>
      <vt:lpstr>Storing the Geospatial data</vt:lpstr>
      <vt:lpstr>Storing the Geospatial data</vt:lpstr>
      <vt:lpstr>Storing the Geospatial data</vt:lpstr>
      <vt:lpstr>Storing the Geospatial data</vt:lpstr>
      <vt:lpstr>Storing the Geospatial data</vt:lpstr>
      <vt:lpstr>Geospatial Technologies</vt:lpstr>
      <vt:lpstr>Geospatial Technologies</vt:lpstr>
      <vt:lpstr>Applications</vt:lpstr>
      <vt:lpstr>Applications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Geospatial Data</dc:title>
  <dc:creator>Saif Ul Islam</dc:creator>
  <cp:lastModifiedBy>Saif Ul Islam</cp:lastModifiedBy>
  <cp:revision>8</cp:revision>
  <dcterms:created xsi:type="dcterms:W3CDTF">2023-10-24T05:41:31Z</dcterms:created>
  <dcterms:modified xsi:type="dcterms:W3CDTF">2023-10-24T06:49:47Z</dcterms:modified>
</cp:coreProperties>
</file>