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1"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FAB5-C54E-39D9-4521-F3B9B395D0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118C3F-088A-EA2A-DB70-CCB52E93B2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5E58B8-DEBB-6E1C-195F-D68C7E6384BB}"/>
              </a:ext>
            </a:extLst>
          </p:cNvPr>
          <p:cNvSpPr>
            <a:spLocks noGrp="1"/>
          </p:cNvSpPr>
          <p:nvPr>
            <p:ph type="dt" sz="half" idx="10"/>
          </p:nvPr>
        </p:nvSpPr>
        <p:spPr/>
        <p:txBody>
          <a:bodyPr/>
          <a:lstStyle/>
          <a:p>
            <a:fld id="{72F82FBD-64B3-4E04-B998-CB06B9540247}" type="datetimeFigureOut">
              <a:rPr lang="en-US" smtClean="0"/>
              <a:t>11/28/2024</a:t>
            </a:fld>
            <a:endParaRPr lang="en-US"/>
          </a:p>
        </p:txBody>
      </p:sp>
      <p:sp>
        <p:nvSpPr>
          <p:cNvPr id="5" name="Footer Placeholder 4">
            <a:extLst>
              <a:ext uri="{FF2B5EF4-FFF2-40B4-BE49-F238E27FC236}">
                <a16:creationId xmlns:a16="http://schemas.microsoft.com/office/drawing/2014/main" id="{5389D5C7-AE5A-D358-4B32-F510F375C3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0590DD-400E-EAE1-5087-7E5C7BCB81BD}"/>
              </a:ext>
            </a:extLst>
          </p:cNvPr>
          <p:cNvSpPr>
            <a:spLocks noGrp="1"/>
          </p:cNvSpPr>
          <p:nvPr>
            <p:ph type="sldNum" sz="quarter" idx="12"/>
          </p:nvPr>
        </p:nvSpPr>
        <p:spPr/>
        <p:txBody>
          <a:bodyPr/>
          <a:lstStyle/>
          <a:p>
            <a:fld id="{6757FCFA-799C-4BE9-9AB6-904622AB9F8A}" type="slidenum">
              <a:rPr lang="en-US" smtClean="0"/>
              <a:t>‹#›</a:t>
            </a:fld>
            <a:endParaRPr lang="en-US"/>
          </a:p>
        </p:txBody>
      </p:sp>
    </p:spTree>
    <p:extLst>
      <p:ext uri="{BB962C8B-B14F-4D97-AF65-F5344CB8AC3E}">
        <p14:creationId xmlns:p14="http://schemas.microsoft.com/office/powerpoint/2010/main" val="1397227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0A63C-42BE-B98A-1BBD-06715959B5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BAA9ED-33C8-4E97-E47B-1EB80F35CE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93EFA6-5324-7912-C71B-AC117312A1E1}"/>
              </a:ext>
            </a:extLst>
          </p:cNvPr>
          <p:cNvSpPr>
            <a:spLocks noGrp="1"/>
          </p:cNvSpPr>
          <p:nvPr>
            <p:ph type="dt" sz="half" idx="10"/>
          </p:nvPr>
        </p:nvSpPr>
        <p:spPr/>
        <p:txBody>
          <a:bodyPr/>
          <a:lstStyle/>
          <a:p>
            <a:fld id="{72F82FBD-64B3-4E04-B998-CB06B9540247}" type="datetimeFigureOut">
              <a:rPr lang="en-US" smtClean="0"/>
              <a:t>11/28/2024</a:t>
            </a:fld>
            <a:endParaRPr lang="en-US"/>
          </a:p>
        </p:txBody>
      </p:sp>
      <p:sp>
        <p:nvSpPr>
          <p:cNvPr id="5" name="Footer Placeholder 4">
            <a:extLst>
              <a:ext uri="{FF2B5EF4-FFF2-40B4-BE49-F238E27FC236}">
                <a16:creationId xmlns:a16="http://schemas.microsoft.com/office/drawing/2014/main" id="{21455D97-CE6C-613C-6137-19992883F4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DCE8B4-9FD1-AFCB-647A-13B34BDDCC34}"/>
              </a:ext>
            </a:extLst>
          </p:cNvPr>
          <p:cNvSpPr>
            <a:spLocks noGrp="1"/>
          </p:cNvSpPr>
          <p:nvPr>
            <p:ph type="sldNum" sz="quarter" idx="12"/>
          </p:nvPr>
        </p:nvSpPr>
        <p:spPr/>
        <p:txBody>
          <a:bodyPr/>
          <a:lstStyle/>
          <a:p>
            <a:fld id="{6757FCFA-799C-4BE9-9AB6-904622AB9F8A}" type="slidenum">
              <a:rPr lang="en-US" smtClean="0"/>
              <a:t>‹#›</a:t>
            </a:fld>
            <a:endParaRPr lang="en-US"/>
          </a:p>
        </p:txBody>
      </p:sp>
    </p:spTree>
    <p:extLst>
      <p:ext uri="{BB962C8B-B14F-4D97-AF65-F5344CB8AC3E}">
        <p14:creationId xmlns:p14="http://schemas.microsoft.com/office/powerpoint/2010/main" val="233443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4454F7-EFBE-DB13-7FFB-0B6C23D8F2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44B72B-209C-B076-0246-8AD403ABB4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D97B9-9768-03B1-9FEB-2C48D9F6604F}"/>
              </a:ext>
            </a:extLst>
          </p:cNvPr>
          <p:cNvSpPr>
            <a:spLocks noGrp="1"/>
          </p:cNvSpPr>
          <p:nvPr>
            <p:ph type="dt" sz="half" idx="10"/>
          </p:nvPr>
        </p:nvSpPr>
        <p:spPr/>
        <p:txBody>
          <a:bodyPr/>
          <a:lstStyle/>
          <a:p>
            <a:fld id="{72F82FBD-64B3-4E04-B998-CB06B9540247}" type="datetimeFigureOut">
              <a:rPr lang="en-US" smtClean="0"/>
              <a:t>11/28/2024</a:t>
            </a:fld>
            <a:endParaRPr lang="en-US"/>
          </a:p>
        </p:txBody>
      </p:sp>
      <p:sp>
        <p:nvSpPr>
          <p:cNvPr id="5" name="Footer Placeholder 4">
            <a:extLst>
              <a:ext uri="{FF2B5EF4-FFF2-40B4-BE49-F238E27FC236}">
                <a16:creationId xmlns:a16="http://schemas.microsoft.com/office/drawing/2014/main" id="{8EC07EEB-FC58-FFC1-55FD-C3AA021CD1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F27EAE-8E60-0630-1C9D-E298D1119CF7}"/>
              </a:ext>
            </a:extLst>
          </p:cNvPr>
          <p:cNvSpPr>
            <a:spLocks noGrp="1"/>
          </p:cNvSpPr>
          <p:nvPr>
            <p:ph type="sldNum" sz="quarter" idx="12"/>
          </p:nvPr>
        </p:nvSpPr>
        <p:spPr/>
        <p:txBody>
          <a:bodyPr/>
          <a:lstStyle/>
          <a:p>
            <a:fld id="{6757FCFA-799C-4BE9-9AB6-904622AB9F8A}" type="slidenum">
              <a:rPr lang="en-US" smtClean="0"/>
              <a:t>‹#›</a:t>
            </a:fld>
            <a:endParaRPr lang="en-US"/>
          </a:p>
        </p:txBody>
      </p:sp>
    </p:spTree>
    <p:extLst>
      <p:ext uri="{BB962C8B-B14F-4D97-AF65-F5344CB8AC3E}">
        <p14:creationId xmlns:p14="http://schemas.microsoft.com/office/powerpoint/2010/main" val="2394230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9A9EC-446D-F45E-AAF4-8632126C7A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E97C33-2155-9C50-00FD-149A08BC03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D1F5BA-F0EB-736C-61DA-124CBD1BB74D}"/>
              </a:ext>
            </a:extLst>
          </p:cNvPr>
          <p:cNvSpPr>
            <a:spLocks noGrp="1"/>
          </p:cNvSpPr>
          <p:nvPr>
            <p:ph type="dt" sz="half" idx="10"/>
          </p:nvPr>
        </p:nvSpPr>
        <p:spPr/>
        <p:txBody>
          <a:bodyPr/>
          <a:lstStyle/>
          <a:p>
            <a:fld id="{72F82FBD-64B3-4E04-B998-CB06B9540247}" type="datetimeFigureOut">
              <a:rPr lang="en-US" smtClean="0"/>
              <a:t>11/28/2024</a:t>
            </a:fld>
            <a:endParaRPr lang="en-US"/>
          </a:p>
        </p:txBody>
      </p:sp>
      <p:sp>
        <p:nvSpPr>
          <p:cNvPr id="5" name="Footer Placeholder 4">
            <a:extLst>
              <a:ext uri="{FF2B5EF4-FFF2-40B4-BE49-F238E27FC236}">
                <a16:creationId xmlns:a16="http://schemas.microsoft.com/office/drawing/2014/main" id="{17776791-91A4-34AC-920A-1E0129AEB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D1ED62-CABB-EC5B-07EA-785AA873F0A7}"/>
              </a:ext>
            </a:extLst>
          </p:cNvPr>
          <p:cNvSpPr>
            <a:spLocks noGrp="1"/>
          </p:cNvSpPr>
          <p:nvPr>
            <p:ph type="sldNum" sz="quarter" idx="12"/>
          </p:nvPr>
        </p:nvSpPr>
        <p:spPr/>
        <p:txBody>
          <a:bodyPr/>
          <a:lstStyle/>
          <a:p>
            <a:fld id="{6757FCFA-799C-4BE9-9AB6-904622AB9F8A}" type="slidenum">
              <a:rPr lang="en-US" smtClean="0"/>
              <a:t>‹#›</a:t>
            </a:fld>
            <a:endParaRPr lang="en-US"/>
          </a:p>
        </p:txBody>
      </p:sp>
    </p:spTree>
    <p:extLst>
      <p:ext uri="{BB962C8B-B14F-4D97-AF65-F5344CB8AC3E}">
        <p14:creationId xmlns:p14="http://schemas.microsoft.com/office/powerpoint/2010/main" val="2739601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F1864-5E10-F61E-9F4C-CABB5B0B66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A56DB2-DA69-0637-A1E6-0AF4B23A0C2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55EF0E-2ED6-164E-20DE-2B4181C3C6FC}"/>
              </a:ext>
            </a:extLst>
          </p:cNvPr>
          <p:cNvSpPr>
            <a:spLocks noGrp="1"/>
          </p:cNvSpPr>
          <p:nvPr>
            <p:ph type="dt" sz="half" idx="10"/>
          </p:nvPr>
        </p:nvSpPr>
        <p:spPr/>
        <p:txBody>
          <a:bodyPr/>
          <a:lstStyle/>
          <a:p>
            <a:fld id="{72F82FBD-64B3-4E04-B998-CB06B9540247}" type="datetimeFigureOut">
              <a:rPr lang="en-US" smtClean="0"/>
              <a:t>11/28/2024</a:t>
            </a:fld>
            <a:endParaRPr lang="en-US"/>
          </a:p>
        </p:txBody>
      </p:sp>
      <p:sp>
        <p:nvSpPr>
          <p:cNvPr id="5" name="Footer Placeholder 4">
            <a:extLst>
              <a:ext uri="{FF2B5EF4-FFF2-40B4-BE49-F238E27FC236}">
                <a16:creationId xmlns:a16="http://schemas.microsoft.com/office/drawing/2014/main" id="{888C07A5-2997-7EE1-9CD4-D4C6F2DA0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A789A2-B660-4DA4-51D7-3397D3C1F6DD}"/>
              </a:ext>
            </a:extLst>
          </p:cNvPr>
          <p:cNvSpPr>
            <a:spLocks noGrp="1"/>
          </p:cNvSpPr>
          <p:nvPr>
            <p:ph type="sldNum" sz="quarter" idx="12"/>
          </p:nvPr>
        </p:nvSpPr>
        <p:spPr/>
        <p:txBody>
          <a:bodyPr/>
          <a:lstStyle/>
          <a:p>
            <a:fld id="{6757FCFA-799C-4BE9-9AB6-904622AB9F8A}" type="slidenum">
              <a:rPr lang="en-US" smtClean="0"/>
              <a:t>‹#›</a:t>
            </a:fld>
            <a:endParaRPr lang="en-US"/>
          </a:p>
        </p:txBody>
      </p:sp>
    </p:spTree>
    <p:extLst>
      <p:ext uri="{BB962C8B-B14F-4D97-AF65-F5344CB8AC3E}">
        <p14:creationId xmlns:p14="http://schemas.microsoft.com/office/powerpoint/2010/main" val="3773248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63E03-AB8F-1455-9C05-342F26AD85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FA2FD1-1C52-A4B4-1DE0-0EA191BB87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130917-4F3D-9F0A-61F0-0D0D4AA90B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1AAD52-8DA1-18D2-DCBE-08A793EB672B}"/>
              </a:ext>
            </a:extLst>
          </p:cNvPr>
          <p:cNvSpPr>
            <a:spLocks noGrp="1"/>
          </p:cNvSpPr>
          <p:nvPr>
            <p:ph type="dt" sz="half" idx="10"/>
          </p:nvPr>
        </p:nvSpPr>
        <p:spPr/>
        <p:txBody>
          <a:bodyPr/>
          <a:lstStyle/>
          <a:p>
            <a:fld id="{72F82FBD-64B3-4E04-B998-CB06B9540247}" type="datetimeFigureOut">
              <a:rPr lang="en-US" smtClean="0"/>
              <a:t>11/28/2024</a:t>
            </a:fld>
            <a:endParaRPr lang="en-US"/>
          </a:p>
        </p:txBody>
      </p:sp>
      <p:sp>
        <p:nvSpPr>
          <p:cNvPr id="6" name="Footer Placeholder 5">
            <a:extLst>
              <a:ext uri="{FF2B5EF4-FFF2-40B4-BE49-F238E27FC236}">
                <a16:creationId xmlns:a16="http://schemas.microsoft.com/office/drawing/2014/main" id="{8DD84261-51ED-B116-5E31-042DE02825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E041BB-2EBE-09FE-C359-EE15231D5C19}"/>
              </a:ext>
            </a:extLst>
          </p:cNvPr>
          <p:cNvSpPr>
            <a:spLocks noGrp="1"/>
          </p:cNvSpPr>
          <p:nvPr>
            <p:ph type="sldNum" sz="quarter" idx="12"/>
          </p:nvPr>
        </p:nvSpPr>
        <p:spPr/>
        <p:txBody>
          <a:bodyPr/>
          <a:lstStyle/>
          <a:p>
            <a:fld id="{6757FCFA-799C-4BE9-9AB6-904622AB9F8A}" type="slidenum">
              <a:rPr lang="en-US" smtClean="0"/>
              <a:t>‹#›</a:t>
            </a:fld>
            <a:endParaRPr lang="en-US"/>
          </a:p>
        </p:txBody>
      </p:sp>
    </p:spTree>
    <p:extLst>
      <p:ext uri="{BB962C8B-B14F-4D97-AF65-F5344CB8AC3E}">
        <p14:creationId xmlns:p14="http://schemas.microsoft.com/office/powerpoint/2010/main" val="3649658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9E7F7-28E6-56E3-DA34-9013251B19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B984ED-0D62-5B47-E7C7-B3B0676DDE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A59056-3433-E228-BD7E-F1D4F9C3DE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B14BB0-2CA6-9BE3-7535-BC714211B4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4B55FC-A85D-4270-F051-E6C0C44BE0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EC6BBD-E5AB-1036-4AB1-C7E9646438D4}"/>
              </a:ext>
            </a:extLst>
          </p:cNvPr>
          <p:cNvSpPr>
            <a:spLocks noGrp="1"/>
          </p:cNvSpPr>
          <p:nvPr>
            <p:ph type="dt" sz="half" idx="10"/>
          </p:nvPr>
        </p:nvSpPr>
        <p:spPr/>
        <p:txBody>
          <a:bodyPr/>
          <a:lstStyle/>
          <a:p>
            <a:fld id="{72F82FBD-64B3-4E04-B998-CB06B9540247}" type="datetimeFigureOut">
              <a:rPr lang="en-US" smtClean="0"/>
              <a:t>11/28/2024</a:t>
            </a:fld>
            <a:endParaRPr lang="en-US"/>
          </a:p>
        </p:txBody>
      </p:sp>
      <p:sp>
        <p:nvSpPr>
          <p:cNvPr id="8" name="Footer Placeholder 7">
            <a:extLst>
              <a:ext uri="{FF2B5EF4-FFF2-40B4-BE49-F238E27FC236}">
                <a16:creationId xmlns:a16="http://schemas.microsoft.com/office/drawing/2014/main" id="{97831303-0DE2-DA14-7997-4DABC27B2F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F84D05-95E2-29AB-BA4F-5480554482E6}"/>
              </a:ext>
            </a:extLst>
          </p:cNvPr>
          <p:cNvSpPr>
            <a:spLocks noGrp="1"/>
          </p:cNvSpPr>
          <p:nvPr>
            <p:ph type="sldNum" sz="quarter" idx="12"/>
          </p:nvPr>
        </p:nvSpPr>
        <p:spPr/>
        <p:txBody>
          <a:bodyPr/>
          <a:lstStyle/>
          <a:p>
            <a:fld id="{6757FCFA-799C-4BE9-9AB6-904622AB9F8A}" type="slidenum">
              <a:rPr lang="en-US" smtClean="0"/>
              <a:t>‹#›</a:t>
            </a:fld>
            <a:endParaRPr lang="en-US"/>
          </a:p>
        </p:txBody>
      </p:sp>
    </p:spTree>
    <p:extLst>
      <p:ext uri="{BB962C8B-B14F-4D97-AF65-F5344CB8AC3E}">
        <p14:creationId xmlns:p14="http://schemas.microsoft.com/office/powerpoint/2010/main" val="3798191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CECC-6462-00F7-4D9D-2E21345164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A23FA-E501-63D8-3C34-5D39B4C3F98F}"/>
              </a:ext>
            </a:extLst>
          </p:cNvPr>
          <p:cNvSpPr>
            <a:spLocks noGrp="1"/>
          </p:cNvSpPr>
          <p:nvPr>
            <p:ph type="dt" sz="half" idx="10"/>
          </p:nvPr>
        </p:nvSpPr>
        <p:spPr/>
        <p:txBody>
          <a:bodyPr/>
          <a:lstStyle/>
          <a:p>
            <a:fld id="{72F82FBD-64B3-4E04-B998-CB06B9540247}" type="datetimeFigureOut">
              <a:rPr lang="en-US" smtClean="0"/>
              <a:t>11/28/2024</a:t>
            </a:fld>
            <a:endParaRPr lang="en-US"/>
          </a:p>
        </p:txBody>
      </p:sp>
      <p:sp>
        <p:nvSpPr>
          <p:cNvPr id="4" name="Footer Placeholder 3">
            <a:extLst>
              <a:ext uri="{FF2B5EF4-FFF2-40B4-BE49-F238E27FC236}">
                <a16:creationId xmlns:a16="http://schemas.microsoft.com/office/drawing/2014/main" id="{E3F9C7AB-4748-8A93-D68E-7CBB5732B9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3C24CF-E693-1591-83B6-F361B4B43575}"/>
              </a:ext>
            </a:extLst>
          </p:cNvPr>
          <p:cNvSpPr>
            <a:spLocks noGrp="1"/>
          </p:cNvSpPr>
          <p:nvPr>
            <p:ph type="sldNum" sz="quarter" idx="12"/>
          </p:nvPr>
        </p:nvSpPr>
        <p:spPr/>
        <p:txBody>
          <a:bodyPr/>
          <a:lstStyle/>
          <a:p>
            <a:fld id="{6757FCFA-799C-4BE9-9AB6-904622AB9F8A}" type="slidenum">
              <a:rPr lang="en-US" smtClean="0"/>
              <a:t>‹#›</a:t>
            </a:fld>
            <a:endParaRPr lang="en-US"/>
          </a:p>
        </p:txBody>
      </p:sp>
    </p:spTree>
    <p:extLst>
      <p:ext uri="{BB962C8B-B14F-4D97-AF65-F5344CB8AC3E}">
        <p14:creationId xmlns:p14="http://schemas.microsoft.com/office/powerpoint/2010/main" val="3047328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6293ED-53FE-6262-3988-5027F46BE215}"/>
              </a:ext>
            </a:extLst>
          </p:cNvPr>
          <p:cNvSpPr>
            <a:spLocks noGrp="1"/>
          </p:cNvSpPr>
          <p:nvPr>
            <p:ph type="dt" sz="half" idx="10"/>
          </p:nvPr>
        </p:nvSpPr>
        <p:spPr/>
        <p:txBody>
          <a:bodyPr/>
          <a:lstStyle/>
          <a:p>
            <a:fld id="{72F82FBD-64B3-4E04-B998-CB06B9540247}" type="datetimeFigureOut">
              <a:rPr lang="en-US" smtClean="0"/>
              <a:t>11/28/2024</a:t>
            </a:fld>
            <a:endParaRPr lang="en-US"/>
          </a:p>
        </p:txBody>
      </p:sp>
      <p:sp>
        <p:nvSpPr>
          <p:cNvPr id="3" name="Footer Placeholder 2">
            <a:extLst>
              <a:ext uri="{FF2B5EF4-FFF2-40B4-BE49-F238E27FC236}">
                <a16:creationId xmlns:a16="http://schemas.microsoft.com/office/drawing/2014/main" id="{C0AD5E84-5BA1-2F79-0FBE-C1D1229D6D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C64469-3A36-4FEC-A17A-C88CE01CD3FB}"/>
              </a:ext>
            </a:extLst>
          </p:cNvPr>
          <p:cNvSpPr>
            <a:spLocks noGrp="1"/>
          </p:cNvSpPr>
          <p:nvPr>
            <p:ph type="sldNum" sz="quarter" idx="12"/>
          </p:nvPr>
        </p:nvSpPr>
        <p:spPr/>
        <p:txBody>
          <a:bodyPr/>
          <a:lstStyle/>
          <a:p>
            <a:fld id="{6757FCFA-799C-4BE9-9AB6-904622AB9F8A}" type="slidenum">
              <a:rPr lang="en-US" smtClean="0"/>
              <a:t>‹#›</a:t>
            </a:fld>
            <a:endParaRPr lang="en-US"/>
          </a:p>
        </p:txBody>
      </p:sp>
    </p:spTree>
    <p:extLst>
      <p:ext uri="{BB962C8B-B14F-4D97-AF65-F5344CB8AC3E}">
        <p14:creationId xmlns:p14="http://schemas.microsoft.com/office/powerpoint/2010/main" val="1720586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66C63-6941-5EF2-8E99-38B286F41C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485B32-31DE-91BF-D36B-AF63B077C7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4F1721-1EA8-2EDA-5728-E17FA5619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AC5456-F64B-B439-B6FC-6EE9AB6F6398}"/>
              </a:ext>
            </a:extLst>
          </p:cNvPr>
          <p:cNvSpPr>
            <a:spLocks noGrp="1"/>
          </p:cNvSpPr>
          <p:nvPr>
            <p:ph type="dt" sz="half" idx="10"/>
          </p:nvPr>
        </p:nvSpPr>
        <p:spPr/>
        <p:txBody>
          <a:bodyPr/>
          <a:lstStyle/>
          <a:p>
            <a:fld id="{72F82FBD-64B3-4E04-B998-CB06B9540247}" type="datetimeFigureOut">
              <a:rPr lang="en-US" smtClean="0"/>
              <a:t>11/28/2024</a:t>
            </a:fld>
            <a:endParaRPr lang="en-US"/>
          </a:p>
        </p:txBody>
      </p:sp>
      <p:sp>
        <p:nvSpPr>
          <p:cNvPr id="6" name="Footer Placeholder 5">
            <a:extLst>
              <a:ext uri="{FF2B5EF4-FFF2-40B4-BE49-F238E27FC236}">
                <a16:creationId xmlns:a16="http://schemas.microsoft.com/office/drawing/2014/main" id="{42C04A56-D83D-583C-F1CA-0D85F51158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D267D1-EDBF-F6F1-CBB9-FC3243400C23}"/>
              </a:ext>
            </a:extLst>
          </p:cNvPr>
          <p:cNvSpPr>
            <a:spLocks noGrp="1"/>
          </p:cNvSpPr>
          <p:nvPr>
            <p:ph type="sldNum" sz="quarter" idx="12"/>
          </p:nvPr>
        </p:nvSpPr>
        <p:spPr/>
        <p:txBody>
          <a:bodyPr/>
          <a:lstStyle/>
          <a:p>
            <a:fld id="{6757FCFA-799C-4BE9-9AB6-904622AB9F8A}" type="slidenum">
              <a:rPr lang="en-US" smtClean="0"/>
              <a:t>‹#›</a:t>
            </a:fld>
            <a:endParaRPr lang="en-US"/>
          </a:p>
        </p:txBody>
      </p:sp>
    </p:spTree>
    <p:extLst>
      <p:ext uri="{BB962C8B-B14F-4D97-AF65-F5344CB8AC3E}">
        <p14:creationId xmlns:p14="http://schemas.microsoft.com/office/powerpoint/2010/main" val="2464063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AAF0D-E2CA-6552-FE36-B32D1B135D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5B8761-09B6-BEA4-17D9-12201EFC4A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B52FEE-D2A8-9605-C8C2-A9042A46F4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A2AA95-B13A-B0BF-E178-36F17293B39C}"/>
              </a:ext>
            </a:extLst>
          </p:cNvPr>
          <p:cNvSpPr>
            <a:spLocks noGrp="1"/>
          </p:cNvSpPr>
          <p:nvPr>
            <p:ph type="dt" sz="half" idx="10"/>
          </p:nvPr>
        </p:nvSpPr>
        <p:spPr/>
        <p:txBody>
          <a:bodyPr/>
          <a:lstStyle/>
          <a:p>
            <a:fld id="{72F82FBD-64B3-4E04-B998-CB06B9540247}" type="datetimeFigureOut">
              <a:rPr lang="en-US" smtClean="0"/>
              <a:t>11/28/2024</a:t>
            </a:fld>
            <a:endParaRPr lang="en-US"/>
          </a:p>
        </p:txBody>
      </p:sp>
      <p:sp>
        <p:nvSpPr>
          <p:cNvPr id="6" name="Footer Placeholder 5">
            <a:extLst>
              <a:ext uri="{FF2B5EF4-FFF2-40B4-BE49-F238E27FC236}">
                <a16:creationId xmlns:a16="http://schemas.microsoft.com/office/drawing/2014/main" id="{068B975B-2287-78B1-60AF-4AE13D7A80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D02719-827B-A8AC-3223-F06E4E752D47}"/>
              </a:ext>
            </a:extLst>
          </p:cNvPr>
          <p:cNvSpPr>
            <a:spLocks noGrp="1"/>
          </p:cNvSpPr>
          <p:nvPr>
            <p:ph type="sldNum" sz="quarter" idx="12"/>
          </p:nvPr>
        </p:nvSpPr>
        <p:spPr/>
        <p:txBody>
          <a:bodyPr/>
          <a:lstStyle/>
          <a:p>
            <a:fld id="{6757FCFA-799C-4BE9-9AB6-904622AB9F8A}" type="slidenum">
              <a:rPr lang="en-US" smtClean="0"/>
              <a:t>‹#›</a:t>
            </a:fld>
            <a:endParaRPr lang="en-US"/>
          </a:p>
        </p:txBody>
      </p:sp>
    </p:spTree>
    <p:extLst>
      <p:ext uri="{BB962C8B-B14F-4D97-AF65-F5344CB8AC3E}">
        <p14:creationId xmlns:p14="http://schemas.microsoft.com/office/powerpoint/2010/main" val="1546943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8B3677-7741-D7FA-CD9F-590B79EA71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B59683-E67C-51B2-4619-0F42717BF9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5F9F96-9212-3C84-7AAD-F39C3A00B2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2F82FBD-64B3-4E04-B998-CB06B9540247}" type="datetimeFigureOut">
              <a:rPr lang="en-US" smtClean="0"/>
              <a:t>11/28/2024</a:t>
            </a:fld>
            <a:endParaRPr lang="en-US"/>
          </a:p>
        </p:txBody>
      </p:sp>
      <p:sp>
        <p:nvSpPr>
          <p:cNvPr id="5" name="Footer Placeholder 4">
            <a:extLst>
              <a:ext uri="{FF2B5EF4-FFF2-40B4-BE49-F238E27FC236}">
                <a16:creationId xmlns:a16="http://schemas.microsoft.com/office/drawing/2014/main" id="{3890DFFF-2D2C-76F8-9DB9-91E0D79219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E7633AA-4FDD-8739-97CB-3EE736CE61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757FCFA-799C-4BE9-9AB6-904622AB9F8A}" type="slidenum">
              <a:rPr lang="en-US" smtClean="0"/>
              <a:t>‹#›</a:t>
            </a:fld>
            <a:endParaRPr lang="en-US"/>
          </a:p>
        </p:txBody>
      </p:sp>
    </p:spTree>
    <p:extLst>
      <p:ext uri="{BB962C8B-B14F-4D97-AF65-F5344CB8AC3E}">
        <p14:creationId xmlns:p14="http://schemas.microsoft.com/office/powerpoint/2010/main" val="210373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738EE-92A5-A8ED-6B75-BC761F3C6E56}"/>
              </a:ext>
            </a:extLst>
          </p:cNvPr>
          <p:cNvSpPr>
            <a:spLocks noGrp="1"/>
          </p:cNvSpPr>
          <p:nvPr>
            <p:ph type="ctrTitle"/>
          </p:nvPr>
        </p:nvSpPr>
        <p:spPr/>
        <p:txBody>
          <a:bodyPr/>
          <a:lstStyle/>
          <a:p>
            <a:r>
              <a:rPr lang="en-US" dirty="0"/>
              <a:t>Case Study based Questions</a:t>
            </a:r>
          </a:p>
        </p:txBody>
      </p:sp>
      <p:sp>
        <p:nvSpPr>
          <p:cNvPr id="3" name="Subtitle 2">
            <a:extLst>
              <a:ext uri="{FF2B5EF4-FFF2-40B4-BE49-F238E27FC236}">
                <a16:creationId xmlns:a16="http://schemas.microsoft.com/office/drawing/2014/main" id="{FDC52051-DF76-E341-9F87-1835450B695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22205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5800B1-5B1B-9BB5-5D77-0DF6A76B6528}"/>
              </a:ext>
            </a:extLst>
          </p:cNvPr>
          <p:cNvSpPr>
            <a:spLocks noGrp="1"/>
          </p:cNvSpPr>
          <p:nvPr>
            <p:ph idx="1"/>
          </p:nvPr>
        </p:nvSpPr>
        <p:spPr>
          <a:xfrm>
            <a:off x="441223" y="309717"/>
            <a:ext cx="11077268" cy="6002593"/>
          </a:xfrm>
        </p:spPr>
        <p:txBody>
          <a:bodyPr>
            <a:normAutofit fontScale="92500" lnSpcReduction="10000"/>
          </a:bodyPr>
          <a:lstStyle/>
          <a:p>
            <a:pPr marL="0" indent="0">
              <a:buNone/>
            </a:pPr>
            <a:r>
              <a:rPr lang="en-US" b="1" dirty="0"/>
              <a:t>Case Study 1: </a:t>
            </a:r>
            <a:r>
              <a:rPr lang="en-US" sz="2600" dirty="0"/>
              <a:t>Hashim was going to have his first presentation of the product he and his team were planning to develop and worked hard to prepare for it. He found some information on Wikipedia that looked interesting, so he made PowerPoint slides copying all the content. Hashim also found an elaborate font style and decided to use that on his slides. Selecting images was difficult so he used all the ones he liked, finalizing his power point by adding his favorite color and fun images to the slides. He had very little time for practice so he memorized his speech. As soon as he began his presentation, an audience member said that the blue background and the strange red text on slides was difficult to read. Hashim graciously told them that he would be reading them and proceeded to do so, while looking up at the screen most of the time. Each of his slides was filled with the entire text of his speech. He realized he had to cover a lot of information, so he jumped from here to there and back again talking about everything on the slides. The audience was unable to follow the thread of the presentation and became disinterested. He went overtime and had to stop his presentation with half the slides still left to explain. At the end of the presentation when someone asked a question, Hashim panicked! All he knew about the topic was written on the slides and he had already read that. The feedback he received from his teammates and other colleagues was not very encouraging making him wonder where he went wrong.</a:t>
            </a:r>
          </a:p>
          <a:p>
            <a:pPr marL="0" indent="0">
              <a:buNone/>
            </a:pPr>
            <a:endParaRPr lang="en-US" dirty="0"/>
          </a:p>
        </p:txBody>
      </p:sp>
    </p:spTree>
    <p:extLst>
      <p:ext uri="{BB962C8B-B14F-4D97-AF65-F5344CB8AC3E}">
        <p14:creationId xmlns:p14="http://schemas.microsoft.com/office/powerpoint/2010/main" val="490284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5B7B1-28D0-C056-25BE-A1CEAF9CC047}"/>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F1A6CAB4-23AB-CA4F-8BFB-0D1EC1DB7B91}"/>
              </a:ext>
            </a:extLst>
          </p:cNvPr>
          <p:cNvSpPr>
            <a:spLocks noGrp="1"/>
          </p:cNvSpPr>
          <p:nvPr>
            <p:ph idx="1"/>
          </p:nvPr>
        </p:nvSpPr>
        <p:spPr/>
        <p:txBody>
          <a:bodyPr/>
          <a:lstStyle/>
          <a:p>
            <a:pPr marL="514350" indent="-514350">
              <a:buFont typeface="+mj-lt"/>
              <a:buAutoNum type="arabicPeriod"/>
            </a:pPr>
            <a:r>
              <a:rPr lang="en-US" dirty="0"/>
              <a:t>Identify any three errors Hashim made in preparing and delivering his presentation. </a:t>
            </a:r>
          </a:p>
          <a:p>
            <a:pPr marL="514350" indent="-514350">
              <a:buFont typeface="+mj-lt"/>
              <a:buAutoNum type="arabicPeriod"/>
            </a:pPr>
            <a:r>
              <a:rPr lang="en-US" dirty="0"/>
              <a:t>Suggest corrective measures for the errors you identify, with examples from the case study. </a:t>
            </a:r>
          </a:p>
        </p:txBody>
      </p:sp>
    </p:spTree>
    <p:extLst>
      <p:ext uri="{BB962C8B-B14F-4D97-AF65-F5344CB8AC3E}">
        <p14:creationId xmlns:p14="http://schemas.microsoft.com/office/powerpoint/2010/main" val="1320102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6DD63E-BBC9-5F3E-1447-EE17AEAC6CBA}"/>
              </a:ext>
            </a:extLst>
          </p:cNvPr>
          <p:cNvSpPr>
            <a:spLocks noGrp="1"/>
          </p:cNvSpPr>
          <p:nvPr>
            <p:ph idx="1"/>
          </p:nvPr>
        </p:nvSpPr>
        <p:spPr>
          <a:xfrm>
            <a:off x="501445" y="398206"/>
            <a:ext cx="10852355" cy="5778757"/>
          </a:xfrm>
        </p:spPr>
        <p:txBody>
          <a:bodyPr/>
          <a:lstStyle/>
          <a:p>
            <a:pPr marL="0" indent="0">
              <a:buNone/>
            </a:pPr>
            <a:r>
              <a:rPr lang="en-US" b="1" dirty="0"/>
              <a:t>Case study 2: </a:t>
            </a:r>
            <a:r>
              <a:rPr lang="en-US" dirty="0"/>
              <a:t>Michael, a computer science student, is embarking on a research project to explore user experiences in software development. In determining the most effective method to collect primary and secondary data, he faces the challenge of maintaining originality and avoiding plagiarism. Michael is also curious about the best practices for collecting data in the realm of computer science research. Additionally, he is contemplating whether he should opt for quantitative or qualitative data for his research project.</a:t>
            </a:r>
          </a:p>
        </p:txBody>
      </p:sp>
      <p:sp>
        <p:nvSpPr>
          <p:cNvPr id="8" name="TextBox 7">
            <a:extLst>
              <a:ext uri="{FF2B5EF4-FFF2-40B4-BE49-F238E27FC236}">
                <a16:creationId xmlns:a16="http://schemas.microsoft.com/office/drawing/2014/main" id="{E435958D-4EDE-61FD-52A9-FBF89D430AB0}"/>
              </a:ext>
            </a:extLst>
          </p:cNvPr>
          <p:cNvSpPr txBox="1"/>
          <p:nvPr/>
        </p:nvSpPr>
        <p:spPr>
          <a:xfrm>
            <a:off x="454741" y="4237971"/>
            <a:ext cx="11690555" cy="1938992"/>
          </a:xfrm>
          <a:prstGeom prst="rect">
            <a:avLst/>
          </a:prstGeom>
          <a:noFill/>
        </p:spPr>
        <p:txBody>
          <a:bodyPr wrap="square">
            <a:spAutoFit/>
          </a:bodyPr>
          <a:lstStyle/>
          <a:p>
            <a:pPr marL="342900" indent="-342900">
              <a:buFont typeface="+mj-lt"/>
              <a:buAutoNum type="arabicPeriod"/>
            </a:pPr>
            <a:r>
              <a:rPr lang="en-US" sz="2400" dirty="0"/>
              <a:t>Which are the possible sources of data for Michael to collect for his computer science research project focused on user experiences in software development?</a:t>
            </a:r>
          </a:p>
          <a:p>
            <a:pPr marL="342900" indent="-342900">
              <a:buFont typeface="+mj-lt"/>
              <a:buAutoNum type="arabicPeriod"/>
            </a:pPr>
            <a:r>
              <a:rPr lang="en-US" sz="2400" dirty="0">
                <a:solidFill>
                  <a:schemeClr val="accent1"/>
                </a:solidFill>
              </a:rPr>
              <a:t>How can Michael collect quantitative data rather than qualitative data for his computer science research on user experiences in software development? Explain with examples.</a:t>
            </a:r>
          </a:p>
        </p:txBody>
      </p:sp>
    </p:spTree>
    <p:extLst>
      <p:ext uri="{BB962C8B-B14F-4D97-AF65-F5344CB8AC3E}">
        <p14:creationId xmlns:p14="http://schemas.microsoft.com/office/powerpoint/2010/main" val="1410549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1B3CB-12C3-573D-C372-347F4D81390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0F78BC7-E6E5-9F61-7665-6CAA95B1B426}"/>
              </a:ext>
            </a:extLst>
          </p:cNvPr>
          <p:cNvSpPr>
            <a:spLocks noGrp="1"/>
          </p:cNvSpPr>
          <p:nvPr>
            <p:ph idx="1"/>
          </p:nvPr>
        </p:nvSpPr>
        <p:spPr/>
        <p:txBody>
          <a:bodyPr>
            <a:normAutofit fontScale="92500" lnSpcReduction="10000"/>
          </a:bodyPr>
          <a:lstStyle/>
          <a:p>
            <a:pPr marL="0" indent="0">
              <a:buNone/>
            </a:pPr>
            <a:r>
              <a:rPr lang="en-US" dirty="0"/>
              <a:t>Answer 1: Michael should consider methods such as interviews, surveys, or usability testing to gather qualitative data on user experiences in software development. These approaches allow for in-depth insights into user perceptions and preferences.</a:t>
            </a:r>
          </a:p>
          <a:p>
            <a:pPr marL="0" indent="0">
              <a:buNone/>
            </a:pPr>
            <a:endParaRPr lang="en-US" dirty="0"/>
          </a:p>
          <a:p>
            <a:pPr marL="0" indent="0">
              <a:buNone/>
            </a:pPr>
            <a:endParaRPr lang="en-US" dirty="0"/>
          </a:p>
          <a:p>
            <a:pPr marL="0" indent="0">
              <a:buNone/>
            </a:pPr>
            <a:r>
              <a:rPr lang="en-US" dirty="0"/>
              <a:t>Answer 2: Michael should weigh the benefits of quantitative data, which can offer statistical generalizations and numerical trends. Quantitative data is effective in measuring user preferences on a larger scale, providing numerical insights that can be analyzed statistically, offering a broader perspective than qualitative methods. This decision should align with the specific goals and nature of his research.</a:t>
            </a:r>
          </a:p>
          <a:p>
            <a:pPr marL="0" indent="0">
              <a:buNone/>
            </a:pPr>
            <a:endParaRPr lang="en-US" dirty="0"/>
          </a:p>
        </p:txBody>
      </p:sp>
    </p:spTree>
    <p:extLst>
      <p:ext uri="{BB962C8B-B14F-4D97-AF65-F5344CB8AC3E}">
        <p14:creationId xmlns:p14="http://schemas.microsoft.com/office/powerpoint/2010/main" val="269460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26DC304-4645-73D4-D532-1F07C5411786}"/>
              </a:ext>
            </a:extLst>
          </p:cNvPr>
          <p:cNvSpPr>
            <a:spLocks noGrp="1"/>
          </p:cNvSpPr>
          <p:nvPr>
            <p:ph type="body" idx="1"/>
          </p:nvPr>
        </p:nvSpPr>
        <p:spPr>
          <a:xfrm>
            <a:off x="707053" y="668337"/>
            <a:ext cx="5157787" cy="823912"/>
          </a:xfrm>
        </p:spPr>
        <p:txBody>
          <a:bodyPr>
            <a:normAutofit fontScale="70000" lnSpcReduction="20000"/>
          </a:bodyPr>
          <a:lstStyle/>
          <a:p>
            <a:r>
              <a:rPr lang="en-US" dirty="0"/>
              <a:t>1. Which are the possible sources of data for Michael to collect for his computer science research project focused on user experiences in software development?</a:t>
            </a:r>
          </a:p>
          <a:p>
            <a:endParaRPr lang="en-US" dirty="0"/>
          </a:p>
        </p:txBody>
      </p:sp>
      <p:sp>
        <p:nvSpPr>
          <p:cNvPr id="4" name="Content Placeholder 3">
            <a:extLst>
              <a:ext uri="{FF2B5EF4-FFF2-40B4-BE49-F238E27FC236}">
                <a16:creationId xmlns:a16="http://schemas.microsoft.com/office/drawing/2014/main" id="{FADD2B19-88A5-CE04-FD7E-0A9861109CD8}"/>
              </a:ext>
            </a:extLst>
          </p:cNvPr>
          <p:cNvSpPr>
            <a:spLocks noGrp="1"/>
          </p:cNvSpPr>
          <p:nvPr>
            <p:ph sz="half" idx="2"/>
          </p:nvPr>
        </p:nvSpPr>
        <p:spPr>
          <a:xfrm>
            <a:off x="707054" y="1356852"/>
            <a:ext cx="5290522" cy="4832811"/>
          </a:xfrm>
        </p:spPr>
        <p:txBody>
          <a:bodyPr>
            <a:normAutofit fontScale="62500" lnSpcReduction="20000"/>
          </a:bodyPr>
          <a:lstStyle/>
          <a:p>
            <a:pPr marL="0" indent="0">
              <a:buNone/>
            </a:pPr>
            <a:r>
              <a:rPr lang="en-US" b="1" dirty="0"/>
              <a:t>1. Primary Sources of Data</a:t>
            </a:r>
          </a:p>
          <a:p>
            <a:r>
              <a:rPr lang="en-US" dirty="0"/>
              <a:t>Surveys/Questionnaires</a:t>
            </a:r>
          </a:p>
          <a:p>
            <a:r>
              <a:rPr lang="en-US" dirty="0"/>
              <a:t>Interviews</a:t>
            </a:r>
          </a:p>
          <a:p>
            <a:r>
              <a:rPr lang="en-US" dirty="0"/>
              <a:t>Focus groups</a:t>
            </a:r>
          </a:p>
          <a:p>
            <a:r>
              <a:rPr lang="en-US" dirty="0"/>
              <a:t>Laboratory experiments, or field observations</a:t>
            </a:r>
          </a:p>
          <a:p>
            <a:pPr marL="0" indent="0">
              <a:buNone/>
            </a:pPr>
            <a:r>
              <a:rPr lang="en-US" b="1" dirty="0"/>
              <a:t>2. Secondary Sources of Data     </a:t>
            </a:r>
          </a:p>
          <a:p>
            <a:r>
              <a:rPr lang="en-US" dirty="0"/>
              <a:t>Memos, reports</a:t>
            </a:r>
          </a:p>
          <a:p>
            <a:r>
              <a:rPr lang="en-US" dirty="0"/>
              <a:t>Directories (of periodicals, newsletters, newspapers, electronic journals, organizations)</a:t>
            </a:r>
          </a:p>
          <a:p>
            <a:r>
              <a:rPr lang="en-US" dirty="0"/>
              <a:t>Journal and newspaper articles found in indexes, abstracts, and electronic databases</a:t>
            </a:r>
          </a:p>
          <a:p>
            <a:r>
              <a:rPr lang="en-US" dirty="0"/>
              <a:t>Bibliographies and literature reviews</a:t>
            </a:r>
          </a:p>
          <a:p>
            <a:r>
              <a:rPr lang="en-US" dirty="0"/>
              <a:t>Government documents</a:t>
            </a:r>
          </a:p>
          <a:p>
            <a:r>
              <a:rPr lang="en-US" dirty="0"/>
              <a:t>Books</a:t>
            </a:r>
          </a:p>
          <a:p>
            <a:r>
              <a:rPr lang="en-US" dirty="0"/>
              <a:t>Web sites</a:t>
            </a:r>
          </a:p>
          <a:p>
            <a:endParaRPr lang="en-US" dirty="0"/>
          </a:p>
          <a:p>
            <a:endParaRPr lang="en-US" dirty="0"/>
          </a:p>
        </p:txBody>
      </p:sp>
      <p:sp>
        <p:nvSpPr>
          <p:cNvPr id="5" name="Text Placeholder 4">
            <a:extLst>
              <a:ext uri="{FF2B5EF4-FFF2-40B4-BE49-F238E27FC236}">
                <a16:creationId xmlns:a16="http://schemas.microsoft.com/office/drawing/2014/main" id="{112AA742-FDE2-7B83-2D8D-CF8E38241B2F}"/>
              </a:ext>
            </a:extLst>
          </p:cNvPr>
          <p:cNvSpPr>
            <a:spLocks noGrp="1"/>
          </p:cNvSpPr>
          <p:nvPr>
            <p:ph type="body" sz="quarter" idx="3"/>
          </p:nvPr>
        </p:nvSpPr>
        <p:spPr>
          <a:xfrm>
            <a:off x="6526161" y="668337"/>
            <a:ext cx="5183188" cy="823912"/>
          </a:xfrm>
        </p:spPr>
        <p:txBody>
          <a:bodyPr>
            <a:normAutofit fontScale="70000" lnSpcReduction="20000"/>
          </a:bodyPr>
          <a:lstStyle/>
          <a:p>
            <a:r>
              <a:rPr lang="en-US" dirty="0"/>
              <a:t>2. How can Michael collect quantitative data rather than qualitative data for his computer science research on user experiences in software development? Explain with examples.</a:t>
            </a:r>
          </a:p>
          <a:p>
            <a:endParaRPr lang="en-US" dirty="0"/>
          </a:p>
        </p:txBody>
      </p:sp>
      <p:sp>
        <p:nvSpPr>
          <p:cNvPr id="6" name="Content Placeholder 5">
            <a:extLst>
              <a:ext uri="{FF2B5EF4-FFF2-40B4-BE49-F238E27FC236}">
                <a16:creationId xmlns:a16="http://schemas.microsoft.com/office/drawing/2014/main" id="{28AFBAC2-F823-9D2A-B01F-816A7093DF16}"/>
              </a:ext>
            </a:extLst>
          </p:cNvPr>
          <p:cNvSpPr>
            <a:spLocks noGrp="1"/>
          </p:cNvSpPr>
          <p:nvPr>
            <p:ph sz="quarter" idx="4"/>
          </p:nvPr>
        </p:nvSpPr>
        <p:spPr>
          <a:xfrm>
            <a:off x="6526161" y="1681163"/>
            <a:ext cx="5183188" cy="3684588"/>
          </a:xfrm>
        </p:spPr>
        <p:txBody>
          <a:bodyPr>
            <a:normAutofit fontScale="62500" lnSpcReduction="20000"/>
          </a:bodyPr>
          <a:lstStyle/>
          <a:p>
            <a:r>
              <a:rPr lang="en-US" dirty="0"/>
              <a:t>Surveys/Questionnaires</a:t>
            </a:r>
          </a:p>
          <a:p>
            <a:endParaRPr lang="en-US" dirty="0"/>
          </a:p>
        </p:txBody>
      </p:sp>
    </p:spTree>
    <p:extLst>
      <p:ext uri="{BB962C8B-B14F-4D97-AF65-F5344CB8AC3E}">
        <p14:creationId xmlns:p14="http://schemas.microsoft.com/office/powerpoint/2010/main" val="669295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4B71A-AE60-E78F-B9BE-135576DAB8BF}"/>
              </a:ext>
            </a:extLst>
          </p:cNvPr>
          <p:cNvSpPr>
            <a:spLocks noGrp="1"/>
          </p:cNvSpPr>
          <p:nvPr>
            <p:ph type="title"/>
          </p:nvPr>
        </p:nvSpPr>
        <p:spPr>
          <a:xfrm>
            <a:off x="1147916" y="5173099"/>
            <a:ext cx="10515600" cy="1325563"/>
          </a:xfrm>
        </p:spPr>
        <p:txBody>
          <a:bodyPr>
            <a:normAutofit/>
          </a:bodyPr>
          <a:lstStyle/>
          <a:p>
            <a:r>
              <a:rPr lang="en-US" sz="2800" b="1" dirty="0"/>
              <a:t>Question: </a:t>
            </a:r>
            <a:r>
              <a:rPr lang="en-US" sz="2800" dirty="0"/>
              <a:t>What should he do? What are the relevant ethical considerations in this dilemma</a:t>
            </a:r>
          </a:p>
        </p:txBody>
      </p:sp>
      <p:sp>
        <p:nvSpPr>
          <p:cNvPr id="3" name="Content Placeholder 2">
            <a:extLst>
              <a:ext uri="{FF2B5EF4-FFF2-40B4-BE49-F238E27FC236}">
                <a16:creationId xmlns:a16="http://schemas.microsoft.com/office/drawing/2014/main" id="{1277428D-0EFE-E19E-93FB-EC1C663EE548}"/>
              </a:ext>
            </a:extLst>
          </p:cNvPr>
          <p:cNvSpPr>
            <a:spLocks noGrp="1"/>
          </p:cNvSpPr>
          <p:nvPr>
            <p:ph idx="1"/>
          </p:nvPr>
        </p:nvSpPr>
        <p:spPr>
          <a:xfrm>
            <a:off x="838200" y="359338"/>
            <a:ext cx="10515600" cy="4351338"/>
          </a:xfrm>
        </p:spPr>
        <p:txBody>
          <a:bodyPr>
            <a:normAutofit/>
          </a:bodyPr>
          <a:lstStyle/>
          <a:p>
            <a:pPr marL="0" indent="0">
              <a:buNone/>
            </a:pPr>
            <a:r>
              <a:rPr lang="en-US" b="1" dirty="0"/>
              <a:t>Case Study 3: </a:t>
            </a:r>
            <a:r>
              <a:rPr lang="en-US" dirty="0"/>
              <a:t>Ahmer completed his Ph.D. working on a problem in the field of Medicine and suggest an IT related solution to it. He gets a new job at </a:t>
            </a:r>
            <a:r>
              <a:rPr lang="en-US" dirty="0" err="1"/>
              <a:t>CureMD</a:t>
            </a:r>
            <a:r>
              <a:rPr lang="en-US" dirty="0"/>
              <a:t>.  He arrives at the new job and discovers that the work done as a student, which is in the patent (licensing) process, will solve the problem at his new company. If he reveals what he knows to his new employer, he will be an immediate hero but will compromise the rules of privacy of the patent process. It was a project report that he worked on with his Supervisor, and this step could have important financial implications for the original institution in the form of royalties. </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796492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05ED-A8DA-E63C-71D6-77A93589CC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BB3496-F722-CFC5-CD22-B8C34773798D}"/>
              </a:ext>
            </a:extLst>
          </p:cNvPr>
          <p:cNvSpPr>
            <a:spLocks noGrp="1"/>
          </p:cNvSpPr>
          <p:nvPr>
            <p:ph idx="1"/>
          </p:nvPr>
        </p:nvSpPr>
        <p:spPr/>
        <p:txBody>
          <a:bodyPr/>
          <a:lstStyle/>
          <a:p>
            <a:pPr marL="0" indent="0">
              <a:buNone/>
            </a:pPr>
            <a:r>
              <a:rPr lang="en-US" dirty="0"/>
              <a:t>Conflict of Interest</a:t>
            </a:r>
          </a:p>
          <a:p>
            <a:pPr marL="0" indent="0">
              <a:buNone/>
            </a:pPr>
            <a:r>
              <a:rPr lang="en-US" dirty="0"/>
              <a:t>Withholding information</a:t>
            </a:r>
          </a:p>
        </p:txBody>
      </p:sp>
    </p:spTree>
    <p:extLst>
      <p:ext uri="{BB962C8B-B14F-4D97-AF65-F5344CB8AC3E}">
        <p14:creationId xmlns:p14="http://schemas.microsoft.com/office/powerpoint/2010/main" val="3148231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241</TotalTime>
  <Words>844</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Case Study based Questions</vt:lpstr>
      <vt:lpstr>PowerPoint Presentation</vt:lpstr>
      <vt:lpstr>Questions</vt:lpstr>
      <vt:lpstr>PowerPoint Presentation</vt:lpstr>
      <vt:lpstr>PowerPoint Presentation</vt:lpstr>
      <vt:lpstr>PowerPoint Presentation</vt:lpstr>
      <vt:lpstr>Question: What should he do? What are the relevant ethical considerations in this dilemma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 Butt</dc:creator>
  <cp:lastModifiedBy>H.I. Butt</cp:lastModifiedBy>
  <cp:revision>6</cp:revision>
  <dcterms:created xsi:type="dcterms:W3CDTF">2024-11-27T06:32:14Z</dcterms:created>
  <dcterms:modified xsi:type="dcterms:W3CDTF">2024-11-28T07:27:39Z</dcterms:modified>
</cp:coreProperties>
</file>