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3" r:id="rId2"/>
  </p:sldMasterIdLst>
  <p:notesMasterIdLst>
    <p:notesMasterId r:id="rId48"/>
  </p:notesMasterIdLst>
  <p:sldIdLst>
    <p:sldId id="257" r:id="rId3"/>
    <p:sldId id="258" r:id="rId4"/>
    <p:sldId id="259" r:id="rId5"/>
    <p:sldId id="304" r:id="rId6"/>
    <p:sldId id="303" r:id="rId7"/>
    <p:sldId id="261" r:id="rId8"/>
    <p:sldId id="306" r:id="rId9"/>
    <p:sldId id="268" r:id="rId10"/>
    <p:sldId id="307" r:id="rId11"/>
    <p:sldId id="264" r:id="rId12"/>
    <p:sldId id="265" r:id="rId13"/>
    <p:sldId id="266" r:id="rId14"/>
    <p:sldId id="267" r:id="rId15"/>
    <p:sldId id="269" r:id="rId16"/>
    <p:sldId id="270" r:id="rId17"/>
    <p:sldId id="275" r:id="rId18"/>
    <p:sldId id="276" r:id="rId19"/>
    <p:sldId id="280" r:id="rId20"/>
    <p:sldId id="296" r:id="rId21"/>
    <p:sldId id="282" r:id="rId22"/>
    <p:sldId id="283" r:id="rId23"/>
    <p:sldId id="300" r:id="rId24"/>
    <p:sldId id="308" r:id="rId25"/>
    <p:sldId id="297" r:id="rId26"/>
    <p:sldId id="310" r:id="rId27"/>
    <p:sldId id="312" r:id="rId28"/>
    <p:sldId id="271" r:id="rId29"/>
    <p:sldId id="313" r:id="rId30"/>
    <p:sldId id="314" r:id="rId31"/>
    <p:sldId id="315" r:id="rId32"/>
    <p:sldId id="320" r:id="rId33"/>
    <p:sldId id="316" r:id="rId34"/>
    <p:sldId id="317" r:id="rId35"/>
    <p:sldId id="318" r:id="rId36"/>
    <p:sldId id="273" r:id="rId37"/>
    <p:sldId id="274" r:id="rId38"/>
    <p:sldId id="319" r:id="rId39"/>
    <p:sldId id="321" r:id="rId40"/>
    <p:sldId id="322" r:id="rId41"/>
    <p:sldId id="323" r:id="rId42"/>
    <p:sldId id="260" r:id="rId43"/>
    <p:sldId id="262" r:id="rId44"/>
    <p:sldId id="324" r:id="rId45"/>
    <p:sldId id="277"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9" autoAdjust="0"/>
    <p:restoredTop sz="85328" autoAdjust="0"/>
  </p:normalViewPr>
  <p:slideViewPr>
    <p:cSldViewPr snapToGrid="0">
      <p:cViewPr varScale="1">
        <p:scale>
          <a:sx n="55" d="100"/>
          <a:sy n="55" d="100"/>
        </p:scale>
        <p:origin x="10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D0513-3F65-4C33-A027-FABF337B58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482F7C-62A5-41AF-AA97-F8A963493D52}">
      <dgm:prSet phldrT="[Text]" custT="1"/>
      <dgm:spPr>
        <a:solidFill>
          <a:schemeClr val="accent1">
            <a:lumMod val="40000"/>
            <a:lumOff val="60000"/>
          </a:schemeClr>
        </a:solidFill>
      </dgm:spPr>
      <dgm:t>
        <a:bodyPr/>
        <a:lstStyle/>
        <a:p>
          <a:pPr>
            <a:buFont typeface="+mj-lt"/>
            <a:buAutoNum type="arabicPeriod"/>
          </a:pPr>
          <a:r>
            <a:rPr lang="en-US" sz="3200" b="1" dirty="0">
              <a:solidFill>
                <a:srgbClr val="002060"/>
              </a:solidFill>
              <a:latin typeface="+mn-lt"/>
            </a:rPr>
            <a:t>Purposeful</a:t>
          </a:r>
          <a:r>
            <a:rPr lang="en-US" sz="2600" dirty="0">
              <a:solidFill>
                <a:srgbClr val="002060"/>
              </a:solidFill>
              <a:latin typeface="+mn-lt"/>
            </a:rPr>
            <a:t> objective/focused</a:t>
          </a:r>
        </a:p>
      </dgm:t>
    </dgm:pt>
    <dgm:pt modelId="{073B1DFC-5F61-4688-8550-2A615338BF6C}" type="parTrans" cxnId="{55CDA325-D5C0-4DDB-9312-31746F8BE379}">
      <dgm:prSet/>
      <dgm:spPr/>
      <dgm:t>
        <a:bodyPr/>
        <a:lstStyle/>
        <a:p>
          <a:endParaRPr lang="en-US"/>
        </a:p>
      </dgm:t>
    </dgm:pt>
    <dgm:pt modelId="{7EACDA61-C965-43ED-9936-FF57B8BE9D66}" type="sibTrans" cxnId="{55CDA325-D5C0-4DDB-9312-31746F8BE379}">
      <dgm:prSet/>
      <dgm:spPr/>
      <dgm:t>
        <a:bodyPr/>
        <a:lstStyle/>
        <a:p>
          <a:endParaRPr lang="en-US"/>
        </a:p>
      </dgm:t>
    </dgm:pt>
    <dgm:pt modelId="{E4A58641-93A5-4B16-9DDD-346B4E6DD380}">
      <dgm:prSet phldrT="[Text]" custT="1"/>
      <dgm:spPr>
        <a:solidFill>
          <a:schemeClr val="accent1">
            <a:lumMod val="60000"/>
            <a:lumOff val="40000"/>
          </a:schemeClr>
        </a:solidFill>
      </dgm:spPr>
      <dgm:t>
        <a:bodyPr/>
        <a:lstStyle/>
        <a:p>
          <a:r>
            <a:rPr lang="en-US" sz="3600" b="1" dirty="0">
              <a:solidFill>
                <a:srgbClr val="002060"/>
              </a:solidFill>
            </a:rPr>
            <a:t>Realistic</a:t>
          </a:r>
        </a:p>
        <a:p>
          <a:r>
            <a:rPr lang="en-US" sz="3000" dirty="0">
              <a:solidFill>
                <a:srgbClr val="002060"/>
              </a:solidFill>
            </a:rPr>
            <a:t>factual and demonstrable</a:t>
          </a:r>
        </a:p>
      </dgm:t>
    </dgm:pt>
    <dgm:pt modelId="{F0EEC27F-18C7-4E80-BC70-DDA96820E0FE}" type="parTrans" cxnId="{5BC53D5C-F12B-4926-A463-B29160FCB63B}">
      <dgm:prSet/>
      <dgm:spPr/>
      <dgm:t>
        <a:bodyPr/>
        <a:lstStyle/>
        <a:p>
          <a:endParaRPr lang="en-US"/>
        </a:p>
      </dgm:t>
    </dgm:pt>
    <dgm:pt modelId="{47286800-B9AF-4406-BF58-D3DA66B9F767}" type="sibTrans" cxnId="{5BC53D5C-F12B-4926-A463-B29160FCB63B}">
      <dgm:prSet/>
      <dgm:spPr/>
      <dgm:t>
        <a:bodyPr/>
        <a:lstStyle/>
        <a:p>
          <a:endParaRPr lang="en-US"/>
        </a:p>
      </dgm:t>
    </dgm:pt>
    <dgm:pt modelId="{17756BEB-9268-42A2-9C63-F0827E2E7089}">
      <dgm:prSet phldrT="[Text]" custT="1"/>
      <dgm:spPr>
        <a:solidFill>
          <a:srgbClr val="002060"/>
        </a:solidFill>
      </dgm:spPr>
      <dgm:t>
        <a:bodyPr/>
        <a:lstStyle/>
        <a:p>
          <a:pPr>
            <a:buFont typeface="+mj-lt"/>
            <a:buAutoNum type="arabicPeriod"/>
          </a:pPr>
          <a:r>
            <a:rPr lang="en-US" sz="3200" b="1" dirty="0">
              <a:solidFill>
                <a:schemeClr val="bg1"/>
              </a:solidFill>
              <a:latin typeface="+mn-lt"/>
            </a:rPr>
            <a:t>Directional</a:t>
          </a:r>
          <a:r>
            <a:rPr lang="en-US" sz="2800" dirty="0">
              <a:solidFill>
                <a:schemeClr val="bg1"/>
              </a:solidFill>
              <a:latin typeface="+mn-lt"/>
            </a:rPr>
            <a:t> specific audience</a:t>
          </a:r>
          <a:endParaRPr lang="en-US" sz="2600" dirty="0">
            <a:solidFill>
              <a:schemeClr val="bg1"/>
            </a:solidFill>
            <a:latin typeface="+mn-lt"/>
          </a:endParaRPr>
        </a:p>
      </dgm:t>
    </dgm:pt>
    <dgm:pt modelId="{2E47F3C6-3BC3-46F4-8857-2819A60B61E7}" type="parTrans" cxnId="{4DCD2312-D779-46BC-97DF-0450A6A88434}">
      <dgm:prSet/>
      <dgm:spPr/>
      <dgm:t>
        <a:bodyPr/>
        <a:lstStyle/>
        <a:p>
          <a:endParaRPr lang="en-US"/>
        </a:p>
      </dgm:t>
    </dgm:pt>
    <dgm:pt modelId="{1615B08C-6B8F-43A5-948C-7D306504AE51}" type="sibTrans" cxnId="{4DCD2312-D779-46BC-97DF-0450A6A88434}">
      <dgm:prSet/>
      <dgm:spPr/>
      <dgm:t>
        <a:bodyPr/>
        <a:lstStyle/>
        <a:p>
          <a:endParaRPr lang="en-US"/>
        </a:p>
      </dgm:t>
    </dgm:pt>
    <dgm:pt modelId="{171DE544-4AA5-4D83-9CA5-3DA58AAD61C7}">
      <dgm:prSet phldrT="[Text]" custT="1"/>
      <dgm:spPr>
        <a:solidFill>
          <a:schemeClr val="accent1">
            <a:lumMod val="60000"/>
            <a:lumOff val="40000"/>
          </a:schemeClr>
        </a:solidFill>
      </dgm:spPr>
      <dgm:t>
        <a:bodyPr/>
        <a:lstStyle/>
        <a:p>
          <a:r>
            <a:rPr lang="en-US" sz="3600" b="1" dirty="0">
              <a:solidFill>
                <a:srgbClr val="002060"/>
              </a:solidFill>
            </a:rPr>
            <a:t>Outcome-based</a:t>
          </a:r>
        </a:p>
        <a:p>
          <a:r>
            <a:rPr lang="en-US" sz="2800" dirty="0">
              <a:solidFill>
                <a:srgbClr val="002060"/>
              </a:solidFill>
            </a:rPr>
            <a:t>Achieves targets</a:t>
          </a:r>
        </a:p>
      </dgm:t>
    </dgm:pt>
    <dgm:pt modelId="{5EF5B2F6-0B5A-4CDA-B8FF-BABD1945DA2E}" type="parTrans" cxnId="{05AFEBBA-A7B6-408B-A43E-32D031346520}">
      <dgm:prSet/>
      <dgm:spPr/>
      <dgm:t>
        <a:bodyPr/>
        <a:lstStyle/>
        <a:p>
          <a:endParaRPr lang="en-US"/>
        </a:p>
      </dgm:t>
    </dgm:pt>
    <dgm:pt modelId="{3443F61B-85D0-4FC5-8660-4E2882DB319B}" type="sibTrans" cxnId="{05AFEBBA-A7B6-408B-A43E-32D031346520}">
      <dgm:prSet/>
      <dgm:spPr/>
      <dgm:t>
        <a:bodyPr/>
        <a:lstStyle/>
        <a:p>
          <a:endParaRPr lang="en-US"/>
        </a:p>
      </dgm:t>
    </dgm:pt>
    <dgm:pt modelId="{5167C5B8-8EC8-4C4A-B430-2EDB935D9AB8}">
      <dgm:prSet phldrT="[Text]" custT="1"/>
      <dgm:spPr>
        <a:solidFill>
          <a:srgbClr val="002060"/>
        </a:solidFill>
      </dgm:spPr>
      <dgm:t>
        <a:bodyPr/>
        <a:lstStyle/>
        <a:p>
          <a:r>
            <a:rPr lang="en-US" sz="3200" b="1" dirty="0"/>
            <a:t>Interdisciplinary</a:t>
          </a:r>
        </a:p>
        <a:p>
          <a:r>
            <a:rPr lang="en-US" sz="2800" b="0" dirty="0"/>
            <a:t>Multiple fields</a:t>
          </a:r>
        </a:p>
      </dgm:t>
    </dgm:pt>
    <dgm:pt modelId="{F4D51804-BE91-4D98-B327-2A04A593700B}" type="parTrans" cxnId="{8A744D6F-196D-4B26-9A7B-156EE7EBC32E}">
      <dgm:prSet/>
      <dgm:spPr/>
      <dgm:t>
        <a:bodyPr/>
        <a:lstStyle/>
        <a:p>
          <a:endParaRPr lang="en-US"/>
        </a:p>
      </dgm:t>
    </dgm:pt>
    <dgm:pt modelId="{6C976EE8-6362-4523-973C-5C9936848748}" type="sibTrans" cxnId="{8A744D6F-196D-4B26-9A7B-156EE7EBC32E}">
      <dgm:prSet/>
      <dgm:spPr/>
      <dgm:t>
        <a:bodyPr/>
        <a:lstStyle/>
        <a:p>
          <a:endParaRPr lang="en-US"/>
        </a:p>
      </dgm:t>
    </dgm:pt>
    <dgm:pt modelId="{747E16B1-8449-4D62-B710-30ECA30A6242}">
      <dgm:prSet custT="1"/>
      <dgm:spPr>
        <a:solidFill>
          <a:srgbClr val="002060"/>
        </a:solidFill>
      </dgm:spPr>
      <dgm:t>
        <a:bodyPr/>
        <a:lstStyle/>
        <a:p>
          <a:pPr>
            <a:buFont typeface="+mj-lt"/>
            <a:buAutoNum type="arabicPeriod"/>
          </a:pPr>
          <a:r>
            <a:rPr lang="en-US" sz="3200" b="1" dirty="0">
              <a:solidFill>
                <a:schemeClr val="bg1"/>
              </a:solidFill>
              <a:latin typeface="+mn-lt"/>
            </a:rPr>
            <a:t>Contextualized</a:t>
          </a:r>
          <a:r>
            <a:rPr lang="en-US" sz="2600" b="1" dirty="0">
              <a:solidFill>
                <a:schemeClr val="bg1"/>
              </a:solidFill>
              <a:latin typeface="+mn-lt"/>
            </a:rPr>
            <a:t> </a:t>
          </a:r>
          <a:r>
            <a:rPr lang="en-US" sz="2400" dirty="0">
              <a:solidFill>
                <a:schemeClr val="bg1"/>
              </a:solidFill>
              <a:latin typeface="+mn-lt"/>
            </a:rPr>
            <a:t>context based/ situation oriented</a:t>
          </a:r>
        </a:p>
      </dgm:t>
    </dgm:pt>
    <dgm:pt modelId="{B0923D0E-C1AB-4D87-989C-1187841CB884}" type="parTrans" cxnId="{D9C45F24-DAFA-4B22-9659-B1FC3C49B4DE}">
      <dgm:prSet/>
      <dgm:spPr/>
      <dgm:t>
        <a:bodyPr/>
        <a:lstStyle/>
        <a:p>
          <a:endParaRPr lang="en-US"/>
        </a:p>
      </dgm:t>
    </dgm:pt>
    <dgm:pt modelId="{8E8BB70C-0811-4F77-82C3-E6BD311BD4AB}" type="sibTrans" cxnId="{D9C45F24-DAFA-4B22-9659-B1FC3C49B4DE}">
      <dgm:prSet/>
      <dgm:spPr/>
      <dgm:t>
        <a:bodyPr/>
        <a:lstStyle/>
        <a:p>
          <a:endParaRPr lang="en-US"/>
        </a:p>
      </dgm:t>
    </dgm:pt>
    <dgm:pt modelId="{1125F85E-7085-4A92-B51E-5B5C3B88AFD7}" type="pres">
      <dgm:prSet presAssocID="{9CCD0513-3F65-4C33-A027-FABF337B589B}" presName="diagram" presStyleCnt="0">
        <dgm:presLayoutVars>
          <dgm:dir/>
          <dgm:resizeHandles val="exact"/>
        </dgm:presLayoutVars>
      </dgm:prSet>
      <dgm:spPr/>
    </dgm:pt>
    <dgm:pt modelId="{43B7F12B-283A-4BF6-B631-EAF45BA9B44C}" type="pres">
      <dgm:prSet presAssocID="{6A482F7C-62A5-41AF-AA97-F8A963493D52}" presName="node" presStyleLbl="node1" presStyleIdx="0" presStyleCnt="6">
        <dgm:presLayoutVars>
          <dgm:bulletEnabled val="1"/>
        </dgm:presLayoutVars>
      </dgm:prSet>
      <dgm:spPr/>
    </dgm:pt>
    <dgm:pt modelId="{55E5B3EE-EC4E-4C3C-86AD-A32038D80A05}" type="pres">
      <dgm:prSet presAssocID="{7EACDA61-C965-43ED-9936-FF57B8BE9D66}" presName="sibTrans" presStyleCnt="0"/>
      <dgm:spPr/>
    </dgm:pt>
    <dgm:pt modelId="{2A7901AC-5056-400F-9B03-72375E6953A2}" type="pres">
      <dgm:prSet presAssocID="{747E16B1-8449-4D62-B710-30ECA30A6242}" presName="node" presStyleLbl="node1" presStyleIdx="1" presStyleCnt="6" custScaleX="126948">
        <dgm:presLayoutVars>
          <dgm:bulletEnabled val="1"/>
        </dgm:presLayoutVars>
      </dgm:prSet>
      <dgm:spPr/>
    </dgm:pt>
    <dgm:pt modelId="{03B9E9AE-FDF4-45D5-B6D6-4610AC4230CA}" type="pres">
      <dgm:prSet presAssocID="{8E8BB70C-0811-4F77-82C3-E6BD311BD4AB}" presName="sibTrans" presStyleCnt="0"/>
      <dgm:spPr/>
    </dgm:pt>
    <dgm:pt modelId="{ED411E9B-DB3A-4BE5-BC1A-16F93F20C4C2}" type="pres">
      <dgm:prSet presAssocID="{E4A58641-93A5-4B16-9DDD-346B4E6DD380}" presName="node" presStyleLbl="node1" presStyleIdx="2" presStyleCnt="6">
        <dgm:presLayoutVars>
          <dgm:bulletEnabled val="1"/>
        </dgm:presLayoutVars>
      </dgm:prSet>
      <dgm:spPr/>
    </dgm:pt>
    <dgm:pt modelId="{F9AEAB31-84E8-4317-904E-87E328335E37}" type="pres">
      <dgm:prSet presAssocID="{47286800-B9AF-4406-BF58-D3DA66B9F767}" presName="sibTrans" presStyleCnt="0"/>
      <dgm:spPr/>
    </dgm:pt>
    <dgm:pt modelId="{638200F7-715A-4888-ABFA-6ABEC93CE75E}" type="pres">
      <dgm:prSet presAssocID="{17756BEB-9268-42A2-9C63-F0827E2E7089}" presName="node" presStyleLbl="node1" presStyleIdx="3" presStyleCnt="6">
        <dgm:presLayoutVars>
          <dgm:bulletEnabled val="1"/>
        </dgm:presLayoutVars>
      </dgm:prSet>
      <dgm:spPr/>
    </dgm:pt>
    <dgm:pt modelId="{2884048B-2537-4CBE-ACCD-1A6694DE9E86}" type="pres">
      <dgm:prSet presAssocID="{1615B08C-6B8F-43A5-948C-7D306504AE51}" presName="sibTrans" presStyleCnt="0"/>
      <dgm:spPr/>
    </dgm:pt>
    <dgm:pt modelId="{38D1491D-3D77-4BAD-A5C9-3BADCE3B9CA0}" type="pres">
      <dgm:prSet presAssocID="{171DE544-4AA5-4D83-9CA5-3DA58AAD61C7}" presName="node" presStyleLbl="node1" presStyleIdx="4" presStyleCnt="6">
        <dgm:presLayoutVars>
          <dgm:bulletEnabled val="1"/>
        </dgm:presLayoutVars>
      </dgm:prSet>
      <dgm:spPr/>
    </dgm:pt>
    <dgm:pt modelId="{5C22C1EA-3F60-4AC7-A3E8-C38829514BAD}" type="pres">
      <dgm:prSet presAssocID="{3443F61B-85D0-4FC5-8660-4E2882DB319B}" presName="sibTrans" presStyleCnt="0"/>
      <dgm:spPr/>
    </dgm:pt>
    <dgm:pt modelId="{342AAC71-AC70-429A-B79E-073E359455C6}" type="pres">
      <dgm:prSet presAssocID="{5167C5B8-8EC8-4C4A-B430-2EDB935D9AB8}" presName="node" presStyleLbl="node1" presStyleIdx="5" presStyleCnt="6" custScaleX="116710">
        <dgm:presLayoutVars>
          <dgm:bulletEnabled val="1"/>
        </dgm:presLayoutVars>
      </dgm:prSet>
      <dgm:spPr/>
    </dgm:pt>
  </dgm:ptLst>
  <dgm:cxnLst>
    <dgm:cxn modelId="{04A7D805-9DAD-4DDF-B49D-5A61F15FE282}" type="presOf" srcId="{747E16B1-8449-4D62-B710-30ECA30A6242}" destId="{2A7901AC-5056-400F-9B03-72375E6953A2}" srcOrd="0" destOrd="0" presId="urn:microsoft.com/office/officeart/2005/8/layout/default"/>
    <dgm:cxn modelId="{4DCD2312-D779-46BC-97DF-0450A6A88434}" srcId="{9CCD0513-3F65-4C33-A027-FABF337B589B}" destId="{17756BEB-9268-42A2-9C63-F0827E2E7089}" srcOrd="3" destOrd="0" parTransId="{2E47F3C6-3BC3-46F4-8857-2819A60B61E7}" sibTransId="{1615B08C-6B8F-43A5-948C-7D306504AE51}"/>
    <dgm:cxn modelId="{D9C45F24-DAFA-4B22-9659-B1FC3C49B4DE}" srcId="{9CCD0513-3F65-4C33-A027-FABF337B589B}" destId="{747E16B1-8449-4D62-B710-30ECA30A6242}" srcOrd="1" destOrd="0" parTransId="{B0923D0E-C1AB-4D87-989C-1187841CB884}" sibTransId="{8E8BB70C-0811-4F77-82C3-E6BD311BD4AB}"/>
    <dgm:cxn modelId="{55CDA325-D5C0-4DDB-9312-31746F8BE379}" srcId="{9CCD0513-3F65-4C33-A027-FABF337B589B}" destId="{6A482F7C-62A5-41AF-AA97-F8A963493D52}" srcOrd="0" destOrd="0" parTransId="{073B1DFC-5F61-4688-8550-2A615338BF6C}" sibTransId="{7EACDA61-C965-43ED-9936-FF57B8BE9D66}"/>
    <dgm:cxn modelId="{CBF35E3C-FB33-47EE-A283-4FF1ECC74907}" type="presOf" srcId="{E4A58641-93A5-4B16-9DDD-346B4E6DD380}" destId="{ED411E9B-DB3A-4BE5-BC1A-16F93F20C4C2}" srcOrd="0" destOrd="0" presId="urn:microsoft.com/office/officeart/2005/8/layout/default"/>
    <dgm:cxn modelId="{024E2240-9B19-4536-8818-4854D4D16FA6}" type="presOf" srcId="{6A482F7C-62A5-41AF-AA97-F8A963493D52}" destId="{43B7F12B-283A-4BF6-B631-EAF45BA9B44C}" srcOrd="0" destOrd="0" presId="urn:microsoft.com/office/officeart/2005/8/layout/default"/>
    <dgm:cxn modelId="{5BC53D5C-F12B-4926-A463-B29160FCB63B}" srcId="{9CCD0513-3F65-4C33-A027-FABF337B589B}" destId="{E4A58641-93A5-4B16-9DDD-346B4E6DD380}" srcOrd="2" destOrd="0" parTransId="{F0EEC27F-18C7-4E80-BC70-DDA96820E0FE}" sibTransId="{47286800-B9AF-4406-BF58-D3DA66B9F767}"/>
    <dgm:cxn modelId="{8A744D6F-196D-4B26-9A7B-156EE7EBC32E}" srcId="{9CCD0513-3F65-4C33-A027-FABF337B589B}" destId="{5167C5B8-8EC8-4C4A-B430-2EDB935D9AB8}" srcOrd="5" destOrd="0" parTransId="{F4D51804-BE91-4D98-B327-2A04A593700B}" sibTransId="{6C976EE8-6362-4523-973C-5C9936848748}"/>
    <dgm:cxn modelId="{CA846CB5-84AC-4768-9DA7-E4BC27BE1833}" type="presOf" srcId="{5167C5B8-8EC8-4C4A-B430-2EDB935D9AB8}" destId="{342AAC71-AC70-429A-B79E-073E359455C6}" srcOrd="0" destOrd="0" presId="urn:microsoft.com/office/officeart/2005/8/layout/default"/>
    <dgm:cxn modelId="{05AFEBBA-A7B6-408B-A43E-32D031346520}" srcId="{9CCD0513-3F65-4C33-A027-FABF337B589B}" destId="{171DE544-4AA5-4D83-9CA5-3DA58AAD61C7}" srcOrd="4" destOrd="0" parTransId="{5EF5B2F6-0B5A-4CDA-B8FF-BABD1945DA2E}" sibTransId="{3443F61B-85D0-4FC5-8660-4E2882DB319B}"/>
    <dgm:cxn modelId="{4E650EBE-3F3F-4C50-92CF-EAC99E434BF5}" type="presOf" srcId="{171DE544-4AA5-4D83-9CA5-3DA58AAD61C7}" destId="{38D1491D-3D77-4BAD-A5C9-3BADCE3B9CA0}" srcOrd="0" destOrd="0" presId="urn:microsoft.com/office/officeart/2005/8/layout/default"/>
    <dgm:cxn modelId="{7721C1C1-40F0-4423-9163-F3743422000D}" type="presOf" srcId="{17756BEB-9268-42A2-9C63-F0827E2E7089}" destId="{638200F7-715A-4888-ABFA-6ABEC93CE75E}" srcOrd="0" destOrd="0" presId="urn:microsoft.com/office/officeart/2005/8/layout/default"/>
    <dgm:cxn modelId="{06AC32E2-E58E-4307-BD73-97FD53329CB4}" type="presOf" srcId="{9CCD0513-3F65-4C33-A027-FABF337B589B}" destId="{1125F85E-7085-4A92-B51E-5B5C3B88AFD7}" srcOrd="0" destOrd="0" presId="urn:microsoft.com/office/officeart/2005/8/layout/default"/>
    <dgm:cxn modelId="{B36270EB-B4D1-4B9C-AF90-897C23F06FCD}" type="presParOf" srcId="{1125F85E-7085-4A92-B51E-5B5C3B88AFD7}" destId="{43B7F12B-283A-4BF6-B631-EAF45BA9B44C}" srcOrd="0" destOrd="0" presId="urn:microsoft.com/office/officeart/2005/8/layout/default"/>
    <dgm:cxn modelId="{706B1D92-981B-4656-B920-1367F41088C3}" type="presParOf" srcId="{1125F85E-7085-4A92-B51E-5B5C3B88AFD7}" destId="{55E5B3EE-EC4E-4C3C-86AD-A32038D80A05}" srcOrd="1" destOrd="0" presId="urn:microsoft.com/office/officeart/2005/8/layout/default"/>
    <dgm:cxn modelId="{0163149D-E268-4A37-ABC2-6B08B5366C2D}" type="presParOf" srcId="{1125F85E-7085-4A92-B51E-5B5C3B88AFD7}" destId="{2A7901AC-5056-400F-9B03-72375E6953A2}" srcOrd="2" destOrd="0" presId="urn:microsoft.com/office/officeart/2005/8/layout/default"/>
    <dgm:cxn modelId="{F15C8DEB-0988-42FF-A6F0-E49052EE7D2D}" type="presParOf" srcId="{1125F85E-7085-4A92-B51E-5B5C3B88AFD7}" destId="{03B9E9AE-FDF4-45D5-B6D6-4610AC4230CA}" srcOrd="3" destOrd="0" presId="urn:microsoft.com/office/officeart/2005/8/layout/default"/>
    <dgm:cxn modelId="{CACDB009-F22B-4097-A17D-7039E7CCF916}" type="presParOf" srcId="{1125F85E-7085-4A92-B51E-5B5C3B88AFD7}" destId="{ED411E9B-DB3A-4BE5-BC1A-16F93F20C4C2}" srcOrd="4" destOrd="0" presId="urn:microsoft.com/office/officeart/2005/8/layout/default"/>
    <dgm:cxn modelId="{39382FB5-E120-4CF4-A04B-F4B800CF6AF9}" type="presParOf" srcId="{1125F85E-7085-4A92-B51E-5B5C3B88AFD7}" destId="{F9AEAB31-84E8-4317-904E-87E328335E37}" srcOrd="5" destOrd="0" presId="urn:microsoft.com/office/officeart/2005/8/layout/default"/>
    <dgm:cxn modelId="{85911174-95AC-4D32-810E-3EBAC21CECA3}" type="presParOf" srcId="{1125F85E-7085-4A92-B51E-5B5C3B88AFD7}" destId="{638200F7-715A-4888-ABFA-6ABEC93CE75E}" srcOrd="6" destOrd="0" presId="urn:microsoft.com/office/officeart/2005/8/layout/default"/>
    <dgm:cxn modelId="{EC161525-988A-4135-918B-C72F350330D3}" type="presParOf" srcId="{1125F85E-7085-4A92-B51E-5B5C3B88AFD7}" destId="{2884048B-2537-4CBE-ACCD-1A6694DE9E86}" srcOrd="7" destOrd="0" presId="urn:microsoft.com/office/officeart/2005/8/layout/default"/>
    <dgm:cxn modelId="{8CF21F50-B07E-4FC6-9123-CC127CEE223C}" type="presParOf" srcId="{1125F85E-7085-4A92-B51E-5B5C3B88AFD7}" destId="{38D1491D-3D77-4BAD-A5C9-3BADCE3B9CA0}" srcOrd="8" destOrd="0" presId="urn:microsoft.com/office/officeart/2005/8/layout/default"/>
    <dgm:cxn modelId="{5FCB3BD4-D5AD-4F7A-A447-7B1477DCB18C}" type="presParOf" srcId="{1125F85E-7085-4A92-B51E-5B5C3B88AFD7}" destId="{5C22C1EA-3F60-4AC7-A3E8-C38829514BAD}" srcOrd="9" destOrd="0" presId="urn:microsoft.com/office/officeart/2005/8/layout/default"/>
    <dgm:cxn modelId="{E2E69B2B-CFEF-4F7A-A262-A83806172235}" type="presParOf" srcId="{1125F85E-7085-4A92-B51E-5B5C3B88AFD7}" destId="{342AAC71-AC70-429A-B79E-073E359455C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D0513-3F65-4C33-A027-FABF337B58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482F7C-62A5-41AF-AA97-F8A963493D52}">
      <dgm:prSet phldrT="[Text]" custT="1"/>
      <dgm:spPr>
        <a:solidFill>
          <a:schemeClr val="accent1">
            <a:lumMod val="40000"/>
            <a:lumOff val="60000"/>
          </a:schemeClr>
        </a:solidFill>
      </dgm:spPr>
      <dgm:t>
        <a:bodyPr/>
        <a:lstStyle/>
        <a:p>
          <a:pPr>
            <a:buFont typeface="+mj-lt"/>
            <a:buAutoNum type="arabicPeriod"/>
          </a:pPr>
          <a:r>
            <a:rPr lang="en-US" sz="3200" b="1" dirty="0">
              <a:solidFill>
                <a:srgbClr val="002060"/>
              </a:solidFill>
              <a:latin typeface="+mn-lt"/>
            </a:rPr>
            <a:t>Organization History</a:t>
          </a:r>
          <a:endParaRPr lang="en-US" sz="2600" dirty="0">
            <a:solidFill>
              <a:srgbClr val="002060"/>
            </a:solidFill>
            <a:latin typeface="+mn-lt"/>
          </a:endParaRPr>
        </a:p>
      </dgm:t>
    </dgm:pt>
    <dgm:pt modelId="{073B1DFC-5F61-4688-8550-2A615338BF6C}" type="parTrans" cxnId="{55CDA325-D5C0-4DDB-9312-31746F8BE379}">
      <dgm:prSet/>
      <dgm:spPr/>
      <dgm:t>
        <a:bodyPr/>
        <a:lstStyle/>
        <a:p>
          <a:endParaRPr lang="en-US"/>
        </a:p>
      </dgm:t>
    </dgm:pt>
    <dgm:pt modelId="{7EACDA61-C965-43ED-9936-FF57B8BE9D66}" type="sibTrans" cxnId="{55CDA325-D5C0-4DDB-9312-31746F8BE379}">
      <dgm:prSet/>
      <dgm:spPr/>
      <dgm:t>
        <a:bodyPr/>
        <a:lstStyle/>
        <a:p>
          <a:endParaRPr lang="en-US"/>
        </a:p>
      </dgm:t>
    </dgm:pt>
    <dgm:pt modelId="{E4A58641-93A5-4B16-9DDD-346B4E6DD380}">
      <dgm:prSet phldrT="[Text]" custT="1"/>
      <dgm:spPr>
        <a:solidFill>
          <a:schemeClr val="accent1">
            <a:lumMod val="75000"/>
          </a:schemeClr>
        </a:solidFill>
      </dgm:spPr>
      <dgm:t>
        <a:bodyPr/>
        <a:lstStyle/>
        <a:p>
          <a:r>
            <a:rPr lang="en-US" sz="3600" b="1" dirty="0">
              <a:solidFill>
                <a:schemeClr val="tx1"/>
              </a:solidFill>
            </a:rPr>
            <a:t>Management Style</a:t>
          </a:r>
          <a:endParaRPr lang="en-US" sz="3000" dirty="0">
            <a:solidFill>
              <a:schemeClr val="tx1"/>
            </a:solidFill>
          </a:endParaRPr>
        </a:p>
      </dgm:t>
    </dgm:pt>
    <dgm:pt modelId="{F0EEC27F-18C7-4E80-BC70-DDA96820E0FE}" type="parTrans" cxnId="{5BC53D5C-F12B-4926-A463-B29160FCB63B}">
      <dgm:prSet/>
      <dgm:spPr/>
      <dgm:t>
        <a:bodyPr/>
        <a:lstStyle/>
        <a:p>
          <a:endParaRPr lang="en-US"/>
        </a:p>
      </dgm:t>
    </dgm:pt>
    <dgm:pt modelId="{47286800-B9AF-4406-BF58-D3DA66B9F767}" type="sibTrans" cxnId="{5BC53D5C-F12B-4926-A463-B29160FCB63B}">
      <dgm:prSet/>
      <dgm:spPr/>
      <dgm:t>
        <a:bodyPr/>
        <a:lstStyle/>
        <a:p>
          <a:endParaRPr lang="en-US"/>
        </a:p>
      </dgm:t>
    </dgm:pt>
    <dgm:pt modelId="{747E16B1-8449-4D62-B710-30ECA30A6242}">
      <dgm:prSet custT="1"/>
      <dgm:spPr>
        <a:solidFill>
          <a:srgbClr val="002060"/>
        </a:solidFill>
      </dgm:spPr>
      <dgm:t>
        <a:bodyPr/>
        <a:lstStyle/>
        <a:p>
          <a:pPr>
            <a:buFont typeface="+mj-lt"/>
            <a:buAutoNum type="arabicPeriod"/>
          </a:pPr>
          <a:r>
            <a:rPr lang="en-US" sz="3200" b="1" dirty="0">
              <a:solidFill>
                <a:schemeClr val="bg1"/>
              </a:solidFill>
              <a:latin typeface="+mn-lt"/>
            </a:rPr>
            <a:t>Type of Business</a:t>
          </a:r>
          <a:endParaRPr lang="en-US" sz="2400" dirty="0">
            <a:solidFill>
              <a:schemeClr val="bg1"/>
            </a:solidFill>
            <a:latin typeface="+mn-lt"/>
          </a:endParaRPr>
        </a:p>
      </dgm:t>
    </dgm:pt>
    <dgm:pt modelId="{B0923D0E-C1AB-4D87-989C-1187841CB884}" type="parTrans" cxnId="{D9C45F24-DAFA-4B22-9659-B1FC3C49B4DE}">
      <dgm:prSet/>
      <dgm:spPr/>
      <dgm:t>
        <a:bodyPr/>
        <a:lstStyle/>
        <a:p>
          <a:endParaRPr lang="en-US"/>
        </a:p>
      </dgm:t>
    </dgm:pt>
    <dgm:pt modelId="{8E8BB70C-0811-4F77-82C3-E6BD311BD4AB}" type="sibTrans" cxnId="{D9C45F24-DAFA-4B22-9659-B1FC3C49B4DE}">
      <dgm:prSet/>
      <dgm:spPr/>
      <dgm:t>
        <a:bodyPr/>
        <a:lstStyle/>
        <a:p>
          <a:endParaRPr lang="en-US"/>
        </a:p>
      </dgm:t>
    </dgm:pt>
    <dgm:pt modelId="{1125F85E-7085-4A92-B51E-5B5C3B88AFD7}" type="pres">
      <dgm:prSet presAssocID="{9CCD0513-3F65-4C33-A027-FABF337B589B}" presName="diagram" presStyleCnt="0">
        <dgm:presLayoutVars>
          <dgm:dir/>
          <dgm:resizeHandles val="exact"/>
        </dgm:presLayoutVars>
      </dgm:prSet>
      <dgm:spPr/>
    </dgm:pt>
    <dgm:pt modelId="{43B7F12B-283A-4BF6-B631-EAF45BA9B44C}" type="pres">
      <dgm:prSet presAssocID="{6A482F7C-62A5-41AF-AA97-F8A963493D52}" presName="node" presStyleLbl="node1" presStyleIdx="0" presStyleCnt="3">
        <dgm:presLayoutVars>
          <dgm:bulletEnabled val="1"/>
        </dgm:presLayoutVars>
      </dgm:prSet>
      <dgm:spPr/>
    </dgm:pt>
    <dgm:pt modelId="{55E5B3EE-EC4E-4C3C-86AD-A32038D80A05}" type="pres">
      <dgm:prSet presAssocID="{7EACDA61-C965-43ED-9936-FF57B8BE9D66}" presName="sibTrans" presStyleCnt="0"/>
      <dgm:spPr/>
    </dgm:pt>
    <dgm:pt modelId="{2A7901AC-5056-400F-9B03-72375E6953A2}" type="pres">
      <dgm:prSet presAssocID="{747E16B1-8449-4D62-B710-30ECA30A6242}" presName="node" presStyleLbl="node1" presStyleIdx="1" presStyleCnt="3" custScaleX="126948">
        <dgm:presLayoutVars>
          <dgm:bulletEnabled val="1"/>
        </dgm:presLayoutVars>
      </dgm:prSet>
      <dgm:spPr/>
    </dgm:pt>
    <dgm:pt modelId="{03B9E9AE-FDF4-45D5-B6D6-4610AC4230CA}" type="pres">
      <dgm:prSet presAssocID="{8E8BB70C-0811-4F77-82C3-E6BD311BD4AB}" presName="sibTrans" presStyleCnt="0"/>
      <dgm:spPr/>
    </dgm:pt>
    <dgm:pt modelId="{ED411E9B-DB3A-4BE5-BC1A-16F93F20C4C2}" type="pres">
      <dgm:prSet presAssocID="{E4A58641-93A5-4B16-9DDD-346B4E6DD380}" presName="node" presStyleLbl="node1" presStyleIdx="2" presStyleCnt="3">
        <dgm:presLayoutVars>
          <dgm:bulletEnabled val="1"/>
        </dgm:presLayoutVars>
      </dgm:prSet>
      <dgm:spPr/>
    </dgm:pt>
  </dgm:ptLst>
  <dgm:cxnLst>
    <dgm:cxn modelId="{04A7D805-9DAD-4DDF-B49D-5A61F15FE282}" type="presOf" srcId="{747E16B1-8449-4D62-B710-30ECA30A6242}" destId="{2A7901AC-5056-400F-9B03-72375E6953A2}" srcOrd="0" destOrd="0" presId="urn:microsoft.com/office/officeart/2005/8/layout/default"/>
    <dgm:cxn modelId="{D9C45F24-DAFA-4B22-9659-B1FC3C49B4DE}" srcId="{9CCD0513-3F65-4C33-A027-FABF337B589B}" destId="{747E16B1-8449-4D62-B710-30ECA30A6242}" srcOrd="1" destOrd="0" parTransId="{B0923D0E-C1AB-4D87-989C-1187841CB884}" sibTransId="{8E8BB70C-0811-4F77-82C3-E6BD311BD4AB}"/>
    <dgm:cxn modelId="{55CDA325-D5C0-4DDB-9312-31746F8BE379}" srcId="{9CCD0513-3F65-4C33-A027-FABF337B589B}" destId="{6A482F7C-62A5-41AF-AA97-F8A963493D52}" srcOrd="0" destOrd="0" parTransId="{073B1DFC-5F61-4688-8550-2A615338BF6C}" sibTransId="{7EACDA61-C965-43ED-9936-FF57B8BE9D66}"/>
    <dgm:cxn modelId="{CBF35E3C-FB33-47EE-A283-4FF1ECC74907}" type="presOf" srcId="{E4A58641-93A5-4B16-9DDD-346B4E6DD380}" destId="{ED411E9B-DB3A-4BE5-BC1A-16F93F20C4C2}" srcOrd="0" destOrd="0" presId="urn:microsoft.com/office/officeart/2005/8/layout/default"/>
    <dgm:cxn modelId="{024E2240-9B19-4536-8818-4854D4D16FA6}" type="presOf" srcId="{6A482F7C-62A5-41AF-AA97-F8A963493D52}" destId="{43B7F12B-283A-4BF6-B631-EAF45BA9B44C}" srcOrd="0" destOrd="0" presId="urn:microsoft.com/office/officeart/2005/8/layout/default"/>
    <dgm:cxn modelId="{5BC53D5C-F12B-4926-A463-B29160FCB63B}" srcId="{9CCD0513-3F65-4C33-A027-FABF337B589B}" destId="{E4A58641-93A5-4B16-9DDD-346B4E6DD380}" srcOrd="2" destOrd="0" parTransId="{F0EEC27F-18C7-4E80-BC70-DDA96820E0FE}" sibTransId="{47286800-B9AF-4406-BF58-D3DA66B9F767}"/>
    <dgm:cxn modelId="{06AC32E2-E58E-4307-BD73-97FD53329CB4}" type="presOf" srcId="{9CCD0513-3F65-4C33-A027-FABF337B589B}" destId="{1125F85E-7085-4A92-B51E-5B5C3B88AFD7}" srcOrd="0" destOrd="0" presId="urn:microsoft.com/office/officeart/2005/8/layout/default"/>
    <dgm:cxn modelId="{B36270EB-B4D1-4B9C-AF90-897C23F06FCD}" type="presParOf" srcId="{1125F85E-7085-4A92-B51E-5B5C3B88AFD7}" destId="{43B7F12B-283A-4BF6-B631-EAF45BA9B44C}" srcOrd="0" destOrd="0" presId="urn:microsoft.com/office/officeart/2005/8/layout/default"/>
    <dgm:cxn modelId="{706B1D92-981B-4656-B920-1367F41088C3}" type="presParOf" srcId="{1125F85E-7085-4A92-B51E-5B5C3B88AFD7}" destId="{55E5B3EE-EC4E-4C3C-86AD-A32038D80A05}" srcOrd="1" destOrd="0" presId="urn:microsoft.com/office/officeart/2005/8/layout/default"/>
    <dgm:cxn modelId="{0163149D-E268-4A37-ABC2-6B08B5366C2D}" type="presParOf" srcId="{1125F85E-7085-4A92-B51E-5B5C3B88AFD7}" destId="{2A7901AC-5056-400F-9B03-72375E6953A2}" srcOrd="2" destOrd="0" presId="urn:microsoft.com/office/officeart/2005/8/layout/default"/>
    <dgm:cxn modelId="{F15C8DEB-0988-42FF-A6F0-E49052EE7D2D}" type="presParOf" srcId="{1125F85E-7085-4A92-B51E-5B5C3B88AFD7}" destId="{03B9E9AE-FDF4-45D5-B6D6-4610AC4230CA}" srcOrd="3" destOrd="0" presId="urn:microsoft.com/office/officeart/2005/8/layout/default"/>
    <dgm:cxn modelId="{CACDB009-F22B-4097-A17D-7039E7CCF916}" type="presParOf" srcId="{1125F85E-7085-4A92-B51E-5B5C3B88AFD7}" destId="{ED411E9B-DB3A-4BE5-BC1A-16F93F20C4C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7F12B-283A-4BF6-B631-EAF45BA9B44C}">
      <dsp:nvSpPr>
        <dsp:cNvPr id="0" name=""/>
        <dsp:cNvSpPr/>
      </dsp:nvSpPr>
      <dsp:spPr>
        <a:xfrm>
          <a:off x="2882" y="327666"/>
          <a:ext cx="3378941" cy="202736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mj-lt"/>
            <a:buNone/>
          </a:pPr>
          <a:r>
            <a:rPr lang="en-US" sz="3200" b="1" kern="1200" dirty="0">
              <a:solidFill>
                <a:srgbClr val="002060"/>
              </a:solidFill>
              <a:latin typeface="+mn-lt"/>
            </a:rPr>
            <a:t>Purposeful</a:t>
          </a:r>
          <a:r>
            <a:rPr lang="en-US" sz="2600" kern="1200" dirty="0">
              <a:solidFill>
                <a:srgbClr val="002060"/>
              </a:solidFill>
              <a:latin typeface="+mn-lt"/>
            </a:rPr>
            <a:t> objective/focused</a:t>
          </a:r>
        </a:p>
      </dsp:txBody>
      <dsp:txXfrm>
        <a:off x="2882" y="327666"/>
        <a:ext cx="3378941" cy="2027365"/>
      </dsp:txXfrm>
    </dsp:sp>
    <dsp:sp modelId="{2A7901AC-5056-400F-9B03-72375E6953A2}">
      <dsp:nvSpPr>
        <dsp:cNvPr id="0" name=""/>
        <dsp:cNvSpPr/>
      </dsp:nvSpPr>
      <dsp:spPr>
        <a:xfrm>
          <a:off x="3719718" y="327666"/>
          <a:ext cx="4289499" cy="2027365"/>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mj-lt"/>
            <a:buNone/>
          </a:pPr>
          <a:r>
            <a:rPr lang="en-US" sz="3200" b="1" kern="1200" dirty="0">
              <a:solidFill>
                <a:schemeClr val="bg1"/>
              </a:solidFill>
              <a:latin typeface="+mn-lt"/>
            </a:rPr>
            <a:t>Contextualized</a:t>
          </a:r>
          <a:r>
            <a:rPr lang="en-US" sz="2600" b="1" kern="1200" dirty="0">
              <a:solidFill>
                <a:schemeClr val="bg1"/>
              </a:solidFill>
              <a:latin typeface="+mn-lt"/>
            </a:rPr>
            <a:t> </a:t>
          </a:r>
          <a:r>
            <a:rPr lang="en-US" sz="2400" kern="1200" dirty="0">
              <a:solidFill>
                <a:schemeClr val="bg1"/>
              </a:solidFill>
              <a:latin typeface="+mn-lt"/>
            </a:rPr>
            <a:t>context based/ situation oriented</a:t>
          </a:r>
        </a:p>
      </dsp:txBody>
      <dsp:txXfrm>
        <a:off x="3719718" y="327666"/>
        <a:ext cx="4289499" cy="2027365"/>
      </dsp:txXfrm>
    </dsp:sp>
    <dsp:sp modelId="{ED411E9B-DB3A-4BE5-BC1A-16F93F20C4C2}">
      <dsp:nvSpPr>
        <dsp:cNvPr id="0" name=""/>
        <dsp:cNvSpPr/>
      </dsp:nvSpPr>
      <dsp:spPr>
        <a:xfrm>
          <a:off x="8347112" y="327666"/>
          <a:ext cx="3378941" cy="202736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rgbClr val="002060"/>
              </a:solidFill>
            </a:rPr>
            <a:t>Realistic</a:t>
          </a:r>
        </a:p>
        <a:p>
          <a:pPr marL="0" lvl="0" indent="0" algn="ctr" defTabSz="1600200">
            <a:lnSpc>
              <a:spcPct val="90000"/>
            </a:lnSpc>
            <a:spcBef>
              <a:spcPct val="0"/>
            </a:spcBef>
            <a:spcAft>
              <a:spcPct val="35000"/>
            </a:spcAft>
            <a:buNone/>
          </a:pPr>
          <a:r>
            <a:rPr lang="en-US" sz="3000" kern="1200" dirty="0">
              <a:solidFill>
                <a:srgbClr val="002060"/>
              </a:solidFill>
            </a:rPr>
            <a:t>factual and demonstrable</a:t>
          </a:r>
        </a:p>
      </dsp:txBody>
      <dsp:txXfrm>
        <a:off x="8347112" y="327666"/>
        <a:ext cx="3378941" cy="2027365"/>
      </dsp:txXfrm>
    </dsp:sp>
    <dsp:sp modelId="{638200F7-715A-4888-ABFA-6ABEC93CE75E}">
      <dsp:nvSpPr>
        <dsp:cNvPr id="0" name=""/>
        <dsp:cNvSpPr/>
      </dsp:nvSpPr>
      <dsp:spPr>
        <a:xfrm>
          <a:off x="175851" y="2692925"/>
          <a:ext cx="3378941" cy="2027365"/>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mj-lt"/>
            <a:buNone/>
          </a:pPr>
          <a:r>
            <a:rPr lang="en-US" sz="3200" b="1" kern="1200" dirty="0">
              <a:solidFill>
                <a:schemeClr val="bg1"/>
              </a:solidFill>
              <a:latin typeface="+mn-lt"/>
            </a:rPr>
            <a:t>Directional</a:t>
          </a:r>
          <a:r>
            <a:rPr lang="en-US" sz="2800" kern="1200" dirty="0">
              <a:solidFill>
                <a:schemeClr val="bg1"/>
              </a:solidFill>
              <a:latin typeface="+mn-lt"/>
            </a:rPr>
            <a:t> specific audience</a:t>
          </a:r>
          <a:endParaRPr lang="en-US" sz="2600" kern="1200" dirty="0">
            <a:solidFill>
              <a:schemeClr val="bg1"/>
            </a:solidFill>
            <a:latin typeface="+mn-lt"/>
          </a:endParaRPr>
        </a:p>
      </dsp:txBody>
      <dsp:txXfrm>
        <a:off x="175851" y="2692925"/>
        <a:ext cx="3378941" cy="2027365"/>
      </dsp:txXfrm>
    </dsp:sp>
    <dsp:sp modelId="{38D1491D-3D77-4BAD-A5C9-3BADCE3B9CA0}">
      <dsp:nvSpPr>
        <dsp:cNvPr id="0" name=""/>
        <dsp:cNvSpPr/>
      </dsp:nvSpPr>
      <dsp:spPr>
        <a:xfrm>
          <a:off x="3892687" y="2692925"/>
          <a:ext cx="3378941" cy="202736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rgbClr val="002060"/>
              </a:solidFill>
            </a:rPr>
            <a:t>Outcome-based</a:t>
          </a:r>
        </a:p>
        <a:p>
          <a:pPr marL="0" lvl="0" indent="0" algn="ctr" defTabSz="1600200">
            <a:lnSpc>
              <a:spcPct val="90000"/>
            </a:lnSpc>
            <a:spcBef>
              <a:spcPct val="0"/>
            </a:spcBef>
            <a:spcAft>
              <a:spcPct val="35000"/>
            </a:spcAft>
            <a:buNone/>
          </a:pPr>
          <a:r>
            <a:rPr lang="en-US" sz="2800" kern="1200" dirty="0">
              <a:solidFill>
                <a:srgbClr val="002060"/>
              </a:solidFill>
            </a:rPr>
            <a:t>Achieves targets</a:t>
          </a:r>
        </a:p>
      </dsp:txBody>
      <dsp:txXfrm>
        <a:off x="3892687" y="2692925"/>
        <a:ext cx="3378941" cy="2027365"/>
      </dsp:txXfrm>
    </dsp:sp>
    <dsp:sp modelId="{342AAC71-AC70-429A-B79E-073E359455C6}">
      <dsp:nvSpPr>
        <dsp:cNvPr id="0" name=""/>
        <dsp:cNvSpPr/>
      </dsp:nvSpPr>
      <dsp:spPr>
        <a:xfrm>
          <a:off x="7609522" y="2692925"/>
          <a:ext cx="3943562" cy="2027365"/>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Interdisciplinary</a:t>
          </a:r>
        </a:p>
        <a:p>
          <a:pPr marL="0" lvl="0" indent="0" algn="ctr" defTabSz="1422400">
            <a:lnSpc>
              <a:spcPct val="90000"/>
            </a:lnSpc>
            <a:spcBef>
              <a:spcPct val="0"/>
            </a:spcBef>
            <a:spcAft>
              <a:spcPct val="35000"/>
            </a:spcAft>
            <a:buNone/>
          </a:pPr>
          <a:r>
            <a:rPr lang="en-US" sz="2800" b="0" kern="1200" dirty="0"/>
            <a:t>Multiple fields</a:t>
          </a:r>
        </a:p>
      </dsp:txBody>
      <dsp:txXfrm>
        <a:off x="7609522" y="2692925"/>
        <a:ext cx="3943562" cy="2027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7F12B-283A-4BF6-B631-EAF45BA9B44C}">
      <dsp:nvSpPr>
        <dsp:cNvPr id="0" name=""/>
        <dsp:cNvSpPr/>
      </dsp:nvSpPr>
      <dsp:spPr>
        <a:xfrm>
          <a:off x="1264218" y="80"/>
          <a:ext cx="3882919" cy="232975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mj-lt"/>
            <a:buNone/>
          </a:pPr>
          <a:r>
            <a:rPr lang="en-US" sz="3200" b="1" kern="1200" dirty="0">
              <a:solidFill>
                <a:srgbClr val="002060"/>
              </a:solidFill>
              <a:latin typeface="+mn-lt"/>
            </a:rPr>
            <a:t>Organization History</a:t>
          </a:r>
          <a:endParaRPr lang="en-US" sz="2600" kern="1200" dirty="0">
            <a:solidFill>
              <a:srgbClr val="002060"/>
            </a:solidFill>
            <a:latin typeface="+mn-lt"/>
          </a:endParaRPr>
        </a:p>
      </dsp:txBody>
      <dsp:txXfrm>
        <a:off x="1264218" y="80"/>
        <a:ext cx="3882919" cy="2329751"/>
      </dsp:txXfrm>
    </dsp:sp>
    <dsp:sp modelId="{2A7901AC-5056-400F-9B03-72375E6953A2}">
      <dsp:nvSpPr>
        <dsp:cNvPr id="0" name=""/>
        <dsp:cNvSpPr/>
      </dsp:nvSpPr>
      <dsp:spPr>
        <a:xfrm>
          <a:off x="5535429" y="80"/>
          <a:ext cx="4929288" cy="2329751"/>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mj-lt"/>
            <a:buNone/>
          </a:pPr>
          <a:r>
            <a:rPr lang="en-US" sz="3200" b="1" kern="1200" dirty="0">
              <a:solidFill>
                <a:schemeClr val="bg1"/>
              </a:solidFill>
              <a:latin typeface="+mn-lt"/>
            </a:rPr>
            <a:t>Type of Business</a:t>
          </a:r>
          <a:endParaRPr lang="en-US" sz="2400" kern="1200" dirty="0">
            <a:solidFill>
              <a:schemeClr val="bg1"/>
            </a:solidFill>
            <a:latin typeface="+mn-lt"/>
          </a:endParaRPr>
        </a:p>
      </dsp:txBody>
      <dsp:txXfrm>
        <a:off x="5535429" y="80"/>
        <a:ext cx="4929288" cy="2329751"/>
      </dsp:txXfrm>
    </dsp:sp>
    <dsp:sp modelId="{ED411E9B-DB3A-4BE5-BC1A-16F93F20C4C2}">
      <dsp:nvSpPr>
        <dsp:cNvPr id="0" name=""/>
        <dsp:cNvSpPr/>
      </dsp:nvSpPr>
      <dsp:spPr>
        <a:xfrm>
          <a:off x="3923008" y="2718124"/>
          <a:ext cx="3882919" cy="2329751"/>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rPr>
            <a:t>Management Style</a:t>
          </a:r>
          <a:endParaRPr lang="en-US" sz="3000" kern="1200" dirty="0">
            <a:solidFill>
              <a:schemeClr val="tx1"/>
            </a:solidFill>
          </a:endParaRPr>
        </a:p>
      </dsp:txBody>
      <dsp:txXfrm>
        <a:off x="3923008" y="2718124"/>
        <a:ext cx="3882919" cy="2329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629BD-FE94-49A9-9269-931D36BB0E26}"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7AA1A-91F0-4D3D-80B1-D3339AB0F793}" type="slidenum">
              <a:rPr lang="en-US" smtClean="0"/>
              <a:t>‹#›</a:t>
            </a:fld>
            <a:endParaRPr lang="en-US"/>
          </a:p>
        </p:txBody>
      </p:sp>
    </p:spTree>
    <p:extLst>
      <p:ext uri="{BB962C8B-B14F-4D97-AF65-F5344CB8AC3E}">
        <p14:creationId xmlns:p14="http://schemas.microsoft.com/office/powerpoint/2010/main" val="374398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17377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B7AA1A-91F0-4D3D-80B1-D3339AB0F793}" type="slidenum">
              <a:rPr lang="en-US" smtClean="0"/>
              <a:t>26</a:t>
            </a:fld>
            <a:endParaRPr lang="en-US"/>
          </a:p>
        </p:txBody>
      </p:sp>
    </p:spTree>
    <p:extLst>
      <p:ext uri="{BB962C8B-B14F-4D97-AF65-F5344CB8AC3E}">
        <p14:creationId xmlns:p14="http://schemas.microsoft.com/office/powerpoint/2010/main" val="135027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B7AA1A-91F0-4D3D-80B1-D3339AB0F793}" type="slidenum">
              <a:rPr lang="en-US" smtClean="0"/>
              <a:t>32</a:t>
            </a:fld>
            <a:endParaRPr lang="en-US"/>
          </a:p>
        </p:txBody>
      </p:sp>
    </p:spTree>
    <p:extLst>
      <p:ext uri="{BB962C8B-B14F-4D97-AF65-F5344CB8AC3E}">
        <p14:creationId xmlns:p14="http://schemas.microsoft.com/office/powerpoint/2010/main" val="23127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in pairs and present answers to the class.</a:t>
            </a:r>
          </a:p>
        </p:txBody>
      </p:sp>
      <p:sp>
        <p:nvSpPr>
          <p:cNvPr id="4" name="Slide Number Placeholder 3"/>
          <p:cNvSpPr>
            <a:spLocks noGrp="1"/>
          </p:cNvSpPr>
          <p:nvPr>
            <p:ph type="sldNum" sz="quarter" idx="5"/>
          </p:nvPr>
        </p:nvSpPr>
        <p:spPr/>
        <p:txBody>
          <a:bodyPr/>
          <a:lstStyle/>
          <a:p>
            <a:fld id="{38B7AA1A-91F0-4D3D-80B1-D3339AB0F793}" type="slidenum">
              <a:rPr lang="en-US" smtClean="0"/>
              <a:t>35</a:t>
            </a:fld>
            <a:endParaRPr lang="en-US"/>
          </a:p>
        </p:txBody>
      </p:sp>
    </p:spTree>
    <p:extLst>
      <p:ext uri="{BB962C8B-B14F-4D97-AF65-F5344CB8AC3E}">
        <p14:creationId xmlns:p14="http://schemas.microsoft.com/office/powerpoint/2010/main" val="19504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Arguments can WIN without being ethical if they</a:t>
            </a:r>
            <a:r>
              <a:rPr lang="en-US" baseline="0" dirty="0"/>
              <a:t> WIN at any cost</a:t>
            </a:r>
            <a:endParaRPr lang="en-US" dirty="0"/>
          </a:p>
        </p:txBody>
      </p:sp>
      <p:sp>
        <p:nvSpPr>
          <p:cNvPr id="4" name="Slide Number Placeholder 3"/>
          <p:cNvSpPr>
            <a:spLocks noGrp="1"/>
          </p:cNvSpPr>
          <p:nvPr>
            <p:ph type="sldNum" sz="quarter" idx="10"/>
          </p:nvPr>
        </p:nvSpPr>
        <p:spPr/>
        <p:txBody>
          <a:bodyPr/>
          <a:lstStyle/>
          <a:p>
            <a:fld id="{FB491B74-9263-413B-843A-4211C67814F2}" type="slidenum">
              <a:rPr lang="en-US" smtClean="0"/>
              <a:t>41</a:t>
            </a:fld>
            <a:endParaRPr lang="en-US"/>
          </a:p>
        </p:txBody>
      </p:sp>
    </p:spTree>
    <p:extLst>
      <p:ext uri="{BB962C8B-B14F-4D97-AF65-F5344CB8AC3E}">
        <p14:creationId xmlns:p14="http://schemas.microsoft.com/office/powerpoint/2010/main" val="63528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t>
            </a:r>
          </a:p>
        </p:txBody>
      </p:sp>
      <p:sp>
        <p:nvSpPr>
          <p:cNvPr id="4" name="Slide Number Placeholder 3"/>
          <p:cNvSpPr>
            <a:spLocks noGrp="1"/>
          </p:cNvSpPr>
          <p:nvPr>
            <p:ph type="sldNum" sz="quarter" idx="10"/>
          </p:nvPr>
        </p:nvSpPr>
        <p:spPr/>
        <p:txBody>
          <a:bodyPr/>
          <a:lstStyle/>
          <a:p>
            <a:fld id="{FB491B74-9263-413B-843A-4211C67814F2}" type="slidenum">
              <a:rPr lang="en-US" smtClean="0"/>
              <a:t>42</a:t>
            </a:fld>
            <a:endParaRPr lang="en-US"/>
          </a:p>
        </p:txBody>
      </p:sp>
    </p:spTree>
    <p:extLst>
      <p:ext uri="{BB962C8B-B14F-4D97-AF65-F5344CB8AC3E}">
        <p14:creationId xmlns:p14="http://schemas.microsoft.com/office/powerpoint/2010/main" val="613928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US" sz="1200" dirty="0">
                <a:latin typeface="+mj-lt"/>
              </a:rPr>
              <a:t>Examples of technical communication Correspondence:</a:t>
            </a:r>
          </a:p>
          <a:p>
            <a:pPr marL="285750" indent="-285750">
              <a:buFont typeface="Courier New" panose="02070309020205020404" pitchFamily="49" charset="0"/>
              <a:buChar char="o"/>
            </a:pPr>
            <a:r>
              <a:rPr lang="en-US" sz="1200" dirty="0">
                <a:latin typeface="+mj-lt"/>
              </a:rPr>
              <a:t>In-house or External Memos to your boss and to your subordinates</a:t>
            </a:r>
          </a:p>
          <a:p>
            <a:pPr marL="285750" indent="-285750">
              <a:buFont typeface="Courier New" panose="02070309020205020404" pitchFamily="49" charset="0"/>
              <a:buChar char="o"/>
            </a:pPr>
            <a:r>
              <a:rPr lang="en-US" sz="1200" dirty="0">
                <a:latin typeface="+mj-lt"/>
              </a:rPr>
              <a:t>Routine letters to customers, vendors, etc.</a:t>
            </a:r>
          </a:p>
          <a:p>
            <a:pPr marL="285750" indent="-285750">
              <a:buFont typeface="Courier New" panose="02070309020205020404" pitchFamily="49" charset="0"/>
              <a:buChar char="o"/>
            </a:pPr>
            <a:r>
              <a:rPr lang="en-US" sz="1200" dirty="0">
                <a:latin typeface="+mj-lt"/>
              </a:rPr>
              <a:t>“Good news” letters to customers</a:t>
            </a:r>
          </a:p>
          <a:p>
            <a:pPr marL="285750" indent="-285750">
              <a:buFont typeface="Courier New" panose="02070309020205020404" pitchFamily="49" charset="0"/>
              <a:buChar char="o"/>
            </a:pPr>
            <a:r>
              <a:rPr lang="en-US" sz="1200" dirty="0">
                <a:latin typeface="+mj-lt"/>
              </a:rPr>
              <a:t>“Bad news” letters to customers</a:t>
            </a:r>
          </a:p>
          <a:p>
            <a:pPr marL="285750" indent="-285750">
              <a:buFont typeface="Courier New" panose="02070309020205020404" pitchFamily="49" charset="0"/>
              <a:buChar char="o"/>
            </a:pPr>
            <a:r>
              <a:rPr lang="en-US" sz="1200" dirty="0">
                <a:latin typeface="+mj-lt"/>
              </a:rPr>
              <a:t>Sales letters to potential customers</a:t>
            </a:r>
          </a:p>
          <a:p>
            <a:pPr marL="285750" indent="-285750">
              <a:buFont typeface="Courier New" panose="02070309020205020404" pitchFamily="49" charset="0"/>
              <a:buChar char="o"/>
            </a:pPr>
            <a:r>
              <a:rPr lang="en-US" sz="1200" dirty="0">
                <a:latin typeface="+mj-lt"/>
              </a:rPr>
              <a:t>Electronic mail (e-mail) messages to co-workers or customers over a</a:t>
            </a:r>
          </a:p>
          <a:p>
            <a:r>
              <a:rPr lang="en-US" sz="1200" dirty="0">
                <a:latin typeface="+mj-lt"/>
              </a:rPr>
              <a:t> computer network</a:t>
            </a:r>
          </a:p>
          <a:p>
            <a:pPr marL="285750" indent="-285750">
              <a:buFont typeface="Courier New" panose="02070309020205020404" pitchFamily="49" charset="0"/>
              <a:buChar char="o"/>
            </a:pPr>
            <a:r>
              <a:rPr lang="en-US" sz="1200" dirty="0">
                <a:latin typeface="+mj-lt"/>
              </a:rPr>
              <a:t>Analysis of a problem</a:t>
            </a:r>
          </a:p>
          <a:p>
            <a:pPr marL="285750" indent="-285750">
              <a:buFont typeface="Courier New" panose="02070309020205020404" pitchFamily="49" charset="0"/>
              <a:buChar char="o"/>
            </a:pPr>
            <a:r>
              <a:rPr lang="en-US" sz="1200" dirty="0">
                <a:latin typeface="+mj-lt"/>
              </a:rPr>
              <a:t>Proposal to boss for new product line</a:t>
            </a:r>
          </a:p>
          <a:p>
            <a:pPr marL="285750" indent="-285750">
              <a:buFont typeface="Courier New" panose="02070309020205020404" pitchFamily="49" charset="0"/>
              <a:buChar char="o"/>
            </a:pPr>
            <a:r>
              <a:rPr lang="en-US" sz="1200" dirty="0">
                <a:latin typeface="+mj-lt"/>
              </a:rPr>
              <a:t>Abstract or summary of technical article etc.</a:t>
            </a:r>
          </a:p>
          <a:p>
            <a:endParaRPr lang="en-US" dirty="0"/>
          </a:p>
        </p:txBody>
      </p:sp>
      <p:sp>
        <p:nvSpPr>
          <p:cNvPr id="4" name="Slide Number Placeholder 3"/>
          <p:cNvSpPr>
            <a:spLocks noGrp="1"/>
          </p:cNvSpPr>
          <p:nvPr>
            <p:ph type="sldNum" sz="quarter" idx="5"/>
          </p:nvPr>
        </p:nvSpPr>
        <p:spPr/>
        <p:txBody>
          <a:bodyPr/>
          <a:lstStyle/>
          <a:p>
            <a:fld id="{38B7AA1A-91F0-4D3D-80B1-D3339AB0F793}" type="slidenum">
              <a:rPr lang="en-US" smtClean="0"/>
              <a:t>7</a:t>
            </a:fld>
            <a:endParaRPr lang="en-US"/>
          </a:p>
        </p:txBody>
      </p:sp>
    </p:spTree>
    <p:extLst>
      <p:ext uri="{BB962C8B-B14F-4D97-AF65-F5344CB8AC3E}">
        <p14:creationId xmlns:p14="http://schemas.microsoft.com/office/powerpoint/2010/main" val="201916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write a variety of documents for internal and external audiences.</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62488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B7AA1A-91F0-4D3D-80B1-D3339AB0F793}" type="slidenum">
              <a:rPr lang="en-US" smtClean="0"/>
              <a:t>10</a:t>
            </a:fld>
            <a:endParaRPr lang="en-US"/>
          </a:p>
        </p:txBody>
      </p:sp>
    </p:spTree>
    <p:extLst>
      <p:ext uri="{BB962C8B-B14F-4D97-AF65-F5344CB8AC3E}">
        <p14:creationId xmlns:p14="http://schemas.microsoft.com/office/powerpoint/2010/main" val="329881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your audience's level of technical knowledge, interests, and needs  </a:t>
            </a:r>
          </a:p>
          <a:p>
            <a:r>
              <a:rPr lang="en-US" dirty="0"/>
              <a:t>What is the goal? Is it to inform, educate, persuade, or troubleshoot?</a:t>
            </a:r>
          </a:p>
          <a:p>
            <a:r>
              <a:rPr lang="en-US" dirty="0"/>
              <a:t>Break down complex technical information into simpler, understandable concepts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Choose the most suitable format for your message, such as written documents, presentations, videos, or discussions.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Ensure that your message is concise, easy to understand, and free of errors. Use clear headings, bullet points, and illustrations to support your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Encourage feedback from your audience to ensure understanding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Communicate technical information in a timely manner to avoid delays</a:t>
            </a:r>
          </a:p>
          <a:p>
            <a:endParaRPr lang="en-US" dirty="0"/>
          </a:p>
        </p:txBody>
      </p:sp>
      <p:sp>
        <p:nvSpPr>
          <p:cNvPr id="4" name="Slide Number Placeholder 3"/>
          <p:cNvSpPr>
            <a:spLocks noGrp="1"/>
          </p:cNvSpPr>
          <p:nvPr>
            <p:ph type="sldNum" sz="quarter" idx="10"/>
          </p:nvPr>
        </p:nvSpPr>
        <p:spPr/>
        <p:txBody>
          <a:bodyPr/>
          <a:lstStyle/>
          <a:p>
            <a:fld id="{38B7AA1A-91F0-4D3D-80B1-D3339AB0F793}" type="slidenum">
              <a:rPr lang="en-US" smtClean="0"/>
              <a:t>11</a:t>
            </a:fld>
            <a:endParaRPr lang="en-US"/>
          </a:p>
        </p:txBody>
      </p:sp>
    </p:spTree>
    <p:extLst>
      <p:ext uri="{BB962C8B-B14F-4D97-AF65-F5344CB8AC3E}">
        <p14:creationId xmlns:p14="http://schemas.microsoft.com/office/powerpoint/2010/main" val="142428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employee, you may be writing to readers in the following groups:</a:t>
            </a:r>
          </a:p>
          <a:p>
            <a:endParaRPr lang="en-US" dirty="0"/>
          </a:p>
          <a:p>
            <a:r>
              <a:rPr lang="en-US" dirty="0"/>
              <a:t>With increasing use of electronic communication, employees may even be writing more than they have in the past. As an</a:t>
            </a:r>
          </a:p>
          <a:p>
            <a:r>
              <a:rPr lang="en-US" dirty="0"/>
              <a:t>employee, you may be writing to readers in the following groups:</a:t>
            </a: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53019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a:t>Collect at least 3 responses from different students. </a:t>
            </a:r>
          </a:p>
          <a:p>
            <a:pPr marL="0" indent="0">
              <a:buFont typeface="Courier New" panose="02070309020205020404" pitchFamily="49" charset="0"/>
              <a:buNone/>
            </a:pPr>
            <a:endParaRPr lang="en-US" sz="1200" dirty="0"/>
          </a:p>
          <a:p>
            <a:pPr marL="0" indent="0">
              <a:buFont typeface="Courier New" panose="02070309020205020404" pitchFamily="49" charset="0"/>
              <a:buNone/>
            </a:pPr>
            <a:r>
              <a:rPr lang="en-US" sz="1200" dirty="0"/>
              <a:t>You are welcome/You're welcome.</a:t>
            </a:r>
          </a:p>
          <a:p>
            <a:pPr marL="342900" indent="-342900">
              <a:buFont typeface="Courier New" panose="02070309020205020404" pitchFamily="49" charset="0"/>
              <a:buChar char="o"/>
            </a:pPr>
            <a:r>
              <a:rPr lang="en-US" sz="1200" dirty="0"/>
              <a:t>It was my pleasure/My pleasure.</a:t>
            </a:r>
          </a:p>
          <a:p>
            <a:pPr marL="342900" indent="-342900">
              <a:buFont typeface="Courier New" panose="02070309020205020404" pitchFamily="49" charset="0"/>
              <a:buChar char="o"/>
            </a:pPr>
            <a:r>
              <a:rPr lang="en-US" sz="1200" dirty="0"/>
              <a:t>We're here to help!</a:t>
            </a:r>
          </a:p>
          <a:p>
            <a:pPr marL="342900" indent="-342900">
              <a:buFont typeface="Courier New" panose="02070309020205020404" pitchFamily="49" charset="0"/>
              <a:buChar char="o"/>
            </a:pPr>
            <a:r>
              <a:rPr lang="en-US" sz="1200" dirty="0"/>
              <a:t>Thank you!</a:t>
            </a:r>
          </a:p>
          <a:p>
            <a:pPr marL="342900" indent="-342900">
              <a:buFont typeface="Courier New" panose="02070309020205020404" pitchFamily="49" charset="0"/>
              <a:buChar char="o"/>
            </a:pPr>
            <a:r>
              <a:rPr lang="en-US" sz="1200" dirty="0"/>
              <a:t>Thanks for asking about our ...</a:t>
            </a:r>
          </a:p>
          <a:p>
            <a:pPr marL="342900" indent="-342900">
              <a:buFont typeface="Courier New" panose="02070309020205020404" pitchFamily="49" charset="0"/>
              <a:buChar char="o"/>
            </a:pPr>
            <a:r>
              <a:rPr lang="en-US" sz="1200" dirty="0"/>
              <a:t>Thanks for the question, which helped me update our instructions.</a:t>
            </a:r>
          </a:p>
          <a:p>
            <a:pPr marL="342900" indent="-342900">
              <a:buFont typeface="Courier New" panose="02070309020205020404" pitchFamily="49" charset="0"/>
              <a:buChar char="o"/>
            </a:pPr>
            <a:r>
              <a:rPr lang="en-US" sz="1200" dirty="0"/>
              <a:t>I'm glad to hear I helped.</a:t>
            </a:r>
          </a:p>
          <a:p>
            <a:pPr marL="342900" indent="-342900">
              <a:buFont typeface="Courier New" panose="02070309020205020404" pitchFamily="49" charset="0"/>
              <a:buChar char="o"/>
            </a:pPr>
            <a:r>
              <a:rPr lang="en-US" sz="1200" dirty="0"/>
              <a:t>Thanks for letting me know I was helpful.</a:t>
            </a:r>
          </a:p>
          <a:p>
            <a:pPr marL="342900" indent="-342900">
              <a:buFont typeface="Courier New" panose="02070309020205020404" pitchFamily="49" charset="0"/>
              <a:buChar char="o"/>
            </a:pPr>
            <a:r>
              <a:rPr lang="en-US" sz="1200" dirty="0"/>
              <a:t>Nice to know I helped.</a:t>
            </a:r>
          </a:p>
          <a:p>
            <a:pPr marL="342900" indent="-342900">
              <a:buFont typeface="Courier New" panose="02070309020205020404" pitchFamily="49" charset="0"/>
              <a:buChar char="o"/>
            </a:pPr>
            <a:r>
              <a:rPr lang="en-US" sz="1200" dirty="0"/>
              <a:t>We appreciate your business.</a:t>
            </a:r>
          </a:p>
          <a:p>
            <a:pPr marL="342900" indent="-342900">
              <a:buFont typeface="Courier New" panose="02070309020205020404" pitchFamily="49" charset="0"/>
              <a:buChar char="o"/>
            </a:pPr>
            <a:r>
              <a:rPr lang="en-US" sz="1200" dirty="0"/>
              <a:t>We appreciate your business, and I'm here to help.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B7AA1A-91F0-4D3D-80B1-D3339AB0F7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59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documents should assume a three-part structure that consists of a beginning, a middle, and an end.</a:t>
            </a: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7692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B7AA1A-91F0-4D3D-80B1-D3339AB0F793}" type="slidenum">
              <a:rPr lang="en-US" smtClean="0"/>
              <a:t>22</a:t>
            </a:fld>
            <a:endParaRPr lang="en-US"/>
          </a:p>
        </p:txBody>
      </p:sp>
    </p:spTree>
    <p:extLst>
      <p:ext uri="{BB962C8B-B14F-4D97-AF65-F5344CB8AC3E}">
        <p14:creationId xmlns:p14="http://schemas.microsoft.com/office/powerpoint/2010/main" val="134751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D50D46-5700-421C-910F-72571927C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188346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0D46-5700-421C-910F-72571927C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377801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0D46-5700-421C-910F-72571927C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260741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C9A443-BBAD-4A8A-A1E8-66FBFBF2FB0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199416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9A443-BBAD-4A8A-A1E8-66FBFBF2FB0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100472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9A443-BBAD-4A8A-A1E8-66FBFBF2FB0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225150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C9A443-BBAD-4A8A-A1E8-66FBFBF2FB0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137780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9A443-BBAD-4A8A-A1E8-66FBFBF2FB0A}"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1113983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C9A443-BBAD-4A8A-A1E8-66FBFBF2FB0A}"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4117857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9A443-BBAD-4A8A-A1E8-66FBFBF2FB0A}"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226601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9A443-BBAD-4A8A-A1E8-66FBFBF2FB0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123887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D50D46-5700-421C-910F-72571927C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114803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9A443-BBAD-4A8A-A1E8-66FBFBF2FB0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4227951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9A443-BBAD-4A8A-A1E8-66FBFBF2FB0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2629168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9A443-BBAD-4A8A-A1E8-66FBFBF2FB0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4F198-77BB-499D-9947-625A5751A1EB}" type="slidenum">
              <a:rPr lang="en-US" smtClean="0"/>
              <a:t>‹#›</a:t>
            </a:fld>
            <a:endParaRPr lang="en-US"/>
          </a:p>
        </p:txBody>
      </p:sp>
    </p:spTree>
    <p:extLst>
      <p:ext uri="{BB962C8B-B14F-4D97-AF65-F5344CB8AC3E}">
        <p14:creationId xmlns:p14="http://schemas.microsoft.com/office/powerpoint/2010/main" val="380236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50D46-5700-421C-910F-72571927C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361438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50D46-5700-421C-910F-72571927C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59629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50D46-5700-421C-910F-72571927C688}"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201161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50D46-5700-421C-910F-72571927C688}"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368588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50D46-5700-421C-910F-72571927C688}"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4188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D50D46-5700-421C-910F-72571927C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141390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D50D46-5700-421C-910F-72571927C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A815-AF42-42A2-B952-DDF7D112AC13}" type="slidenum">
              <a:rPr lang="en-US" smtClean="0"/>
              <a:t>‹#›</a:t>
            </a:fld>
            <a:endParaRPr lang="en-US"/>
          </a:p>
        </p:txBody>
      </p:sp>
    </p:spTree>
    <p:extLst>
      <p:ext uri="{BB962C8B-B14F-4D97-AF65-F5344CB8AC3E}">
        <p14:creationId xmlns:p14="http://schemas.microsoft.com/office/powerpoint/2010/main" val="215325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0D46-5700-421C-910F-72571927C688}"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BA815-AF42-42A2-B952-DDF7D112AC13}" type="slidenum">
              <a:rPr lang="en-US" smtClean="0"/>
              <a:t>‹#›</a:t>
            </a:fld>
            <a:endParaRPr lang="en-US"/>
          </a:p>
        </p:txBody>
      </p:sp>
    </p:spTree>
    <p:extLst>
      <p:ext uri="{BB962C8B-B14F-4D97-AF65-F5344CB8AC3E}">
        <p14:creationId xmlns:p14="http://schemas.microsoft.com/office/powerpoint/2010/main" val="378636447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9A443-BBAD-4A8A-A1E8-66FBFBF2FB0A}"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4F198-77BB-499D-9947-625A5751A1EB}" type="slidenum">
              <a:rPr lang="en-US" smtClean="0"/>
              <a:t>‹#›</a:t>
            </a:fld>
            <a:endParaRPr lang="en-US"/>
          </a:p>
        </p:txBody>
      </p:sp>
    </p:spTree>
    <p:extLst>
      <p:ext uri="{BB962C8B-B14F-4D97-AF65-F5344CB8AC3E}">
        <p14:creationId xmlns:p14="http://schemas.microsoft.com/office/powerpoint/2010/main" val="66099671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8381" y="1276747"/>
            <a:ext cx="10144259" cy="1396167"/>
          </a:xfrm>
        </p:spPr>
        <p:txBody>
          <a:bodyPr>
            <a:normAutofit/>
          </a:bodyPr>
          <a:lstStyle/>
          <a:p>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echnical and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usiness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riting</a:t>
            </a:r>
          </a:p>
        </p:txBody>
      </p:sp>
      <p:sp>
        <p:nvSpPr>
          <p:cNvPr id="6" name="Subtitle 2"/>
          <p:cNvSpPr txBox="1">
            <a:spLocks/>
          </p:cNvSpPr>
          <p:nvPr/>
        </p:nvSpPr>
        <p:spPr>
          <a:xfrm>
            <a:off x="2912226" y="3316857"/>
            <a:ext cx="6705599" cy="113779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ctr"/>
            <a:r>
              <a:rPr lang="en-US" b="1" dirty="0">
                <a:solidFill>
                  <a:schemeClr val="tx1"/>
                </a:solidFill>
                <a:latin typeface="Times New Roman" panose="02020603050405020304" pitchFamily="18" charset="0"/>
                <a:cs typeface="Times New Roman" panose="02020603050405020304" pitchFamily="18" charset="0"/>
              </a:rPr>
              <a:t>TECHNICAL COMMUNICATION IN THE WORKPLACE</a:t>
            </a:r>
          </a:p>
          <a:p>
            <a:pPr algn="ctr"/>
            <a:r>
              <a:rPr lang="en-US" b="1" dirty="0">
                <a:solidFill>
                  <a:schemeClr val="tx1"/>
                </a:solidFill>
                <a:latin typeface="Times New Roman" panose="02020603050405020304" pitchFamily="18" charset="0"/>
                <a:cs typeface="Times New Roman" panose="02020603050405020304" pitchFamily="18" charset="0"/>
              </a:rPr>
              <a:t>CHAPTER: 1</a:t>
            </a:r>
          </a:p>
        </p:txBody>
      </p:sp>
    </p:spTree>
    <p:extLst>
      <p:ext uri="{BB962C8B-B14F-4D97-AF65-F5344CB8AC3E}">
        <p14:creationId xmlns:p14="http://schemas.microsoft.com/office/powerpoint/2010/main" val="335547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bright="-20000" contrast="40000"/>
          </a:blip>
          <a:stretch>
            <a:fillRect/>
          </a:stretch>
        </p:blipFill>
        <p:spPr>
          <a:xfrm>
            <a:off x="1468192" y="154546"/>
            <a:ext cx="10698632" cy="6703454"/>
          </a:xfrm>
          <a:prstGeom prst="rect">
            <a:avLst/>
          </a:prstGeom>
        </p:spPr>
      </p:pic>
      <p:sp>
        <p:nvSpPr>
          <p:cNvPr id="3" name="Title 1"/>
          <p:cNvSpPr txBox="1">
            <a:spLocks/>
          </p:cNvSpPr>
          <p:nvPr/>
        </p:nvSpPr>
        <p:spPr>
          <a:xfrm rot="16200000">
            <a:off x="-4138321" y="2750906"/>
            <a:ext cx="10515600" cy="1325563"/>
          </a:xfrm>
          <a:prstGeom prst="rect">
            <a:avLst/>
          </a:prstGeom>
        </p:spPr>
        <p:txBody>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en-US" sz="3600" b="1" dirty="0"/>
              <a:t>An Effective Technical Document</a:t>
            </a:r>
          </a:p>
        </p:txBody>
      </p:sp>
    </p:spTree>
    <p:extLst>
      <p:ext uri="{BB962C8B-B14F-4D97-AF65-F5344CB8AC3E}">
        <p14:creationId xmlns:p14="http://schemas.microsoft.com/office/powerpoint/2010/main" val="55727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1733" y="353943"/>
            <a:ext cx="6688667" cy="707886"/>
          </a:xfrm>
          <a:prstGeom prst="rect">
            <a:avLst/>
          </a:prstGeom>
          <a:noFill/>
        </p:spPr>
        <p:txBody>
          <a:bodyPr wrap="square" rtlCol="0">
            <a:spAutoFit/>
          </a:bodyPr>
          <a:lstStyle/>
          <a:p>
            <a:r>
              <a:rPr lang="en-US" sz="4000" b="1" dirty="0">
                <a:latin typeface="+mj-lt"/>
              </a:rPr>
              <a:t>THINGS TO CONSIDER</a:t>
            </a:r>
          </a:p>
        </p:txBody>
      </p:sp>
      <p:sp>
        <p:nvSpPr>
          <p:cNvPr id="2" name="Rectangle 1"/>
          <p:cNvSpPr/>
          <p:nvPr/>
        </p:nvSpPr>
        <p:spPr>
          <a:xfrm>
            <a:off x="338668" y="707886"/>
            <a:ext cx="12208934" cy="6124754"/>
          </a:xfrm>
          <a:prstGeom prst="rect">
            <a:avLst/>
          </a:prstGeom>
        </p:spPr>
        <p:txBody>
          <a:bodyPr wrap="square">
            <a:spAutoFit/>
          </a:bodyPr>
          <a:lstStyle/>
          <a:p>
            <a:endParaRPr lang="en-US" sz="2800" dirty="0">
              <a:latin typeface="+mj-lt"/>
            </a:endParaRPr>
          </a:p>
          <a:p>
            <a:r>
              <a:rPr lang="en-US" sz="2800" b="1" dirty="0">
                <a:latin typeface="+mj-lt"/>
              </a:rPr>
              <a:t>Audience: </a:t>
            </a:r>
            <a:r>
              <a:rPr lang="en-US" sz="2800" dirty="0">
                <a:latin typeface="+mj-lt"/>
              </a:rPr>
              <a:t>Identify audience's level of technical knowledge, interests, and needs.</a:t>
            </a:r>
            <a:endParaRPr lang="en-US" sz="2800" b="1" dirty="0">
              <a:latin typeface="+mj-lt"/>
            </a:endParaRPr>
          </a:p>
          <a:p>
            <a:r>
              <a:rPr lang="en-US" sz="2800" b="1" dirty="0">
                <a:latin typeface="+mj-lt"/>
              </a:rPr>
              <a:t>Purpose: </a:t>
            </a:r>
            <a:r>
              <a:rPr lang="en-US" sz="2800" dirty="0">
                <a:latin typeface="+mj-lt"/>
              </a:rPr>
              <a:t>Is it to inform, educate, persuade, or troubleshoot?</a:t>
            </a:r>
          </a:p>
          <a:p>
            <a:r>
              <a:rPr lang="en-US" sz="2800" b="1" dirty="0">
                <a:latin typeface="+mj-lt"/>
              </a:rPr>
              <a:t>Complexity: </a:t>
            </a:r>
            <a:r>
              <a:rPr lang="en-US" sz="2800" dirty="0">
                <a:latin typeface="+mj-lt"/>
              </a:rPr>
              <a:t>Break down information into simpler, understandable ideas.</a:t>
            </a:r>
          </a:p>
          <a:p>
            <a:r>
              <a:rPr lang="en-US" sz="2800" b="1" dirty="0">
                <a:latin typeface="+mj-lt"/>
              </a:rPr>
              <a:t>Format: </a:t>
            </a:r>
            <a:r>
              <a:rPr lang="en-US" sz="2800" dirty="0">
                <a:latin typeface="+mj-lt"/>
              </a:rPr>
              <a:t>Use written documents, presentations, videos, or discussions.</a:t>
            </a:r>
            <a:endParaRPr lang="en-US" sz="2800" b="1" dirty="0">
              <a:latin typeface="+mj-lt"/>
            </a:endParaRPr>
          </a:p>
          <a:p>
            <a:r>
              <a:rPr lang="en-US" sz="2800" b="1" dirty="0">
                <a:latin typeface="+mj-lt"/>
              </a:rPr>
              <a:t>Clarity: </a:t>
            </a:r>
            <a:r>
              <a:rPr lang="en-US" sz="2800" dirty="0">
                <a:latin typeface="+mj-lt"/>
              </a:rPr>
              <a:t>Your message must be concise, easy to understand, and free of errors.</a:t>
            </a:r>
            <a:endParaRPr lang="en-US" sz="2800" b="1" dirty="0">
              <a:latin typeface="+mj-lt"/>
            </a:endParaRPr>
          </a:p>
          <a:p>
            <a:r>
              <a:rPr lang="en-US" sz="2800" b="1" dirty="0">
                <a:latin typeface="+mj-lt"/>
              </a:rPr>
              <a:t>Feedback: </a:t>
            </a:r>
            <a:r>
              <a:rPr lang="en-US" sz="2800" dirty="0">
                <a:latin typeface="+mj-lt"/>
              </a:rPr>
              <a:t>Encourage audience’s question/answer session.</a:t>
            </a:r>
          </a:p>
          <a:p>
            <a:r>
              <a:rPr lang="en-US" sz="2800" b="1" dirty="0">
                <a:latin typeface="+mj-lt"/>
              </a:rPr>
              <a:t>Timeliness: </a:t>
            </a:r>
            <a:r>
              <a:rPr lang="en-US" sz="2800" dirty="0">
                <a:latin typeface="+mj-lt"/>
              </a:rPr>
              <a:t>Avoid delays.</a:t>
            </a:r>
          </a:p>
          <a:p>
            <a:r>
              <a:rPr lang="en-US" sz="2800" b="1" dirty="0">
                <a:latin typeface="+mj-lt"/>
              </a:rPr>
              <a:t>Visuals: </a:t>
            </a:r>
            <a:r>
              <a:rPr lang="en-US" sz="2800" dirty="0">
                <a:latin typeface="+mj-lt"/>
              </a:rPr>
              <a:t>Use visual aids such as diagrams, flowcharts, and screenshots to help 		illustrate complex technical concepts.</a:t>
            </a:r>
          </a:p>
          <a:p>
            <a:r>
              <a:rPr lang="en-US" sz="2800" b="1" dirty="0">
                <a:latin typeface="+mj-lt"/>
              </a:rPr>
              <a:t>Accessibility: </a:t>
            </a:r>
            <a:r>
              <a:rPr lang="en-US" sz="2800" dirty="0">
                <a:latin typeface="+mj-lt"/>
              </a:rPr>
              <a:t>Ensure that your communication is accessible and understandable.</a:t>
            </a:r>
          </a:p>
          <a:p>
            <a:r>
              <a:rPr lang="en-US" sz="2800" b="1" dirty="0">
                <a:latin typeface="+mj-lt"/>
              </a:rPr>
              <a:t>Consistency: </a:t>
            </a:r>
            <a:r>
              <a:rPr lang="en-US" sz="2800" dirty="0">
                <a:latin typeface="+mj-lt"/>
              </a:rPr>
              <a:t>Establish a consistent style and format for your technical communication to ensure clarity.</a:t>
            </a:r>
          </a:p>
          <a:p>
            <a:endParaRPr lang="en-US" sz="2800" dirty="0">
              <a:latin typeface="+mj-lt"/>
            </a:endParaRPr>
          </a:p>
        </p:txBody>
      </p:sp>
    </p:spTree>
    <p:extLst>
      <p:ext uri="{BB962C8B-B14F-4D97-AF65-F5344CB8AC3E}">
        <p14:creationId xmlns:p14="http://schemas.microsoft.com/office/powerpoint/2010/main" val="413975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40" y="93763"/>
            <a:ext cx="10515600" cy="1006911"/>
          </a:xfrm>
        </p:spPr>
        <p:txBody>
          <a:bodyPr>
            <a:normAutofit/>
          </a:bodyPr>
          <a:lstStyle/>
          <a:p>
            <a:pPr algn="ctr"/>
            <a:r>
              <a:rPr lang="en-US" sz="4000" b="1" dirty="0">
                <a:solidFill>
                  <a:schemeClr val="accent5">
                    <a:lumMod val="75000"/>
                  </a:schemeClr>
                </a:solidFill>
              </a:rPr>
              <a:t>Purpose</a:t>
            </a:r>
            <a:r>
              <a:rPr lang="en-US" sz="4000" b="1" dirty="0">
                <a:solidFill>
                  <a:schemeClr val="tx1"/>
                </a:solidFill>
              </a:rPr>
              <a:t> of Technical Writing</a:t>
            </a:r>
          </a:p>
        </p:txBody>
      </p:sp>
      <p:sp>
        <p:nvSpPr>
          <p:cNvPr id="3" name="Content Placeholder 2"/>
          <p:cNvSpPr>
            <a:spLocks noGrp="1"/>
          </p:cNvSpPr>
          <p:nvPr>
            <p:ph idx="1"/>
          </p:nvPr>
        </p:nvSpPr>
        <p:spPr>
          <a:xfrm>
            <a:off x="299720" y="2197917"/>
            <a:ext cx="11446080" cy="5283200"/>
          </a:xfrm>
        </p:spPr>
        <p:txBody>
          <a:bodyPr>
            <a:normAutofit/>
          </a:bodyPr>
          <a:lstStyle/>
          <a:p>
            <a:pPr marL="0" indent="0" algn="just">
              <a:buNone/>
            </a:pPr>
            <a:r>
              <a:rPr lang="en-US" sz="3200" b="1" dirty="0">
                <a:solidFill>
                  <a:schemeClr val="tx1"/>
                </a:solidFill>
                <a:latin typeface="+mj-lt"/>
              </a:rPr>
              <a:t>People in the working world communicate technical information for a number of purposes, many of which fall into one of two categories: </a:t>
            </a:r>
          </a:p>
          <a:p>
            <a:pPr marL="342900" indent="-342900"/>
            <a:r>
              <a:rPr lang="en-US" sz="3200" dirty="0">
                <a:solidFill>
                  <a:schemeClr val="tx1"/>
                </a:solidFill>
                <a:latin typeface="+mj-lt"/>
              </a:rPr>
              <a:t>To help others learn about a subject, carry out a task, or make a decision.</a:t>
            </a:r>
          </a:p>
          <a:p>
            <a:pPr marL="342900" indent="-342900"/>
            <a:r>
              <a:rPr lang="en-US" sz="3200" dirty="0">
                <a:solidFill>
                  <a:schemeClr val="tx1"/>
                </a:solidFill>
                <a:latin typeface="+mj-lt"/>
              </a:rPr>
              <a:t>To reinforce or change attitudes and motivate readers to take an action. </a:t>
            </a:r>
          </a:p>
          <a:p>
            <a:pPr marL="0" lvl="0" indent="0" algn="ctr">
              <a:buNone/>
            </a:pPr>
            <a:r>
              <a:rPr lang="en-US" sz="3200" b="1" dirty="0">
                <a:solidFill>
                  <a:schemeClr val="accent5">
                    <a:lumMod val="75000"/>
                  </a:schemeClr>
                </a:solidFill>
                <a:latin typeface="+mj-lt"/>
              </a:rPr>
              <a:t>Technical Writing is done by an informed writer conveying needed information to an uninformed reader.</a:t>
            </a:r>
          </a:p>
          <a:p>
            <a:pPr marL="0" indent="0">
              <a:buNone/>
            </a:pPr>
            <a:endParaRPr lang="en-US" b="1" dirty="0"/>
          </a:p>
        </p:txBody>
      </p:sp>
      <p:sp>
        <p:nvSpPr>
          <p:cNvPr id="5" name="Title 1"/>
          <p:cNvSpPr txBox="1">
            <a:spLocks/>
          </p:cNvSpPr>
          <p:nvPr/>
        </p:nvSpPr>
        <p:spPr>
          <a:xfrm>
            <a:off x="0" y="872354"/>
            <a:ext cx="1144608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Q1</a:t>
            </a:r>
            <a:r>
              <a:rPr lang="en-US" sz="3600" dirty="0"/>
              <a:t>. Am I writing primarily to create a record or provide information, to request or to persuade?</a:t>
            </a:r>
          </a:p>
        </p:txBody>
      </p:sp>
    </p:spTree>
    <p:extLst>
      <p:ext uri="{BB962C8B-B14F-4D97-AF65-F5344CB8AC3E}">
        <p14:creationId xmlns:p14="http://schemas.microsoft.com/office/powerpoint/2010/main" val="34046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625" y="393946"/>
            <a:ext cx="7415441" cy="855305"/>
          </a:xfrm>
        </p:spPr>
        <p:txBody>
          <a:bodyPr>
            <a:normAutofit/>
          </a:bodyPr>
          <a:lstStyle/>
          <a:p>
            <a:pPr algn="ctr"/>
            <a:r>
              <a:rPr lang="en-US" b="1" dirty="0">
                <a:solidFill>
                  <a:schemeClr val="accent5">
                    <a:lumMod val="75000"/>
                  </a:schemeClr>
                </a:solidFill>
              </a:rPr>
              <a:t>Audience</a:t>
            </a:r>
            <a:r>
              <a:rPr lang="en-US" dirty="0">
                <a:solidFill>
                  <a:schemeClr val="accent5">
                    <a:lumMod val="75000"/>
                  </a:schemeClr>
                </a:solidFill>
              </a:rPr>
              <a:t> </a:t>
            </a:r>
            <a:r>
              <a:rPr lang="en-US" dirty="0">
                <a:solidFill>
                  <a:schemeClr val="tx1"/>
                </a:solidFill>
              </a:rPr>
              <a:t>of Technical Writing</a:t>
            </a:r>
          </a:p>
        </p:txBody>
      </p:sp>
      <p:sp>
        <p:nvSpPr>
          <p:cNvPr id="3" name="Content Placeholder 2"/>
          <p:cNvSpPr>
            <a:spLocks noGrp="1"/>
          </p:cNvSpPr>
          <p:nvPr>
            <p:ph idx="1"/>
          </p:nvPr>
        </p:nvSpPr>
        <p:spPr>
          <a:xfrm>
            <a:off x="940157" y="2147161"/>
            <a:ext cx="10609401" cy="4913312"/>
          </a:xfrm>
        </p:spPr>
        <p:txBody>
          <a:bodyPr>
            <a:noAutofit/>
          </a:bodyPr>
          <a:lstStyle/>
          <a:p>
            <a:pPr>
              <a:buFont typeface="Wingdings" panose="05000000000000000000" pitchFamily="2" charset="2"/>
              <a:buChar char="ü"/>
            </a:pPr>
            <a:r>
              <a:rPr lang="en-US" dirty="0">
                <a:solidFill>
                  <a:schemeClr val="tx1"/>
                </a:solidFill>
                <a:latin typeface="+mj-lt"/>
              </a:rPr>
              <a:t>Supervisors and their Superiors</a:t>
            </a:r>
          </a:p>
          <a:p>
            <a:pPr>
              <a:buFont typeface="Wingdings" panose="05000000000000000000" pitchFamily="2" charset="2"/>
              <a:buChar char="ü"/>
            </a:pPr>
            <a:r>
              <a:rPr lang="en-US" dirty="0">
                <a:solidFill>
                  <a:schemeClr val="tx1"/>
                </a:solidFill>
                <a:latin typeface="+mj-lt"/>
              </a:rPr>
              <a:t>Colleagues in your own department</a:t>
            </a:r>
          </a:p>
          <a:p>
            <a:pPr>
              <a:buFont typeface="Wingdings" panose="05000000000000000000" pitchFamily="2" charset="2"/>
              <a:buChar char="ü"/>
            </a:pPr>
            <a:r>
              <a:rPr lang="en-US" dirty="0">
                <a:solidFill>
                  <a:schemeClr val="tx1"/>
                </a:solidFill>
                <a:latin typeface="+mj-lt"/>
              </a:rPr>
              <a:t>Subordinates in your department</a:t>
            </a:r>
          </a:p>
          <a:p>
            <a:pPr>
              <a:buFont typeface="Wingdings" panose="05000000000000000000" pitchFamily="2" charset="2"/>
              <a:buChar char="ü"/>
            </a:pPr>
            <a:r>
              <a:rPr lang="en-US" dirty="0">
                <a:solidFill>
                  <a:schemeClr val="tx1"/>
                </a:solidFill>
                <a:latin typeface="+mj-lt"/>
              </a:rPr>
              <a:t>Employees and other departments or branches</a:t>
            </a:r>
          </a:p>
          <a:p>
            <a:pPr>
              <a:buFont typeface="Wingdings" panose="05000000000000000000" pitchFamily="2" charset="2"/>
              <a:buChar char="ü"/>
            </a:pPr>
            <a:r>
              <a:rPr lang="en-US" dirty="0">
                <a:solidFill>
                  <a:schemeClr val="tx1"/>
                </a:solidFill>
                <a:latin typeface="+mj-lt"/>
              </a:rPr>
              <a:t>Clients</a:t>
            </a:r>
          </a:p>
          <a:p>
            <a:pPr>
              <a:buFont typeface="Wingdings" panose="05000000000000000000" pitchFamily="2" charset="2"/>
              <a:buChar char="ü"/>
            </a:pPr>
            <a:r>
              <a:rPr lang="en-US" dirty="0">
                <a:solidFill>
                  <a:schemeClr val="tx1"/>
                </a:solidFill>
                <a:latin typeface="+mj-lt"/>
              </a:rPr>
              <a:t>Subcontractors and vendors</a:t>
            </a:r>
          </a:p>
          <a:p>
            <a:pPr>
              <a:buFont typeface="Wingdings" panose="05000000000000000000" pitchFamily="2" charset="2"/>
              <a:buChar char="ü"/>
            </a:pPr>
            <a:r>
              <a:rPr lang="en-US" dirty="0">
                <a:solidFill>
                  <a:schemeClr val="tx1"/>
                </a:solidFill>
                <a:latin typeface="+mj-lt"/>
              </a:rPr>
              <a:t>Professors/ Members of selection committees</a:t>
            </a:r>
          </a:p>
          <a:p>
            <a:pPr>
              <a:buFont typeface="Wingdings" panose="05000000000000000000" pitchFamily="2" charset="2"/>
              <a:buChar char="ü"/>
            </a:pPr>
            <a:r>
              <a:rPr lang="en-US" dirty="0">
                <a:solidFill>
                  <a:schemeClr val="tx1"/>
                </a:solidFill>
                <a:latin typeface="+mj-lt"/>
              </a:rPr>
              <a:t>HR Manager</a:t>
            </a:r>
          </a:p>
        </p:txBody>
      </p:sp>
      <p:sp>
        <p:nvSpPr>
          <p:cNvPr id="4" name="Title 1"/>
          <p:cNvSpPr txBox="1">
            <a:spLocks/>
          </p:cNvSpPr>
          <p:nvPr/>
        </p:nvSpPr>
        <p:spPr>
          <a:xfrm>
            <a:off x="271959" y="8215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a:p>
            <a:r>
              <a:rPr lang="en-US" sz="3200" b="1" dirty="0"/>
              <a:t>Q2. Who will read what I have written?</a:t>
            </a:r>
          </a:p>
        </p:txBody>
      </p:sp>
      <p:pic>
        <p:nvPicPr>
          <p:cNvPr id="1028" name="Picture 4" descr="Technical Writing - Expert Support | Pro Tech Writers">
            <a:extLst>
              <a:ext uri="{FF2B5EF4-FFF2-40B4-BE49-F238E27FC236}">
                <a16:creationId xmlns:a16="http://schemas.microsoft.com/office/drawing/2014/main" id="{9D0827EF-0F4E-B5DE-ABEC-21A9891E0D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8374174" y="3089031"/>
            <a:ext cx="3768969" cy="376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8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83" y="256902"/>
            <a:ext cx="10515600" cy="1325563"/>
          </a:xfrm>
        </p:spPr>
        <p:txBody>
          <a:bodyPr/>
          <a:lstStyle/>
          <a:p>
            <a:pPr algn="ctr"/>
            <a:r>
              <a:rPr lang="en-US" b="1" dirty="0">
                <a:solidFill>
                  <a:schemeClr val="accent5">
                    <a:lumMod val="75000"/>
                  </a:schemeClr>
                </a:solidFill>
              </a:rPr>
              <a:t>Tone</a:t>
            </a:r>
            <a:r>
              <a:rPr lang="en-US" dirty="0">
                <a:solidFill>
                  <a:schemeClr val="tx1"/>
                </a:solidFill>
              </a:rPr>
              <a:t> in Technical Writing</a:t>
            </a:r>
          </a:p>
        </p:txBody>
      </p:sp>
      <p:sp>
        <p:nvSpPr>
          <p:cNvPr id="3" name="Content Placeholder 2"/>
          <p:cNvSpPr>
            <a:spLocks noGrp="1"/>
          </p:cNvSpPr>
          <p:nvPr>
            <p:ph idx="1"/>
          </p:nvPr>
        </p:nvSpPr>
        <p:spPr>
          <a:xfrm>
            <a:off x="434703" y="1405881"/>
            <a:ext cx="11338560" cy="5476240"/>
          </a:xfrm>
        </p:spPr>
        <p:txBody>
          <a:bodyPr>
            <a:normAutofit/>
          </a:bodyPr>
          <a:lstStyle/>
          <a:p>
            <a:pPr marL="0" indent="0" algn="just">
              <a:buNone/>
            </a:pPr>
            <a:r>
              <a:rPr lang="en-US" dirty="0">
                <a:solidFill>
                  <a:schemeClr val="tx1"/>
                </a:solidFill>
                <a:latin typeface="+mj-lt"/>
              </a:rPr>
              <a:t>Tone refers to the writer’s attitude/ emotional character towards the reader and the subject of the message.</a:t>
            </a:r>
          </a:p>
        </p:txBody>
      </p:sp>
      <p:sp>
        <p:nvSpPr>
          <p:cNvPr id="4" name="Title 1"/>
          <p:cNvSpPr txBox="1">
            <a:spLocks/>
          </p:cNvSpPr>
          <p:nvPr/>
        </p:nvSpPr>
        <p:spPr>
          <a:xfrm>
            <a:off x="1086394" y="1405731"/>
            <a:ext cx="111056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mn-lt"/>
              </a:rPr>
              <a:t>Q3. Is your tone appropriate to your purpose and your intended</a:t>
            </a:r>
          </a:p>
        </p:txBody>
      </p:sp>
      <p:graphicFrame>
        <p:nvGraphicFramePr>
          <p:cNvPr id="5" name="Table 4"/>
          <p:cNvGraphicFramePr>
            <a:graphicFrameLocks noGrp="1"/>
          </p:cNvGraphicFramePr>
          <p:nvPr>
            <p:extLst>
              <p:ext uri="{D42A27DB-BD31-4B8C-83A1-F6EECF244321}">
                <p14:modId xmlns:p14="http://schemas.microsoft.com/office/powerpoint/2010/main" val="3553125587"/>
              </p:ext>
            </p:extLst>
          </p:nvPr>
        </p:nvGraphicFramePr>
        <p:xfrm>
          <a:off x="616597" y="2407213"/>
          <a:ext cx="8234513" cy="2501330"/>
        </p:xfrm>
        <a:graphic>
          <a:graphicData uri="http://schemas.openxmlformats.org/drawingml/2006/table">
            <a:tbl>
              <a:tblPr firstRow="1" bandRow="1">
                <a:tableStyleId>{5940675A-B579-460E-94D1-54222C63F5DA}</a:tableStyleId>
              </a:tblPr>
              <a:tblGrid>
                <a:gridCol w="2978230">
                  <a:extLst>
                    <a:ext uri="{9D8B030D-6E8A-4147-A177-3AD203B41FA5}">
                      <a16:colId xmlns:a16="http://schemas.microsoft.com/office/drawing/2014/main" val="20000"/>
                    </a:ext>
                  </a:extLst>
                </a:gridCol>
                <a:gridCol w="5256283">
                  <a:extLst>
                    <a:ext uri="{9D8B030D-6E8A-4147-A177-3AD203B41FA5}">
                      <a16:colId xmlns:a16="http://schemas.microsoft.com/office/drawing/2014/main" val="20001"/>
                    </a:ext>
                  </a:extLst>
                </a:gridCol>
              </a:tblGrid>
              <a:tr h="503296">
                <a:tc>
                  <a:txBody>
                    <a:bodyPr/>
                    <a:lstStyle/>
                    <a:p>
                      <a:r>
                        <a:rPr lang="en-US" sz="2800" dirty="0">
                          <a:latin typeface="+mj-lt"/>
                        </a:rPr>
                        <a:t>Factual</a:t>
                      </a:r>
                    </a:p>
                  </a:txBody>
                  <a:tcPr/>
                </a:tc>
                <a:tc>
                  <a:txBody>
                    <a:bodyPr/>
                    <a:lstStyle/>
                    <a:p>
                      <a:r>
                        <a:rPr lang="en-US" sz="2800" dirty="0">
                          <a:latin typeface="+mj-lt"/>
                        </a:rPr>
                        <a:t>Usually serious to a lighter tone</a:t>
                      </a:r>
                    </a:p>
                  </a:txBody>
                  <a:tcPr/>
                </a:tc>
                <a:extLst>
                  <a:ext uri="{0D108BD9-81ED-4DB2-BD59-A6C34878D82A}">
                    <a16:rowId xmlns:a16="http://schemas.microsoft.com/office/drawing/2014/main" val="10000"/>
                  </a:ext>
                </a:extLst>
              </a:tr>
              <a:tr h="503296">
                <a:tc>
                  <a:txBody>
                    <a:bodyPr/>
                    <a:lstStyle/>
                    <a:p>
                      <a:r>
                        <a:rPr lang="en-US" sz="2800" dirty="0">
                          <a:latin typeface="+mj-lt"/>
                        </a:rPr>
                        <a:t>Neutral</a:t>
                      </a:r>
                    </a:p>
                  </a:txBody>
                  <a:tcPr/>
                </a:tc>
                <a:tc>
                  <a:txBody>
                    <a:bodyPr/>
                    <a:lstStyle/>
                    <a:p>
                      <a:r>
                        <a:rPr lang="en-US" sz="2800" dirty="0">
                          <a:latin typeface="+mj-lt"/>
                        </a:rPr>
                        <a:t>Appropriate to the target audience</a:t>
                      </a:r>
                    </a:p>
                  </a:txBody>
                  <a:tcPr/>
                </a:tc>
                <a:extLst>
                  <a:ext uri="{0D108BD9-81ED-4DB2-BD59-A6C34878D82A}">
                    <a16:rowId xmlns:a16="http://schemas.microsoft.com/office/drawing/2014/main" val="10001"/>
                  </a:ext>
                </a:extLst>
              </a:tr>
              <a:tr h="547235">
                <a:tc>
                  <a:txBody>
                    <a:bodyPr/>
                    <a:lstStyle/>
                    <a:p>
                      <a:r>
                        <a:rPr lang="en-US" sz="2800" dirty="0">
                          <a:latin typeface="+mj-lt"/>
                        </a:rPr>
                        <a:t>Sincere</a:t>
                      </a:r>
                    </a:p>
                  </a:txBody>
                  <a:tcPr/>
                </a:tc>
                <a:tc>
                  <a:txBody>
                    <a:bodyPr/>
                    <a:lstStyle/>
                    <a:p>
                      <a:r>
                        <a:rPr lang="en-US" sz="2800" dirty="0">
                          <a:latin typeface="+mj-lt"/>
                        </a:rPr>
                        <a:t>Avoids a strong emotion</a:t>
                      </a:r>
                    </a:p>
                  </a:txBody>
                  <a:tcPr/>
                </a:tc>
                <a:extLst>
                  <a:ext uri="{0D108BD9-81ED-4DB2-BD59-A6C34878D82A}">
                    <a16:rowId xmlns:a16="http://schemas.microsoft.com/office/drawing/2014/main" val="10002"/>
                  </a:ext>
                </a:extLst>
              </a:tr>
              <a:tr h="917775">
                <a:tc>
                  <a:txBody>
                    <a:bodyPr/>
                    <a:lstStyle/>
                    <a:p>
                      <a:r>
                        <a:rPr lang="en-US" sz="2800" dirty="0">
                          <a:latin typeface="+mj-lt"/>
                        </a:rPr>
                        <a:t>Non-discriminative</a:t>
                      </a:r>
                    </a:p>
                  </a:txBody>
                  <a:tcPr/>
                </a:tc>
                <a:tc>
                  <a:txBody>
                    <a:bodyPr/>
                    <a:lstStyle/>
                    <a:p>
                      <a:r>
                        <a:rPr lang="en-US" sz="2800" dirty="0">
                          <a:latin typeface="+mj-lt"/>
                        </a:rPr>
                        <a:t>Flat/</a:t>
                      </a:r>
                      <a:r>
                        <a:rPr lang="en-US" sz="2800" baseline="0" dirty="0">
                          <a:latin typeface="+mj-lt"/>
                        </a:rPr>
                        <a:t> Even</a:t>
                      </a:r>
                      <a:endParaRPr lang="en-US" sz="2800" dirty="0">
                        <a:latin typeface="+mj-lt"/>
                      </a:endParaRPr>
                    </a:p>
                  </a:txBody>
                  <a:tcPr/>
                </a:tc>
                <a:extLst>
                  <a:ext uri="{0D108BD9-81ED-4DB2-BD59-A6C34878D82A}">
                    <a16:rowId xmlns:a16="http://schemas.microsoft.com/office/drawing/2014/main" val="10003"/>
                  </a:ext>
                </a:extLst>
              </a:tr>
            </a:tbl>
          </a:graphicData>
        </a:graphic>
      </p:graphicFrame>
      <p:pic>
        <p:nvPicPr>
          <p:cNvPr id="1026" name="Picture 2" descr="What Is A Technical Writer And How Can You Become One?, 52% OFF">
            <a:extLst>
              <a:ext uri="{FF2B5EF4-FFF2-40B4-BE49-F238E27FC236}">
                <a16:creationId xmlns:a16="http://schemas.microsoft.com/office/drawing/2014/main" id="{4D23C639-FB2C-9415-4AF5-A097AB09D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3004" y="3835506"/>
            <a:ext cx="2801815" cy="279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3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2"/>
            <a:ext cx="10515600" cy="708436"/>
          </a:xfrm>
        </p:spPr>
        <p:txBody>
          <a:bodyPr>
            <a:normAutofit/>
          </a:bodyPr>
          <a:lstStyle/>
          <a:p>
            <a:pPr algn="ctr"/>
            <a:r>
              <a:rPr lang="en-US" b="1" dirty="0">
                <a:solidFill>
                  <a:srgbClr val="002060"/>
                </a:solidFill>
              </a:rPr>
              <a:t>Tone</a:t>
            </a:r>
            <a:r>
              <a:rPr lang="en-US" dirty="0"/>
              <a:t> in Technical Writing</a:t>
            </a:r>
          </a:p>
        </p:txBody>
      </p:sp>
      <p:sp>
        <p:nvSpPr>
          <p:cNvPr id="3" name="Content Placeholder 2"/>
          <p:cNvSpPr>
            <a:spLocks noGrp="1"/>
          </p:cNvSpPr>
          <p:nvPr>
            <p:ph idx="1"/>
          </p:nvPr>
        </p:nvSpPr>
        <p:spPr>
          <a:xfrm>
            <a:off x="838200" y="1231277"/>
            <a:ext cx="10515600" cy="4351338"/>
          </a:xfrm>
        </p:spPr>
        <p:txBody>
          <a:bodyPr>
            <a:normAutofit/>
          </a:bodyPr>
          <a:lstStyle/>
          <a:p>
            <a:r>
              <a:rPr lang="en-US" dirty="0">
                <a:solidFill>
                  <a:schemeClr val="tx1"/>
                </a:solidFill>
                <a:latin typeface="+mj-lt"/>
              </a:rPr>
              <a:t>Polite tone (especially those who outrank you)</a:t>
            </a:r>
          </a:p>
          <a:p>
            <a:r>
              <a:rPr lang="en-US" dirty="0">
                <a:solidFill>
                  <a:schemeClr val="tx1"/>
                </a:solidFill>
                <a:latin typeface="+mj-lt"/>
              </a:rPr>
              <a:t>Don’t sound too tough or demanding about potentially sensitive issues.</a:t>
            </a:r>
          </a:p>
          <a:p>
            <a:r>
              <a:rPr lang="en-US" dirty="0">
                <a:solidFill>
                  <a:schemeClr val="tx1"/>
                </a:solidFill>
                <a:latin typeface="+mj-lt"/>
              </a:rPr>
              <a:t>Phrase your sentences in a nonthreatening way</a:t>
            </a:r>
          </a:p>
          <a:p>
            <a:r>
              <a:rPr lang="en-US" dirty="0">
                <a:solidFill>
                  <a:schemeClr val="tx1"/>
                </a:solidFill>
                <a:latin typeface="+mj-lt"/>
              </a:rPr>
              <a:t>Emphasize the reader’s viewpoint – the </a:t>
            </a:r>
            <a:r>
              <a:rPr lang="en-US" b="1" dirty="0">
                <a:solidFill>
                  <a:schemeClr val="accent5">
                    <a:lumMod val="75000"/>
                  </a:schemeClr>
                </a:solidFill>
                <a:highlight>
                  <a:srgbClr val="FFFF00"/>
                </a:highlight>
                <a:latin typeface="+mj-lt"/>
              </a:rPr>
              <a:t>“you” approach</a:t>
            </a:r>
          </a:p>
        </p:txBody>
      </p:sp>
      <p:graphicFrame>
        <p:nvGraphicFramePr>
          <p:cNvPr id="4" name="Table 3"/>
          <p:cNvGraphicFramePr>
            <a:graphicFrameLocks noGrp="1"/>
          </p:cNvGraphicFramePr>
          <p:nvPr>
            <p:extLst>
              <p:ext uri="{D42A27DB-BD31-4B8C-83A1-F6EECF244321}">
                <p14:modId xmlns:p14="http://schemas.microsoft.com/office/powerpoint/2010/main" val="1680651113"/>
              </p:ext>
            </p:extLst>
          </p:nvPr>
        </p:nvGraphicFramePr>
        <p:xfrm>
          <a:off x="838200" y="3406946"/>
          <a:ext cx="10676586" cy="2890019"/>
        </p:xfrm>
        <a:graphic>
          <a:graphicData uri="http://schemas.openxmlformats.org/drawingml/2006/table">
            <a:tbl>
              <a:tblPr firstRow="1" bandRow="1">
                <a:tableStyleId>{5940675A-B579-460E-94D1-54222C63F5DA}</a:tableStyleId>
              </a:tblPr>
              <a:tblGrid>
                <a:gridCol w="5302142">
                  <a:extLst>
                    <a:ext uri="{9D8B030D-6E8A-4147-A177-3AD203B41FA5}">
                      <a16:colId xmlns:a16="http://schemas.microsoft.com/office/drawing/2014/main" val="20000"/>
                    </a:ext>
                  </a:extLst>
                </a:gridCol>
                <a:gridCol w="5374444">
                  <a:extLst>
                    <a:ext uri="{9D8B030D-6E8A-4147-A177-3AD203B41FA5}">
                      <a16:colId xmlns:a16="http://schemas.microsoft.com/office/drawing/2014/main" val="20001"/>
                    </a:ext>
                  </a:extLst>
                </a:gridCol>
              </a:tblGrid>
              <a:tr h="474372">
                <a:tc>
                  <a:txBody>
                    <a:bodyPr/>
                    <a:lstStyle/>
                    <a:p>
                      <a:pPr algn="ctr"/>
                      <a:r>
                        <a:rPr lang="en-US" sz="2800" b="1" dirty="0">
                          <a:latin typeface="+mj-lt"/>
                        </a:rPr>
                        <a:t>Writer-centered Perspective</a:t>
                      </a:r>
                    </a:p>
                  </a:txBody>
                  <a:tcPr/>
                </a:tc>
                <a:tc>
                  <a:txBody>
                    <a:bodyPr/>
                    <a:lstStyle/>
                    <a:p>
                      <a:pPr algn="ctr"/>
                      <a:r>
                        <a:rPr lang="en-US" sz="2800" b="1" dirty="0">
                          <a:latin typeface="+mj-lt"/>
                        </a:rPr>
                        <a:t>Reader-centered</a:t>
                      </a:r>
                      <a:r>
                        <a:rPr lang="en-US" sz="2800" b="1" baseline="0" dirty="0">
                          <a:latin typeface="+mj-lt"/>
                        </a:rPr>
                        <a:t> Perspective</a:t>
                      </a:r>
                      <a:endParaRPr lang="en-US" sz="2800" b="1" dirty="0">
                        <a:latin typeface="+mj-lt"/>
                      </a:endParaRPr>
                    </a:p>
                  </a:txBody>
                  <a:tcPr/>
                </a:tc>
                <a:extLst>
                  <a:ext uri="{0D108BD9-81ED-4DB2-BD59-A6C34878D82A}">
                    <a16:rowId xmlns:a16="http://schemas.microsoft.com/office/drawing/2014/main" val="10000"/>
                  </a:ext>
                </a:extLst>
              </a:tr>
              <a:tr h="2371859">
                <a:tc>
                  <a:txBody>
                    <a:bodyPr/>
                    <a:lstStyle/>
                    <a:p>
                      <a:r>
                        <a:rPr lang="en-US" sz="2800" dirty="0">
                          <a:latin typeface="+mj-lt"/>
                        </a:rPr>
                        <a:t>If </a:t>
                      </a:r>
                      <a:r>
                        <a:rPr lang="en-US" sz="2800" b="1" dirty="0">
                          <a:solidFill>
                            <a:srgbClr val="FF0000"/>
                          </a:solidFill>
                          <a:latin typeface="+mj-lt"/>
                        </a:rPr>
                        <a:t>I</a:t>
                      </a:r>
                      <a:r>
                        <a:rPr lang="en-US" sz="2800" dirty="0">
                          <a:latin typeface="+mj-lt"/>
                        </a:rPr>
                        <a:t> can answer any questions, I’ll be happy to do so.</a:t>
                      </a:r>
                    </a:p>
                    <a:p>
                      <a:r>
                        <a:rPr lang="en-US" sz="2800" b="1" dirty="0">
                          <a:solidFill>
                            <a:srgbClr val="FF0000"/>
                          </a:solidFill>
                          <a:latin typeface="+mj-lt"/>
                        </a:rPr>
                        <a:t>We</a:t>
                      </a:r>
                      <a:r>
                        <a:rPr lang="en-US" sz="2800" dirty="0">
                          <a:latin typeface="+mj-lt"/>
                        </a:rPr>
                        <a:t> shipped the order this morning</a:t>
                      </a:r>
                    </a:p>
                    <a:p>
                      <a:r>
                        <a:rPr lang="en-US" sz="2800" b="1" dirty="0">
                          <a:solidFill>
                            <a:srgbClr val="FF0000"/>
                          </a:solidFill>
                          <a:latin typeface="+mj-lt"/>
                        </a:rPr>
                        <a:t>I’m</a:t>
                      </a:r>
                      <a:r>
                        <a:rPr lang="en-US" sz="2800" baseline="0" dirty="0">
                          <a:latin typeface="+mj-lt"/>
                        </a:rPr>
                        <a:t> happy to report that . . . </a:t>
                      </a:r>
                      <a:endParaRPr lang="en-US" sz="2800" dirty="0">
                        <a:latin typeface="+mj-lt"/>
                      </a:endParaRPr>
                    </a:p>
                  </a:txBody>
                  <a:tcPr/>
                </a:tc>
                <a:tc>
                  <a:txBody>
                    <a:bodyPr/>
                    <a:lstStyle/>
                    <a:p>
                      <a:r>
                        <a:rPr lang="en-US" sz="2800" dirty="0">
                          <a:latin typeface="+mj-lt"/>
                        </a:rPr>
                        <a:t>If </a:t>
                      </a:r>
                      <a:r>
                        <a:rPr lang="en-US" sz="2800" b="1" dirty="0">
                          <a:solidFill>
                            <a:srgbClr val="FF0000"/>
                          </a:solidFill>
                          <a:latin typeface="+mj-lt"/>
                        </a:rPr>
                        <a:t>you</a:t>
                      </a:r>
                      <a:r>
                        <a:rPr lang="en-US" sz="2800" dirty="0">
                          <a:latin typeface="+mj-lt"/>
                        </a:rPr>
                        <a:t> have any questions, please</a:t>
                      </a:r>
                      <a:r>
                        <a:rPr lang="en-US" sz="2800" baseline="0" dirty="0">
                          <a:latin typeface="+mj-lt"/>
                        </a:rPr>
                        <a:t> ask.</a:t>
                      </a:r>
                    </a:p>
                    <a:p>
                      <a:r>
                        <a:rPr lang="en-US" sz="2800" b="1" baseline="0" dirty="0">
                          <a:solidFill>
                            <a:srgbClr val="FF0000"/>
                          </a:solidFill>
                          <a:latin typeface="+mj-lt"/>
                        </a:rPr>
                        <a:t>Your</a:t>
                      </a:r>
                      <a:r>
                        <a:rPr lang="en-US" sz="2800" baseline="0" dirty="0">
                          <a:latin typeface="+mj-lt"/>
                        </a:rPr>
                        <a:t> order was shipped this morning.</a:t>
                      </a:r>
                    </a:p>
                    <a:p>
                      <a:r>
                        <a:rPr lang="en-US" sz="2800" b="1" baseline="0" dirty="0">
                          <a:solidFill>
                            <a:srgbClr val="FF0000"/>
                          </a:solidFill>
                          <a:latin typeface="+mj-lt"/>
                        </a:rPr>
                        <a:t>You’</a:t>
                      </a:r>
                      <a:r>
                        <a:rPr lang="en-US" sz="2800" baseline="0" dirty="0">
                          <a:latin typeface="+mj-lt"/>
                        </a:rPr>
                        <a:t>ll be glad to know that . . .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949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46886707"/>
              </p:ext>
            </p:extLst>
          </p:nvPr>
        </p:nvGraphicFramePr>
        <p:xfrm>
          <a:off x="1032930" y="719666"/>
          <a:ext cx="10498670" cy="5243252"/>
        </p:xfrm>
        <a:graphic>
          <a:graphicData uri="http://schemas.openxmlformats.org/drawingml/2006/table">
            <a:tbl>
              <a:tblPr firstRow="1" bandRow="1">
                <a:tableStyleId>{5940675A-B579-460E-94D1-54222C63F5DA}</a:tableStyleId>
              </a:tblPr>
              <a:tblGrid>
                <a:gridCol w="5249335">
                  <a:extLst>
                    <a:ext uri="{9D8B030D-6E8A-4147-A177-3AD203B41FA5}">
                      <a16:colId xmlns:a16="http://schemas.microsoft.com/office/drawing/2014/main" val="20000"/>
                    </a:ext>
                  </a:extLst>
                </a:gridCol>
                <a:gridCol w="5249335">
                  <a:extLst>
                    <a:ext uri="{9D8B030D-6E8A-4147-A177-3AD203B41FA5}">
                      <a16:colId xmlns:a16="http://schemas.microsoft.com/office/drawing/2014/main" val="20001"/>
                    </a:ext>
                  </a:extLst>
                </a:gridCol>
              </a:tblGrid>
              <a:tr h="524325">
                <a:tc>
                  <a:txBody>
                    <a:bodyPr/>
                    <a:lstStyle/>
                    <a:p>
                      <a:pPr algn="ctr"/>
                      <a:r>
                        <a:rPr lang="en-US" sz="2400" b="1" dirty="0"/>
                        <a:t>Negative Wording</a:t>
                      </a:r>
                    </a:p>
                  </a:txBody>
                  <a:tcPr/>
                </a:tc>
                <a:tc>
                  <a:txBody>
                    <a:bodyPr/>
                    <a:lstStyle/>
                    <a:p>
                      <a:pPr algn="ctr"/>
                      <a:r>
                        <a:rPr lang="en-US" sz="2400" b="1" dirty="0"/>
                        <a:t>Positive Wording</a:t>
                      </a:r>
                    </a:p>
                  </a:txBody>
                  <a:tcPr/>
                </a:tc>
                <a:extLst>
                  <a:ext uri="{0D108BD9-81ED-4DB2-BD59-A6C34878D82A}">
                    <a16:rowId xmlns:a16="http://schemas.microsoft.com/office/drawing/2014/main" val="10000"/>
                  </a:ext>
                </a:extLst>
              </a:tr>
              <a:tr h="4718927">
                <a:tc>
                  <a:txBody>
                    <a:bodyPr/>
                    <a:lstStyle/>
                    <a:p>
                      <a:pPr marL="342900" indent="-342900">
                        <a:buFont typeface="Arial" panose="020B0604020202020204" pitchFamily="34" charset="0"/>
                        <a:buChar char="•"/>
                      </a:pPr>
                      <a:r>
                        <a:rPr lang="en-US" sz="2400" dirty="0"/>
                        <a:t>We cannot process your claim because the necessary forms have not been completed.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do not take phone calls after 3:00 PM on Fridays.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closed your case because we never received the information requested in our letter of</a:t>
                      </a:r>
                      <a:r>
                        <a:rPr lang="en-US" sz="2400" baseline="0" dirty="0"/>
                        <a:t> April 2.</a:t>
                      </a:r>
                      <a:endParaRPr lang="en-US" sz="2400" dirty="0"/>
                    </a:p>
                  </a:txBody>
                  <a:tcPr/>
                </a:tc>
                <a:tc>
                  <a:txBody>
                    <a:bodyPr/>
                    <a:lstStyle/>
                    <a:p>
                      <a:pPr marL="342900" indent="-342900">
                        <a:buFont typeface="Arial" panose="020B0604020202020204" pitchFamily="34" charset="0"/>
                        <a:buChar char="•"/>
                      </a:pPr>
                      <a:r>
                        <a:rPr lang="en-US" sz="2400" dirty="0"/>
                        <a:t>Your claim can be processed as soon as you complete the necessary forms.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may reach us by telephone on Fridays until 3 PM.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Your case will be reactivated as soon as you provide the information requested in out April 2 letter.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103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733" y="508000"/>
            <a:ext cx="10515600" cy="1325564"/>
          </a:xfrm>
        </p:spPr>
        <p:txBody>
          <a:bodyPr>
            <a:normAutofit/>
          </a:bodyPr>
          <a:lstStyle/>
          <a:p>
            <a:pPr algn="ctr"/>
            <a:r>
              <a:rPr lang="en-US" b="1" dirty="0"/>
              <a:t>Positive Language</a:t>
            </a:r>
          </a:p>
        </p:txBody>
      </p:sp>
      <p:sp>
        <p:nvSpPr>
          <p:cNvPr id="3" name="Content Placeholder 2"/>
          <p:cNvSpPr>
            <a:spLocks noGrp="1"/>
          </p:cNvSpPr>
          <p:nvPr>
            <p:ph idx="1"/>
          </p:nvPr>
        </p:nvSpPr>
        <p:spPr>
          <a:xfrm>
            <a:off x="956733" y="2290764"/>
            <a:ext cx="11049000" cy="1430184"/>
          </a:xfrm>
        </p:spPr>
        <p:txBody>
          <a:bodyPr>
            <a:noAutofit/>
          </a:bodyPr>
          <a:lstStyle/>
          <a:p>
            <a:pPr marL="0" lvl="0" indent="0">
              <a:buNone/>
            </a:pPr>
            <a:r>
              <a:rPr lang="en-US" sz="3600" dirty="0">
                <a:solidFill>
                  <a:prstClr val="black"/>
                </a:solidFill>
                <a:latin typeface="+mj-lt"/>
                <a:cs typeface="Times New Roman" panose="02020603050405020304" pitchFamily="18" charset="0"/>
              </a:rPr>
              <a:t>What are the possible alternatives of “no problem” to make your readers feel positive?</a:t>
            </a:r>
          </a:p>
          <a:p>
            <a:pPr marL="0" lvl="0" indent="0">
              <a:buNone/>
            </a:pPr>
            <a:endParaRPr lang="en-US" sz="3200" b="1" dirty="0">
              <a:solidFill>
                <a:prstClr val="black"/>
              </a:solidFill>
              <a:latin typeface="+mj-lt"/>
              <a:cs typeface="Times New Roman" panose="02020603050405020304" pitchFamily="18" charset="0"/>
            </a:endParaRPr>
          </a:p>
          <a:p>
            <a:pPr marL="0" indent="0">
              <a:buNone/>
            </a:pPr>
            <a:endParaRPr lang="en-US" dirty="0">
              <a:latin typeface="+mj-lt"/>
            </a:endParaRPr>
          </a:p>
        </p:txBody>
      </p:sp>
    </p:spTree>
    <p:extLst>
      <p:ext uri="{BB962C8B-B14F-4D97-AF65-F5344CB8AC3E}">
        <p14:creationId xmlns:p14="http://schemas.microsoft.com/office/powerpoint/2010/main" val="26145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297" y="35578"/>
            <a:ext cx="10515600" cy="1325563"/>
          </a:xfrm>
        </p:spPr>
        <p:txBody>
          <a:bodyPr/>
          <a:lstStyle/>
          <a:p>
            <a:pPr algn="ctr"/>
            <a:r>
              <a:rPr lang="en-US" dirty="0"/>
              <a:t>Task 1</a:t>
            </a:r>
          </a:p>
        </p:txBody>
      </p:sp>
      <p:sp>
        <p:nvSpPr>
          <p:cNvPr id="3" name="Content Placeholder 2"/>
          <p:cNvSpPr>
            <a:spLocks noGrp="1"/>
          </p:cNvSpPr>
          <p:nvPr>
            <p:ph idx="1"/>
          </p:nvPr>
        </p:nvSpPr>
        <p:spPr>
          <a:xfrm>
            <a:off x="434297" y="1361141"/>
            <a:ext cx="11613324" cy="4718818"/>
          </a:xfrm>
        </p:spPr>
        <p:txBody>
          <a:bodyPr>
            <a:noAutofit/>
          </a:bodyPr>
          <a:lstStyle/>
          <a:p>
            <a:pPr marL="0" indent="0">
              <a:buNone/>
            </a:pPr>
            <a:r>
              <a:rPr lang="en-US" sz="3200" dirty="0">
                <a:solidFill>
                  <a:schemeClr val="tx1"/>
                </a:solidFill>
                <a:latin typeface="+mj-lt"/>
              </a:rPr>
              <a:t>Locate an example of technical communication, such as users guide, manual, or a document borrowed from a family member or an acquaintance who works, and prepare a brief analysis in which you explain:</a:t>
            </a:r>
          </a:p>
          <a:p>
            <a:pPr marL="514350" indent="-514350">
              <a:buFont typeface="+mj-lt"/>
              <a:buAutoNum type="arabicParenR"/>
            </a:pPr>
            <a:r>
              <a:rPr lang="en-US" sz="3200" dirty="0">
                <a:solidFill>
                  <a:schemeClr val="tx1"/>
                </a:solidFill>
                <a:latin typeface="+mj-lt"/>
              </a:rPr>
              <a:t>The purpose for which the piece was written</a:t>
            </a:r>
          </a:p>
          <a:p>
            <a:pPr marL="514350" indent="-514350">
              <a:buFont typeface="+mj-lt"/>
              <a:buAutoNum type="arabicParenR"/>
            </a:pPr>
            <a:r>
              <a:rPr lang="en-US" sz="3200" dirty="0">
                <a:solidFill>
                  <a:schemeClr val="tx1"/>
                </a:solidFill>
                <a:latin typeface="+mj-lt"/>
              </a:rPr>
              <a:t>The apparent readers and their needs</a:t>
            </a:r>
          </a:p>
          <a:p>
            <a:pPr marL="514350" indent="-514350">
              <a:buFont typeface="+mj-lt"/>
              <a:buAutoNum type="arabicParenR"/>
            </a:pPr>
            <a:r>
              <a:rPr lang="en-US" sz="3200" dirty="0">
                <a:solidFill>
                  <a:schemeClr val="tx1"/>
                </a:solidFill>
                <a:latin typeface="+mj-lt"/>
              </a:rPr>
              <a:t>The way in which the examples differ from typical academic writing</a:t>
            </a:r>
          </a:p>
          <a:p>
            <a:pPr marL="514350" indent="-514350">
              <a:buFont typeface="+mj-lt"/>
              <a:buAutoNum type="arabicParenR"/>
            </a:pPr>
            <a:r>
              <a:rPr lang="en-US" sz="3200" dirty="0">
                <a:solidFill>
                  <a:schemeClr val="tx1"/>
                </a:solidFill>
                <a:latin typeface="+mj-lt"/>
              </a:rPr>
              <a:t>The relative success with which the piece conveys the message (organization, special features of technical writing)</a:t>
            </a:r>
          </a:p>
        </p:txBody>
      </p:sp>
    </p:spTree>
    <p:extLst>
      <p:ext uri="{BB962C8B-B14F-4D97-AF65-F5344CB8AC3E}">
        <p14:creationId xmlns:p14="http://schemas.microsoft.com/office/powerpoint/2010/main" val="149752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0"/>
            <a:ext cx="10515600" cy="1325563"/>
          </a:xfrm>
        </p:spPr>
        <p:txBody>
          <a:bodyPr>
            <a:normAutofit/>
          </a:bodyPr>
          <a:lstStyle/>
          <a:p>
            <a:pPr algn="ctr"/>
            <a:r>
              <a:rPr lang="en-US" sz="4000" b="1" dirty="0"/>
              <a:t>Task for Next Class</a:t>
            </a:r>
          </a:p>
        </p:txBody>
      </p:sp>
      <p:sp>
        <p:nvSpPr>
          <p:cNvPr id="3" name="Content Placeholder 2"/>
          <p:cNvSpPr>
            <a:spLocks noGrp="1"/>
          </p:cNvSpPr>
          <p:nvPr>
            <p:ph idx="1"/>
          </p:nvPr>
        </p:nvSpPr>
        <p:spPr>
          <a:xfrm>
            <a:off x="696532" y="1325562"/>
            <a:ext cx="11190667" cy="5189537"/>
          </a:xfrm>
        </p:spPr>
        <p:txBody>
          <a:bodyPr>
            <a:noAutofit/>
          </a:bodyPr>
          <a:lstStyle/>
          <a:p>
            <a:pPr marL="0" indent="0">
              <a:buNone/>
            </a:pPr>
            <a:r>
              <a:rPr lang="en-US" sz="3200" dirty="0">
                <a:latin typeface="+mj-lt"/>
              </a:rPr>
              <a:t>Read the guidelines for Email Writing </a:t>
            </a:r>
          </a:p>
          <a:p>
            <a:pPr marL="0" indent="0">
              <a:buNone/>
            </a:pPr>
            <a:r>
              <a:rPr lang="en-US" sz="3200" dirty="0">
                <a:latin typeface="+mj-lt"/>
              </a:rPr>
              <a:t>P. 167 – 172 , (Technical Communication, Pfeiffer)</a:t>
            </a:r>
          </a:p>
          <a:p>
            <a:pPr marL="0" indent="0">
              <a:buNone/>
            </a:pPr>
            <a:endParaRPr lang="en-US" dirty="0">
              <a:latin typeface="+mj-lt"/>
            </a:endParaRPr>
          </a:p>
        </p:txBody>
      </p:sp>
    </p:spTree>
    <p:extLst>
      <p:ext uri="{BB962C8B-B14F-4D97-AF65-F5344CB8AC3E}">
        <p14:creationId xmlns:p14="http://schemas.microsoft.com/office/powerpoint/2010/main" val="4346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1" y="274973"/>
            <a:ext cx="10515600" cy="1325563"/>
          </a:xfrm>
        </p:spPr>
        <p:txBody>
          <a:bodyPr>
            <a:normAutofit/>
          </a:bodyPr>
          <a:lstStyle/>
          <a:p>
            <a:pPr algn="ctr"/>
            <a:r>
              <a:rPr lang="en-US" sz="4000" b="1" dirty="0"/>
              <a:t>Technical and Business Writing</a:t>
            </a:r>
          </a:p>
        </p:txBody>
      </p:sp>
      <p:sp>
        <p:nvSpPr>
          <p:cNvPr id="3" name="Content Placeholder 2"/>
          <p:cNvSpPr>
            <a:spLocks noGrp="1"/>
          </p:cNvSpPr>
          <p:nvPr>
            <p:ph idx="1"/>
          </p:nvPr>
        </p:nvSpPr>
        <p:spPr>
          <a:xfrm>
            <a:off x="937869" y="1812746"/>
            <a:ext cx="11008360" cy="4351338"/>
          </a:xfrm>
        </p:spPr>
        <p:txBody>
          <a:bodyPr>
            <a:noAutofit/>
          </a:bodyPr>
          <a:lstStyle/>
          <a:p>
            <a:pPr marL="0" indent="0">
              <a:buNone/>
            </a:pPr>
            <a:r>
              <a:rPr lang="en-US" b="1" u="sng" dirty="0">
                <a:solidFill>
                  <a:schemeClr val="tx1"/>
                </a:solidFill>
                <a:latin typeface="+mj-lt"/>
              </a:rPr>
              <a:t>Text Book:</a:t>
            </a:r>
            <a:endParaRPr lang="en-US" u="sng" dirty="0">
              <a:solidFill>
                <a:schemeClr val="tx1"/>
              </a:solidFill>
              <a:latin typeface="+mj-lt"/>
            </a:endParaRPr>
          </a:p>
          <a:p>
            <a:pPr marL="0" indent="0">
              <a:buNone/>
            </a:pPr>
            <a:r>
              <a:rPr lang="en-US" dirty="0">
                <a:solidFill>
                  <a:schemeClr val="tx1"/>
                </a:solidFill>
                <a:latin typeface="+mj-lt"/>
              </a:rPr>
              <a:t>William S. Pfeiffer. </a:t>
            </a:r>
            <a:r>
              <a:rPr lang="en-US" b="1" dirty="0">
                <a:solidFill>
                  <a:schemeClr val="tx1"/>
                </a:solidFill>
                <a:latin typeface="+mj-lt"/>
              </a:rPr>
              <a:t>Technical Communication: A Practical Approach </a:t>
            </a:r>
            <a:r>
              <a:rPr lang="en-US" dirty="0">
                <a:solidFill>
                  <a:schemeClr val="tx1"/>
                </a:solidFill>
                <a:latin typeface="+mj-lt"/>
              </a:rPr>
              <a:t>8</a:t>
            </a:r>
            <a:r>
              <a:rPr lang="en-US" baseline="30000" dirty="0">
                <a:solidFill>
                  <a:schemeClr val="tx1"/>
                </a:solidFill>
                <a:latin typeface="+mj-lt"/>
              </a:rPr>
              <a:t>th</a:t>
            </a:r>
            <a:r>
              <a:rPr lang="en-US" dirty="0">
                <a:solidFill>
                  <a:schemeClr val="tx1"/>
                </a:solidFill>
                <a:latin typeface="+mj-lt"/>
              </a:rPr>
              <a:t> Edition</a:t>
            </a:r>
          </a:p>
        </p:txBody>
      </p:sp>
    </p:spTree>
    <p:extLst>
      <p:ext uri="{BB962C8B-B14F-4D97-AF65-F5344CB8AC3E}">
        <p14:creationId xmlns:p14="http://schemas.microsoft.com/office/powerpoint/2010/main" val="1602381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864528"/>
            <a:ext cx="11458575" cy="2187227"/>
          </a:xfrm>
        </p:spPr>
        <p:txBody>
          <a:bodyPr>
            <a:normAutofit/>
          </a:bodyPr>
          <a:lstStyle/>
          <a:p>
            <a:pPr algn="ctr"/>
            <a:r>
              <a:rPr lang="en-US" sz="4800" dirty="0"/>
              <a:t>STRUCTURE of Technical Writing</a:t>
            </a:r>
            <a:br>
              <a:rPr lang="en-US" sz="4800" dirty="0"/>
            </a:br>
            <a:r>
              <a:rPr lang="en-US" sz="4800" dirty="0"/>
              <a:t> </a:t>
            </a:r>
          </a:p>
        </p:txBody>
      </p:sp>
    </p:spTree>
    <p:extLst>
      <p:ext uri="{BB962C8B-B14F-4D97-AF65-F5344CB8AC3E}">
        <p14:creationId xmlns:p14="http://schemas.microsoft.com/office/powerpoint/2010/main" val="381431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367"/>
            <a:ext cx="10515600" cy="1325563"/>
          </a:xfrm>
        </p:spPr>
        <p:txBody>
          <a:bodyPr>
            <a:normAutofit/>
          </a:bodyPr>
          <a:lstStyle/>
          <a:p>
            <a:r>
              <a:rPr lang="en-US" sz="4000" b="1" dirty="0">
                <a:solidFill>
                  <a:srgbClr val="002060"/>
                </a:solidFill>
              </a:rPr>
              <a:t>ABC Format</a:t>
            </a:r>
          </a:p>
        </p:txBody>
      </p:sp>
      <p:sp>
        <p:nvSpPr>
          <p:cNvPr id="3" name="Content Placeholder 2"/>
          <p:cNvSpPr>
            <a:spLocks noGrp="1"/>
          </p:cNvSpPr>
          <p:nvPr>
            <p:ph idx="1"/>
          </p:nvPr>
        </p:nvSpPr>
        <p:spPr>
          <a:xfrm>
            <a:off x="389744" y="1379095"/>
            <a:ext cx="7195279" cy="5276538"/>
          </a:xfrm>
        </p:spPr>
        <p:txBody>
          <a:bodyPr>
            <a:noAutofit/>
          </a:bodyPr>
          <a:lstStyle/>
          <a:p>
            <a:r>
              <a:rPr lang="en-US" sz="3200" b="1" dirty="0">
                <a:solidFill>
                  <a:schemeClr val="tx1"/>
                </a:solidFill>
                <a:latin typeface="+mj-lt"/>
              </a:rPr>
              <a:t>Abstract: </a:t>
            </a:r>
            <a:r>
              <a:rPr lang="en-US" sz="3200" dirty="0">
                <a:solidFill>
                  <a:schemeClr val="tx1"/>
                </a:solidFill>
                <a:latin typeface="+mj-lt"/>
              </a:rPr>
              <a:t>A brief beginning component is represented by the narrow top of the diamond, which leads into the body.</a:t>
            </a:r>
          </a:p>
          <a:p>
            <a:r>
              <a:rPr lang="en-US" sz="3200" b="1" dirty="0">
                <a:solidFill>
                  <a:schemeClr val="tx1"/>
                </a:solidFill>
                <a:latin typeface="+mj-lt"/>
              </a:rPr>
              <a:t>Body: </a:t>
            </a:r>
            <a:r>
              <a:rPr lang="en-US" sz="3200" dirty="0">
                <a:solidFill>
                  <a:schemeClr val="tx1"/>
                </a:solidFill>
                <a:latin typeface="+mj-lt"/>
              </a:rPr>
              <a:t>The longer middle component is represented by the broad, expansive portion of the diamond figure.</a:t>
            </a:r>
          </a:p>
          <a:p>
            <a:r>
              <a:rPr lang="en-US" sz="3200" b="1" dirty="0">
                <a:solidFill>
                  <a:schemeClr val="tx1"/>
                </a:solidFill>
                <a:latin typeface="+mj-lt"/>
              </a:rPr>
              <a:t>Conclusion: </a:t>
            </a:r>
            <a:r>
              <a:rPr lang="en-US" sz="3200" dirty="0">
                <a:solidFill>
                  <a:schemeClr val="tx1"/>
                </a:solidFill>
                <a:latin typeface="+mj-lt"/>
              </a:rPr>
              <a:t>A brief ending component is represented by the narrow bottom of the diamond, which leads away from the body</a:t>
            </a:r>
            <a:r>
              <a:rPr lang="en-US" sz="3200" dirty="0">
                <a:latin typeface="+mj-lt"/>
              </a:rPr>
              <a:t>.</a:t>
            </a:r>
          </a:p>
        </p:txBody>
      </p:sp>
      <p:pic>
        <p:nvPicPr>
          <p:cNvPr id="4" name="Picture 3"/>
          <p:cNvPicPr>
            <a:picLocks noChangeAspect="1"/>
          </p:cNvPicPr>
          <p:nvPr/>
        </p:nvPicPr>
        <p:blipFill>
          <a:blip r:embed="rId3">
            <a:lum bright="-20000" contrast="40000"/>
          </a:blip>
          <a:stretch>
            <a:fillRect/>
          </a:stretch>
        </p:blipFill>
        <p:spPr>
          <a:xfrm>
            <a:off x="7719934" y="1901486"/>
            <a:ext cx="4326021" cy="3873125"/>
          </a:xfrm>
          <a:prstGeom prst="rect">
            <a:avLst/>
          </a:prstGeom>
        </p:spPr>
      </p:pic>
    </p:spTree>
    <p:extLst>
      <p:ext uri="{BB962C8B-B14F-4D97-AF65-F5344CB8AC3E}">
        <p14:creationId xmlns:p14="http://schemas.microsoft.com/office/powerpoint/2010/main" val="156257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771" y="225380"/>
            <a:ext cx="11744667" cy="6632619"/>
          </a:xfrm>
        </p:spPr>
        <p:txBody>
          <a:bodyPr>
            <a:normAutofit fontScale="77500" lnSpcReduction="20000"/>
          </a:bodyPr>
          <a:lstStyle/>
          <a:p>
            <a:pPr marL="0" indent="0">
              <a:buNone/>
            </a:pPr>
            <a:r>
              <a:rPr lang="en-US" sz="4700" b="1" dirty="0">
                <a:solidFill>
                  <a:srgbClr val="002060"/>
                </a:solidFill>
                <a:latin typeface="+mj-lt"/>
              </a:rPr>
              <a:t>Email Writing Guidelines</a:t>
            </a:r>
          </a:p>
          <a:p>
            <a:pPr marL="0" indent="0">
              <a:buNone/>
            </a:pPr>
            <a:endParaRPr lang="en-US" dirty="0"/>
          </a:p>
          <a:p>
            <a:r>
              <a:rPr lang="en-US" dirty="0">
                <a:latin typeface="+mj-lt"/>
              </a:rPr>
              <a:t>Maintain a high level of </a:t>
            </a:r>
            <a:r>
              <a:rPr lang="en-US" b="1" dirty="0">
                <a:solidFill>
                  <a:schemeClr val="accent5">
                    <a:lumMod val="75000"/>
                  </a:schemeClr>
                </a:solidFill>
                <a:latin typeface="+mj-lt"/>
              </a:rPr>
              <a:t>professionalism</a:t>
            </a:r>
            <a:r>
              <a:rPr lang="en-US" dirty="0">
                <a:latin typeface="+mj-lt"/>
              </a:rPr>
              <a:t> in your use of e-mail.</a:t>
            </a:r>
          </a:p>
          <a:p>
            <a:pPr lvl="1">
              <a:buFont typeface="Wingdings" panose="05000000000000000000" pitchFamily="2" charset="2"/>
              <a:buChar char="Ø"/>
            </a:pPr>
            <a:r>
              <a:rPr lang="en-US" sz="2800" dirty="0">
                <a:latin typeface="+mj-lt"/>
              </a:rPr>
              <a:t>Do not forward jokes or spam, discuss office gossip, or use biased language.</a:t>
            </a:r>
          </a:p>
          <a:p>
            <a:pPr lvl="1">
              <a:buFont typeface="Wingdings" panose="05000000000000000000" pitchFamily="2" charset="2"/>
              <a:buChar char="Ø"/>
            </a:pPr>
            <a:r>
              <a:rPr lang="en-US" sz="2800" dirty="0">
                <a:latin typeface="+mj-lt"/>
              </a:rPr>
              <a:t>Do not send flames (e-mails that contain abusive, obscene, or derogatory language) to attack someone. </a:t>
            </a:r>
          </a:p>
          <a:p>
            <a:pPr lvl="1">
              <a:buFont typeface="Wingdings" panose="05000000000000000000" pitchFamily="2" charset="2"/>
              <a:buChar char="Ø"/>
            </a:pPr>
            <a:r>
              <a:rPr lang="en-US" sz="2800" dirty="0">
                <a:latin typeface="+mj-lt"/>
              </a:rPr>
              <a:t>Do not use clever or hobby-related e-mail usernames (</a:t>
            </a:r>
            <a:r>
              <a:rPr lang="en-US" sz="2800" dirty="0" err="1">
                <a:latin typeface="+mj-lt"/>
              </a:rPr>
              <a:t>sushilover</a:t>
            </a:r>
            <a:r>
              <a:rPr lang="en-US" sz="2800" dirty="0">
                <a:latin typeface="+mj-lt"/>
              </a:rPr>
              <a:t>@ domain.com); instead use, e.g.  msmith@domain.com.</a:t>
            </a:r>
          </a:p>
          <a:p>
            <a:pPr lvl="1">
              <a:buFont typeface="Wingdings" panose="05000000000000000000" pitchFamily="2" charset="2"/>
              <a:buChar char="Ø"/>
            </a:pPr>
            <a:r>
              <a:rPr lang="en-US" sz="2800" dirty="0">
                <a:latin typeface="+mj-lt"/>
              </a:rPr>
              <a:t>Do not use emoticons</a:t>
            </a:r>
          </a:p>
          <a:p>
            <a:pPr lvl="1">
              <a:buFont typeface="Wingdings" panose="05000000000000000000" pitchFamily="2" charset="2"/>
              <a:buChar char="Ø"/>
            </a:pPr>
            <a:endParaRPr lang="en-US" sz="2800" dirty="0">
              <a:latin typeface="+mj-lt"/>
            </a:endParaRPr>
          </a:p>
          <a:p>
            <a:r>
              <a:rPr lang="en-US" dirty="0">
                <a:latin typeface="+mj-lt"/>
              </a:rPr>
              <a:t>Provide a </a:t>
            </a:r>
            <a:r>
              <a:rPr lang="en-US" b="1" dirty="0">
                <a:solidFill>
                  <a:schemeClr val="accent5">
                    <a:lumMod val="75000"/>
                  </a:schemeClr>
                </a:solidFill>
                <a:latin typeface="+mj-lt"/>
              </a:rPr>
              <a:t>subject line </a:t>
            </a:r>
            <a:r>
              <a:rPr lang="en-US" dirty="0">
                <a:latin typeface="+mj-lt"/>
              </a:rPr>
              <a:t>that describes the topic and focus of your message.</a:t>
            </a:r>
          </a:p>
          <a:p>
            <a:r>
              <a:rPr lang="en-US" dirty="0">
                <a:latin typeface="+mj-lt"/>
              </a:rPr>
              <a:t>Adapt </a:t>
            </a:r>
            <a:r>
              <a:rPr lang="en-US" b="1" dirty="0">
                <a:solidFill>
                  <a:schemeClr val="accent5">
                    <a:lumMod val="75000"/>
                  </a:schemeClr>
                </a:solidFill>
                <a:latin typeface="+mj-lt"/>
              </a:rPr>
              <a:t>forwarded messages</a:t>
            </a:r>
            <a:r>
              <a:rPr lang="en-US" dirty="0">
                <a:latin typeface="+mj-lt"/>
              </a:rPr>
              <a:t>: revise the subject line to reflect the current content and cut irrelevant previous text, based on your purpose and context.</a:t>
            </a:r>
          </a:p>
          <a:p>
            <a:r>
              <a:rPr lang="en-US" dirty="0">
                <a:latin typeface="+mj-lt"/>
              </a:rPr>
              <a:t>Use the “</a:t>
            </a:r>
            <a:r>
              <a:rPr lang="en-US" b="1" dirty="0">
                <a:latin typeface="+mj-lt"/>
              </a:rPr>
              <a:t>cc</a:t>
            </a:r>
            <a:r>
              <a:rPr lang="en-US" dirty="0">
                <a:latin typeface="+mj-lt"/>
              </a:rPr>
              <a:t>:” (courtesy copy) address line thoughtfully to keep others informed and follow your organization’s practice or protocol for copying messages to others.</a:t>
            </a:r>
          </a:p>
          <a:p>
            <a:r>
              <a:rPr lang="en-US" dirty="0">
                <a:latin typeface="+mj-lt"/>
              </a:rPr>
              <a:t>Include a cover message for all e-mail messages with </a:t>
            </a:r>
            <a:r>
              <a:rPr lang="en-US" b="1" dirty="0">
                <a:solidFill>
                  <a:schemeClr val="accent5">
                    <a:lumMod val="75000"/>
                  </a:schemeClr>
                </a:solidFill>
                <a:latin typeface="+mj-lt"/>
              </a:rPr>
              <a:t>attachments</a:t>
            </a:r>
            <a:r>
              <a:rPr lang="en-US" dirty="0">
                <a:latin typeface="+mj-lt"/>
              </a:rPr>
              <a:t> (“Attached is a copy of my budget proposal for your review. . . .”).</a:t>
            </a:r>
          </a:p>
          <a:p>
            <a:r>
              <a:rPr lang="en-US" dirty="0">
                <a:latin typeface="+mj-lt"/>
              </a:rPr>
              <a:t>Do not write in ALL UPPERCASE LETTERS or in all lowercase letters.</a:t>
            </a:r>
          </a:p>
          <a:p>
            <a:r>
              <a:rPr lang="en-US" dirty="0">
                <a:latin typeface="+mj-lt"/>
              </a:rPr>
              <a:t>Avoid </a:t>
            </a:r>
            <a:r>
              <a:rPr lang="en-US" b="1" dirty="0">
                <a:solidFill>
                  <a:schemeClr val="accent5">
                    <a:lumMod val="75000"/>
                  </a:schemeClr>
                </a:solidFill>
                <a:latin typeface="+mj-lt"/>
              </a:rPr>
              <a:t>abbreviations</a:t>
            </a:r>
            <a:r>
              <a:rPr lang="en-US" dirty="0">
                <a:latin typeface="+mj-lt"/>
              </a:rPr>
              <a:t> (BTW for by the way) used in personal e-mail, chat rooms, and text messaging.</a:t>
            </a:r>
          </a:p>
          <a:p>
            <a:endParaRPr lang="en-US" dirty="0"/>
          </a:p>
        </p:txBody>
      </p:sp>
    </p:spTree>
    <p:extLst>
      <p:ext uri="{BB962C8B-B14F-4D97-AF65-F5344CB8AC3E}">
        <p14:creationId xmlns:p14="http://schemas.microsoft.com/office/powerpoint/2010/main" val="388084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A39E-7DA6-5799-D2AA-49FFADC15251}"/>
              </a:ext>
            </a:extLst>
          </p:cNvPr>
          <p:cNvSpPr>
            <a:spLocks noGrp="1"/>
          </p:cNvSpPr>
          <p:nvPr>
            <p:ph type="title"/>
          </p:nvPr>
        </p:nvSpPr>
        <p:spPr/>
        <p:txBody>
          <a:bodyPr/>
          <a:lstStyle/>
          <a:p>
            <a:r>
              <a:rPr lang="en-US" b="1" dirty="0"/>
              <a:t>Writing Task: Email to Instructor </a:t>
            </a:r>
          </a:p>
        </p:txBody>
      </p:sp>
      <p:sp>
        <p:nvSpPr>
          <p:cNvPr id="3" name="Content Placeholder 2">
            <a:extLst>
              <a:ext uri="{FF2B5EF4-FFF2-40B4-BE49-F238E27FC236}">
                <a16:creationId xmlns:a16="http://schemas.microsoft.com/office/drawing/2014/main" id="{4A1F4A59-6078-2231-6E14-068121C82844}"/>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a:ea typeface="+mn-ea"/>
                <a:cs typeface="+mn-cs"/>
              </a:rPr>
              <a:t>The email should concisely describe the following: </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a:ea typeface="+mn-ea"/>
                <a:cs typeface="+mn-cs"/>
              </a:rPr>
              <a:t>Your course goals for the semester</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a:ea typeface="+mn-ea"/>
                <a:cs typeface="+mn-cs"/>
              </a:rPr>
              <a:t>A description of your employment, if any, and your favorite activities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a:ea typeface="+mn-ea"/>
                <a:cs typeface="+mn-cs"/>
              </a:rPr>
              <a:t>An assessment of your current communication skills, including strengths and weaknesses</a:t>
            </a: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a:ea typeface="+mn-ea"/>
                <a:cs typeface="+mn-cs"/>
              </a:rPr>
              <a:t>Let me know if you have any teacher pet peeves</a:t>
            </a:r>
          </a:p>
          <a:p>
            <a:endParaRPr lang="en-US" dirty="0"/>
          </a:p>
        </p:txBody>
      </p:sp>
    </p:spTree>
    <p:extLst>
      <p:ext uri="{BB962C8B-B14F-4D97-AF65-F5344CB8AC3E}">
        <p14:creationId xmlns:p14="http://schemas.microsoft.com/office/powerpoint/2010/main" val="449864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Grading Rubric for Email</a:t>
            </a:r>
          </a:p>
        </p:txBody>
      </p:sp>
      <p:sp>
        <p:nvSpPr>
          <p:cNvPr id="3" name="Content Placeholder 2"/>
          <p:cNvSpPr>
            <a:spLocks noGrp="1"/>
          </p:cNvSpPr>
          <p:nvPr>
            <p:ph idx="1"/>
          </p:nvPr>
        </p:nvSpPr>
        <p:spPr>
          <a:xfrm>
            <a:off x="838200" y="1690688"/>
            <a:ext cx="10515600" cy="4486275"/>
          </a:xfrm>
        </p:spPr>
        <p:txBody>
          <a:bodyPr>
            <a:normAutofit lnSpcReduction="10000"/>
          </a:bodyPr>
          <a:lstStyle/>
          <a:p>
            <a:pPr lvl="0"/>
            <a:r>
              <a:rPr lang="en-US" dirty="0">
                <a:latin typeface="+mj-lt"/>
              </a:rPr>
              <a:t>Did you email the assignment to faststudents@gmail.com by 7am, __________</a:t>
            </a:r>
          </a:p>
          <a:p>
            <a:pPr lvl="0"/>
            <a:r>
              <a:rPr lang="en-US" dirty="0">
                <a:latin typeface="+mj-lt"/>
              </a:rPr>
              <a:t>Did you summarize the main idea in the subject line?</a:t>
            </a:r>
          </a:p>
          <a:p>
            <a:pPr lvl="0"/>
            <a:r>
              <a:rPr lang="en-US" dirty="0">
                <a:latin typeface="+mj-lt"/>
              </a:rPr>
              <a:t>Was the appropriate salutation included?</a:t>
            </a:r>
          </a:p>
          <a:p>
            <a:pPr lvl="0"/>
            <a:r>
              <a:rPr lang="en-US" dirty="0">
                <a:latin typeface="+mj-lt"/>
              </a:rPr>
              <a:t>Did the body concisely describe each of the required components?</a:t>
            </a:r>
          </a:p>
          <a:p>
            <a:pPr lvl="0"/>
            <a:r>
              <a:rPr lang="en-US" dirty="0">
                <a:latin typeface="+mj-lt"/>
              </a:rPr>
              <a:t>Was the body organized into paragraphs so it was easy to read quickly?</a:t>
            </a:r>
          </a:p>
          <a:p>
            <a:pPr lvl="0"/>
            <a:r>
              <a:rPr lang="en-US" dirty="0">
                <a:latin typeface="+mj-lt"/>
              </a:rPr>
              <a:t>Did the email end with a summary or closing thought?</a:t>
            </a:r>
          </a:p>
          <a:p>
            <a:pPr lvl="0"/>
            <a:r>
              <a:rPr lang="en-US" dirty="0">
                <a:latin typeface="+mj-lt"/>
              </a:rPr>
              <a:t>Did you include full contact information after your name?</a:t>
            </a:r>
          </a:p>
          <a:p>
            <a:pPr lvl="0"/>
            <a:r>
              <a:rPr lang="en-US" dirty="0">
                <a:latin typeface="+mj-lt"/>
              </a:rPr>
              <a:t>Was the email free of any grammatical errors or typos?</a:t>
            </a:r>
          </a:p>
        </p:txBody>
      </p:sp>
    </p:spTree>
    <p:extLst>
      <p:ext uri="{BB962C8B-B14F-4D97-AF65-F5344CB8AC3E}">
        <p14:creationId xmlns:p14="http://schemas.microsoft.com/office/powerpoint/2010/main" val="269762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87B0-87EB-FC58-DCC2-2F288EF1EC59}"/>
              </a:ext>
            </a:extLst>
          </p:cNvPr>
          <p:cNvSpPr>
            <a:spLocks noGrp="1"/>
          </p:cNvSpPr>
          <p:nvPr>
            <p:ph type="title"/>
          </p:nvPr>
        </p:nvSpPr>
        <p:spPr/>
        <p:txBody>
          <a:bodyPr/>
          <a:lstStyle/>
          <a:p>
            <a:pPr algn="ctr"/>
            <a:r>
              <a:rPr lang="en-US" b="1" dirty="0"/>
              <a:t>Culture in Organizations</a:t>
            </a:r>
          </a:p>
        </p:txBody>
      </p:sp>
    </p:spTree>
    <p:extLst>
      <p:ext uri="{BB962C8B-B14F-4D97-AF65-F5344CB8AC3E}">
        <p14:creationId xmlns:p14="http://schemas.microsoft.com/office/powerpoint/2010/main" val="149111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55A9-9360-B228-0ABA-B97B5CDBF8C1}"/>
              </a:ext>
            </a:extLst>
          </p:cNvPr>
          <p:cNvSpPr>
            <a:spLocks noGrp="1"/>
          </p:cNvSpPr>
          <p:nvPr>
            <p:ph type="title"/>
          </p:nvPr>
        </p:nvSpPr>
        <p:spPr>
          <a:xfrm>
            <a:off x="609600" y="0"/>
            <a:ext cx="10515600" cy="1325563"/>
          </a:xfrm>
        </p:spPr>
        <p:txBody>
          <a:bodyPr/>
          <a:lstStyle/>
          <a:p>
            <a:pPr algn="ctr"/>
            <a:r>
              <a:rPr lang="en-US" dirty="0"/>
              <a:t>Elements of Organization Culture</a:t>
            </a:r>
          </a:p>
        </p:txBody>
      </p:sp>
      <p:graphicFrame>
        <p:nvGraphicFramePr>
          <p:cNvPr id="3" name="Diagram 2">
            <a:extLst>
              <a:ext uri="{FF2B5EF4-FFF2-40B4-BE49-F238E27FC236}">
                <a16:creationId xmlns:a16="http://schemas.microsoft.com/office/drawing/2014/main" id="{050AD05A-110E-BB03-A797-D1524518EE36}"/>
              </a:ext>
            </a:extLst>
          </p:cNvPr>
          <p:cNvGraphicFramePr/>
          <p:nvPr>
            <p:extLst>
              <p:ext uri="{D42A27DB-BD31-4B8C-83A1-F6EECF244321}">
                <p14:modId xmlns:p14="http://schemas.microsoft.com/office/powerpoint/2010/main" val="1839840115"/>
              </p:ext>
            </p:extLst>
          </p:nvPr>
        </p:nvGraphicFramePr>
        <p:xfrm>
          <a:off x="193431" y="1493519"/>
          <a:ext cx="11728937" cy="5047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45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 y="0"/>
            <a:ext cx="11075831" cy="6857999"/>
          </a:xfrm>
          <a:prstGeom prst="rect">
            <a:avLst/>
          </a:prstGeom>
        </p:spPr>
      </p:pic>
    </p:spTree>
    <p:extLst>
      <p:ext uri="{BB962C8B-B14F-4D97-AF65-F5344CB8AC3E}">
        <p14:creationId xmlns:p14="http://schemas.microsoft.com/office/powerpoint/2010/main" val="2441901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Cultures</a:t>
            </a:r>
          </a:p>
        </p:txBody>
      </p:sp>
      <p:sp>
        <p:nvSpPr>
          <p:cNvPr id="3" name="Content Placeholder 2"/>
          <p:cNvSpPr>
            <a:spLocks noGrp="1"/>
          </p:cNvSpPr>
          <p:nvPr>
            <p:ph idx="1"/>
          </p:nvPr>
        </p:nvSpPr>
        <p:spPr/>
        <p:txBody>
          <a:bodyPr>
            <a:normAutofit/>
          </a:bodyPr>
          <a:lstStyle/>
          <a:p>
            <a:r>
              <a:rPr lang="en-US" sz="3600" dirty="0">
                <a:latin typeface="+mj-lt"/>
              </a:rPr>
              <a:t>All cultures have both common features and distinctive differences that must be studied. People in different cultures have different ways of thinking, different ways of acting and different expectations in communication.</a:t>
            </a:r>
          </a:p>
          <a:p>
            <a:r>
              <a:rPr lang="en-US" sz="3600" dirty="0">
                <a:latin typeface="+mj-lt"/>
              </a:rPr>
              <a:t>One of the ways that differences between cultures can be understood is through the concepts of high-context cultures and low-context cultures. </a:t>
            </a:r>
          </a:p>
          <a:p>
            <a:pPr marL="0" indent="0">
              <a:buNone/>
            </a:pPr>
            <a:endParaRPr lang="en-US" sz="3600" dirty="0"/>
          </a:p>
        </p:txBody>
      </p:sp>
    </p:spTree>
    <p:extLst>
      <p:ext uri="{BB962C8B-B14F-4D97-AF65-F5344CB8AC3E}">
        <p14:creationId xmlns:p14="http://schemas.microsoft.com/office/powerpoint/2010/main" val="422740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High-Context Cultures</a:t>
            </a:r>
          </a:p>
        </p:txBody>
      </p:sp>
      <p:sp>
        <p:nvSpPr>
          <p:cNvPr id="3" name="Content Placeholder 2"/>
          <p:cNvSpPr>
            <a:spLocks noGrp="1"/>
          </p:cNvSpPr>
          <p:nvPr>
            <p:ph idx="1"/>
          </p:nvPr>
        </p:nvSpPr>
        <p:spPr>
          <a:xfrm>
            <a:off x="527537" y="1690688"/>
            <a:ext cx="11166231" cy="5009050"/>
          </a:xfrm>
        </p:spPr>
        <p:txBody>
          <a:bodyPr>
            <a:normAutofit/>
          </a:bodyPr>
          <a:lstStyle/>
          <a:p>
            <a:r>
              <a:rPr lang="en-US" dirty="0">
                <a:latin typeface="+mj-lt"/>
              </a:rPr>
              <a:t>High-context cultures are fairly homogeneous, with the culture providing a high degree of context for communication. Thus, communications may be less explicit because members of the culture share characteristics such as religion, ethnic background, and education.</a:t>
            </a:r>
          </a:p>
          <a:p>
            <a:r>
              <a:rPr lang="en-US" dirty="0">
                <a:latin typeface="+mj-lt"/>
              </a:rPr>
              <a:t>Important characteristics of high-context cultures include:</a:t>
            </a:r>
          </a:p>
          <a:p>
            <a:pPr marL="457200" lvl="1" indent="0">
              <a:buNone/>
            </a:pPr>
            <a:r>
              <a:rPr lang="en-US" dirty="0">
                <a:latin typeface="+mj-lt"/>
              </a:rPr>
              <a:t>■ Clear distinctions between insiders and outsiders </a:t>
            </a:r>
          </a:p>
          <a:p>
            <a:pPr marL="457200" lvl="1" indent="0">
              <a:buNone/>
            </a:pPr>
            <a:r>
              <a:rPr lang="en-US" dirty="0">
                <a:latin typeface="+mj-lt"/>
              </a:rPr>
              <a:t>■ A focus on maintaining relationships, on saving face, and on helping others save face </a:t>
            </a:r>
          </a:p>
          <a:p>
            <a:pPr marL="457200" lvl="1" indent="0">
              <a:buNone/>
            </a:pPr>
            <a:r>
              <a:rPr lang="en-US" dirty="0">
                <a:latin typeface="+mj-lt"/>
              </a:rPr>
              <a:t>■ A dependence on internalized cultural norms to govern behavior.</a:t>
            </a:r>
          </a:p>
        </p:txBody>
      </p:sp>
    </p:spTree>
    <p:extLst>
      <p:ext uri="{BB962C8B-B14F-4D97-AF65-F5344CB8AC3E}">
        <p14:creationId xmlns:p14="http://schemas.microsoft.com/office/powerpoint/2010/main" val="280030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609823"/>
            <a:ext cx="10515600" cy="1325563"/>
          </a:xfrm>
        </p:spPr>
        <p:txBody>
          <a:bodyPr>
            <a:normAutofit/>
          </a:bodyPr>
          <a:lstStyle/>
          <a:p>
            <a:pPr algn="ctr"/>
            <a:r>
              <a:rPr lang="en-US" sz="4000" b="1" dirty="0"/>
              <a:t>Course Evaluation Criteria</a:t>
            </a:r>
          </a:p>
        </p:txBody>
      </p:sp>
      <p:graphicFrame>
        <p:nvGraphicFramePr>
          <p:cNvPr id="3" name="Table 2"/>
          <p:cNvGraphicFramePr>
            <a:graphicFrameLocks noGrp="1"/>
          </p:cNvGraphicFramePr>
          <p:nvPr>
            <p:extLst>
              <p:ext uri="{D42A27DB-BD31-4B8C-83A1-F6EECF244321}">
                <p14:modId xmlns:p14="http://schemas.microsoft.com/office/powerpoint/2010/main" val="697177487"/>
              </p:ext>
            </p:extLst>
          </p:nvPr>
        </p:nvGraphicFramePr>
        <p:xfrm>
          <a:off x="2176530" y="2241570"/>
          <a:ext cx="7701566" cy="3334830"/>
        </p:xfrm>
        <a:graphic>
          <a:graphicData uri="http://schemas.openxmlformats.org/drawingml/2006/table">
            <a:tbl>
              <a:tblPr firstRow="1" firstCol="1" bandRow="1"/>
              <a:tblGrid>
                <a:gridCol w="2133596">
                  <a:extLst>
                    <a:ext uri="{9D8B030D-6E8A-4147-A177-3AD203B41FA5}">
                      <a16:colId xmlns:a16="http://schemas.microsoft.com/office/drawing/2014/main" val="1464621205"/>
                    </a:ext>
                  </a:extLst>
                </a:gridCol>
                <a:gridCol w="2783985">
                  <a:extLst>
                    <a:ext uri="{9D8B030D-6E8A-4147-A177-3AD203B41FA5}">
                      <a16:colId xmlns:a16="http://schemas.microsoft.com/office/drawing/2014/main" val="709498278"/>
                    </a:ext>
                  </a:extLst>
                </a:gridCol>
                <a:gridCol w="2783985">
                  <a:extLst>
                    <a:ext uri="{9D8B030D-6E8A-4147-A177-3AD203B41FA5}">
                      <a16:colId xmlns:a16="http://schemas.microsoft.com/office/drawing/2014/main" val="3291737811"/>
                    </a:ext>
                  </a:extLst>
                </a:gridCol>
              </a:tblGrid>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b="1" dirty="0">
                          <a:effectLst/>
                          <a:latin typeface="+mj-lt"/>
                          <a:ea typeface="Times New Roman" panose="02020603050405020304" pitchFamily="18" charset="0"/>
                          <a:cs typeface="Calibri" panose="020F0502020204030204" pitchFamily="34" charset="0"/>
                        </a:rPr>
                        <a:t>Assessment Items</a:t>
                      </a:r>
                      <a:endParaRPr lang="en-US" sz="2400" dirty="0">
                        <a:effectLst/>
                        <a:latin typeface="+mj-lt"/>
                        <a:ea typeface="Times New Roman" panose="02020603050405020304" pitchFamily="18"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b="1" dirty="0">
                          <a:effectLst/>
                          <a:latin typeface="+mj-lt"/>
                          <a:ea typeface="Times New Roman" panose="02020603050405020304" pitchFamily="18" charset="0"/>
                          <a:cs typeface="Calibri" panose="020F0502020204030204" pitchFamily="34"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b="1" dirty="0">
                          <a:effectLst/>
                          <a:latin typeface="+mj-lt"/>
                          <a:ea typeface="Times New Roman" panose="02020603050405020304" pitchFamily="18" charset="0"/>
                          <a:cs typeface="Calibri" panose="020F0502020204030204" pitchFamily="34" charset="0"/>
                        </a:rPr>
                        <a:t>Weightage (%)</a:t>
                      </a:r>
                      <a:endParaRPr lang="en-US" sz="2400" dirty="0">
                        <a:effectLst/>
                        <a:latin typeface="+mj-lt"/>
                        <a:ea typeface="Times New Roman" panose="02020603050405020304" pitchFamily="18"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832281"/>
                  </a:ext>
                </a:extLst>
              </a:tr>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Assignments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479814"/>
                  </a:ext>
                </a:extLst>
              </a:tr>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a:effectLst/>
                          <a:latin typeface="+mj-lt"/>
                          <a:ea typeface="Times New Roman" panose="02020603050405020304" pitchFamily="18" charset="0"/>
                          <a:cs typeface="Calibri" panose="020F0502020204030204" pitchFamily="34" charset="0"/>
                        </a:rPr>
                        <a:t>Quizzes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836608"/>
                  </a:ext>
                </a:extLst>
              </a:tr>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a:effectLst/>
                          <a:latin typeface="+mj-lt"/>
                          <a:ea typeface="Times New Roman" panose="02020603050405020304" pitchFamily="18" charset="0"/>
                          <a:cs typeface="Calibri" panose="020F0502020204030204" pitchFamily="34" charset="0"/>
                        </a:rPr>
                        <a:t>Formal Report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893088"/>
                  </a:ext>
                </a:extLst>
              </a:tr>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a:effectLst/>
                          <a:latin typeface="+mj-lt"/>
                          <a:ea typeface="Times New Roman" panose="02020603050405020304" pitchFamily="18" charset="0"/>
                          <a:cs typeface="Calibri" panose="020F0502020204030204" pitchFamily="34" charset="0"/>
                        </a:rPr>
                        <a:t>Mid Exam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907190"/>
                  </a:ext>
                </a:extLst>
              </a:tr>
              <a:tr h="505460">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Final Exam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effectLst/>
                          <a:latin typeface="+mj-lt"/>
                          <a:ea typeface="Times New Roman" panose="02020603050405020304" pitchFamily="18" charset="0"/>
                          <a:cs typeface="Calibri" panose="020F050202020403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72228"/>
                  </a:ext>
                </a:extLst>
              </a:tr>
            </a:tbl>
          </a:graphicData>
        </a:graphic>
      </p:graphicFrame>
    </p:spTree>
    <p:extLst>
      <p:ext uri="{BB962C8B-B14F-4D97-AF65-F5344CB8AC3E}">
        <p14:creationId xmlns:p14="http://schemas.microsoft.com/office/powerpoint/2010/main" val="3430899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29"/>
            <a:ext cx="10515600" cy="1325563"/>
          </a:xfrm>
        </p:spPr>
        <p:txBody>
          <a:bodyPr/>
          <a:lstStyle/>
          <a:p>
            <a:r>
              <a:rPr lang="en-US" dirty="0"/>
              <a:t>Low-Context Cultures</a:t>
            </a:r>
          </a:p>
        </p:txBody>
      </p:sp>
      <p:sp>
        <p:nvSpPr>
          <p:cNvPr id="3" name="Content Placeholder 2"/>
          <p:cNvSpPr>
            <a:spLocks noGrp="1"/>
          </p:cNvSpPr>
          <p:nvPr>
            <p:ph idx="1"/>
          </p:nvPr>
        </p:nvSpPr>
        <p:spPr>
          <a:xfrm>
            <a:off x="175846" y="1494692"/>
            <a:ext cx="11605846" cy="5363308"/>
          </a:xfrm>
        </p:spPr>
        <p:txBody>
          <a:bodyPr>
            <a:noAutofit/>
          </a:bodyPr>
          <a:lstStyle/>
          <a:p>
            <a:r>
              <a:rPr lang="en-US" dirty="0">
                <a:latin typeface="+mj-lt"/>
              </a:rPr>
              <a:t>Low-context cultures consist of diverse religions, ethnic backgrounds, and educational levels; as a result, communication must be explicit, because members of a group cannot assume that they share knowledge or attitudes. The culture provides a low degree of context for communication. The United States is an example of a low-context culture. </a:t>
            </a:r>
          </a:p>
          <a:p>
            <a:r>
              <a:rPr lang="en-US" dirty="0">
                <a:latin typeface="+mj-lt"/>
              </a:rPr>
              <a:t>Important characteristics that affect communication in low-context cultures include </a:t>
            </a:r>
          </a:p>
          <a:p>
            <a:pPr marL="457200" lvl="1" indent="0">
              <a:buNone/>
            </a:pPr>
            <a:r>
              <a:rPr lang="en-US" dirty="0">
                <a:latin typeface="+mj-lt"/>
              </a:rPr>
              <a:t>■ Openness to outsiders </a:t>
            </a:r>
          </a:p>
          <a:p>
            <a:pPr marL="457200" lvl="1" indent="0">
              <a:buNone/>
            </a:pPr>
            <a:r>
              <a:rPr lang="en-US" dirty="0">
                <a:latin typeface="+mj-lt"/>
              </a:rPr>
              <a:t>■ A focus on actions and solving problems, with a willingness to disagree openly </a:t>
            </a:r>
          </a:p>
          <a:p>
            <a:pPr marL="457200" lvl="1" indent="0">
              <a:buNone/>
            </a:pPr>
            <a:r>
              <a:rPr lang="en-US" dirty="0">
                <a:latin typeface="+mj-lt"/>
              </a:rPr>
              <a:t>■ A dependence on formally established rules to govern behavior </a:t>
            </a:r>
          </a:p>
        </p:txBody>
      </p:sp>
    </p:spTree>
    <p:extLst>
      <p:ext uri="{BB962C8B-B14F-4D97-AF65-F5344CB8AC3E}">
        <p14:creationId xmlns:p14="http://schemas.microsoft.com/office/powerpoint/2010/main" val="174342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norms in low-context culture? - Quora">
            <a:extLst>
              <a:ext uri="{FF2B5EF4-FFF2-40B4-BE49-F238E27FC236}">
                <a16:creationId xmlns:a16="http://schemas.microsoft.com/office/drawing/2014/main" id="{89DFA07F-3E6C-BB0F-6D36-A699CBC90CC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0460" y="587658"/>
            <a:ext cx="11596526" cy="56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11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845909"/>
            <a:ext cx="5970814" cy="5293634"/>
          </a:xfrm>
        </p:spPr>
        <p:txBody>
          <a:bodyPr>
            <a:normAutofit lnSpcReduction="10000"/>
          </a:bodyPr>
          <a:lstStyle/>
          <a:p>
            <a:pPr marL="0" indent="0">
              <a:buNone/>
            </a:pPr>
            <a:r>
              <a:rPr lang="en-US" sz="3600" dirty="0">
                <a:latin typeface="+mj-lt"/>
              </a:rPr>
              <a:t>The concept of </a:t>
            </a:r>
            <a:r>
              <a:rPr lang="en-US" sz="3600" b="1" dirty="0">
                <a:solidFill>
                  <a:srgbClr val="002060"/>
                </a:solidFill>
                <a:latin typeface="+mj-lt"/>
              </a:rPr>
              <a:t>low-context</a:t>
            </a:r>
            <a:r>
              <a:rPr lang="en-US" sz="3600" dirty="0">
                <a:latin typeface="+mj-lt"/>
              </a:rPr>
              <a:t> and </a:t>
            </a:r>
            <a:r>
              <a:rPr lang="en-US" sz="3600" b="1" dirty="0">
                <a:solidFill>
                  <a:srgbClr val="002060"/>
                </a:solidFill>
                <a:latin typeface="+mj-lt"/>
              </a:rPr>
              <a:t>high-context</a:t>
            </a:r>
            <a:r>
              <a:rPr lang="en-US" sz="3600" dirty="0">
                <a:latin typeface="+mj-lt"/>
              </a:rPr>
              <a:t> cultures offers a general way of thinking about how to relate to clients and colleagues in other cultures and countries, but if you find yourself working in a global, intercultural setting, you should understand the specific cultural practices of those you are working with.</a:t>
            </a:r>
          </a:p>
        </p:txBody>
      </p:sp>
      <p:pic>
        <p:nvPicPr>
          <p:cNvPr id="5" name="Picture 4">
            <a:extLst>
              <a:ext uri="{FF2B5EF4-FFF2-40B4-BE49-F238E27FC236}">
                <a16:creationId xmlns:a16="http://schemas.microsoft.com/office/drawing/2014/main" id="{09A2E734-126C-304A-4C82-FE5E7E63EED2}"/>
              </a:ext>
            </a:extLst>
          </p:cNvPr>
          <p:cNvPicPr>
            <a:picLocks noChangeAspect="1"/>
          </p:cNvPicPr>
          <p:nvPr/>
        </p:nvPicPr>
        <p:blipFill>
          <a:blip r:embed="rId3"/>
          <a:stretch>
            <a:fillRect/>
          </a:stretch>
        </p:blipFill>
        <p:spPr>
          <a:xfrm>
            <a:off x="6466115" y="1603847"/>
            <a:ext cx="5643998" cy="2743237"/>
          </a:xfrm>
          <a:prstGeom prst="rect">
            <a:avLst/>
          </a:prstGeom>
        </p:spPr>
      </p:pic>
    </p:spTree>
    <p:extLst>
      <p:ext uri="{BB962C8B-B14F-4D97-AF65-F5344CB8AC3E}">
        <p14:creationId xmlns:p14="http://schemas.microsoft.com/office/powerpoint/2010/main" val="192313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1184856"/>
            <a:ext cx="10722735" cy="4992107"/>
          </a:xfrm>
        </p:spPr>
        <p:txBody>
          <a:bodyPr>
            <a:normAutofit fontScale="92500"/>
          </a:bodyPr>
          <a:lstStyle/>
          <a:p>
            <a:r>
              <a:rPr lang="en-US" sz="3200" dirty="0">
                <a:latin typeface="+mj-lt"/>
              </a:rPr>
              <a:t>When writing documents for other cultures, remember that your work will not be read in the cultural context in which it was written. </a:t>
            </a:r>
          </a:p>
          <a:p>
            <a:r>
              <a:rPr lang="en-US" sz="3200" dirty="0">
                <a:latin typeface="+mj-lt"/>
              </a:rPr>
              <a:t>For that matter, you may lose control of the document altogether if it is translated into a language that you do not know. </a:t>
            </a:r>
          </a:p>
          <a:p>
            <a:r>
              <a:rPr lang="en-US" sz="3200" dirty="0">
                <a:latin typeface="+mj-lt"/>
              </a:rPr>
              <a:t>In order to help solve this problem, organizations such as </a:t>
            </a:r>
            <a:r>
              <a:rPr lang="en-US" sz="3200" dirty="0" err="1">
                <a:latin typeface="+mj-lt"/>
              </a:rPr>
              <a:t>Intecom</a:t>
            </a:r>
            <a:r>
              <a:rPr lang="en-US" sz="3200" dirty="0">
                <a:latin typeface="+mj-lt"/>
              </a:rPr>
              <a:t> and the </a:t>
            </a:r>
            <a:r>
              <a:rPr lang="en-US" sz="3200" dirty="0" err="1">
                <a:latin typeface="+mj-lt"/>
              </a:rPr>
              <a:t>AeroSpace</a:t>
            </a:r>
            <a:r>
              <a:rPr lang="en-US" sz="3200" dirty="0">
                <a:latin typeface="+mj-lt"/>
              </a:rPr>
              <a:t> and </a:t>
            </a:r>
            <a:r>
              <a:rPr lang="en-US" sz="3200" dirty="0" err="1">
                <a:latin typeface="+mj-lt"/>
              </a:rPr>
              <a:t>Defence</a:t>
            </a:r>
            <a:r>
              <a:rPr lang="en-US" sz="3200" dirty="0">
                <a:latin typeface="+mj-lt"/>
              </a:rPr>
              <a:t> Industries Association of Europe have worked to develop and promote Simplified English, also known as Controlled English. The goal of Simplified English is to eliminate ambiguity, improve translation, and make reading English easier for nonnative English speakers. </a:t>
            </a:r>
          </a:p>
        </p:txBody>
      </p:sp>
    </p:spTree>
    <p:extLst>
      <p:ext uri="{BB962C8B-B14F-4D97-AF65-F5344CB8AC3E}">
        <p14:creationId xmlns:p14="http://schemas.microsoft.com/office/powerpoint/2010/main" val="257969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Following are some basic guidelines to reduce the risk of misunderstanding:</a:t>
            </a:r>
            <a:br>
              <a:rPr lang="en-US" dirty="0"/>
            </a:br>
            <a:endParaRPr lang="en-US" dirty="0"/>
          </a:p>
        </p:txBody>
      </p:sp>
      <p:sp>
        <p:nvSpPr>
          <p:cNvPr id="3" name="Content Placeholder 2"/>
          <p:cNvSpPr>
            <a:spLocks noGrp="1"/>
          </p:cNvSpPr>
          <p:nvPr>
            <p:ph idx="1"/>
          </p:nvPr>
        </p:nvSpPr>
        <p:spPr/>
        <p:txBody>
          <a:bodyPr>
            <a:normAutofit/>
          </a:bodyPr>
          <a:lstStyle/>
          <a:p>
            <a:r>
              <a:rPr lang="en-US" dirty="0"/>
              <a:t>Simplify grammar and style rules. </a:t>
            </a:r>
          </a:p>
          <a:p>
            <a:r>
              <a:rPr lang="en-US" dirty="0"/>
              <a:t>Use simple verb tenses and verb constructions. </a:t>
            </a:r>
          </a:p>
          <a:p>
            <a:r>
              <a:rPr lang="en-US" dirty="0"/>
              <a:t>Limit vocabulary to words with clear meanings. </a:t>
            </a:r>
          </a:p>
          <a:p>
            <a:r>
              <a:rPr lang="en-US" dirty="0"/>
              <a:t>Use language and terminology consistently. </a:t>
            </a:r>
          </a:p>
          <a:p>
            <a:r>
              <a:rPr lang="en-US" dirty="0"/>
              <a:t>Define technical terms. </a:t>
            </a:r>
          </a:p>
          <a:p>
            <a:r>
              <a:rPr lang="en-US" dirty="0"/>
              <a:t>Avoid slang terms and idioms. </a:t>
            </a:r>
          </a:p>
          <a:p>
            <a:r>
              <a:rPr lang="en-US" dirty="0"/>
              <a:t> Include visuals. </a:t>
            </a:r>
          </a:p>
        </p:txBody>
      </p:sp>
    </p:spTree>
    <p:extLst>
      <p:ext uri="{BB962C8B-B14F-4D97-AF65-F5344CB8AC3E}">
        <p14:creationId xmlns:p14="http://schemas.microsoft.com/office/powerpoint/2010/main" val="4050409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75847"/>
            <a:ext cx="11629621" cy="1325563"/>
          </a:xfrm>
        </p:spPr>
        <p:txBody>
          <a:bodyPr>
            <a:normAutofit fontScale="90000"/>
          </a:bodyPr>
          <a:lstStyle/>
          <a:p>
            <a:r>
              <a:rPr lang="en-US" dirty="0"/>
              <a:t> </a:t>
            </a:r>
            <a:br>
              <a:rPr lang="en-US" dirty="0"/>
            </a:br>
            <a:br>
              <a:rPr lang="en-US" dirty="0"/>
            </a:br>
            <a:r>
              <a:rPr lang="en-US" sz="4000" b="1" dirty="0">
                <a:solidFill>
                  <a:srgbClr val="002060"/>
                </a:solidFill>
              </a:rPr>
              <a:t>Case Study: Intercultural Communication in a Global Business Environment</a:t>
            </a:r>
            <a:br>
              <a:rPr lang="en-US" sz="4000" dirty="0"/>
            </a:br>
            <a:r>
              <a:rPr lang="en-US" dirty="0"/>
              <a:t> </a:t>
            </a:r>
            <a:br>
              <a:rPr lang="en-US" dirty="0"/>
            </a:br>
            <a:endParaRPr lang="en-US" dirty="0"/>
          </a:p>
        </p:txBody>
      </p:sp>
      <p:sp>
        <p:nvSpPr>
          <p:cNvPr id="3" name="Content Placeholder 2"/>
          <p:cNvSpPr>
            <a:spLocks noGrp="1"/>
          </p:cNvSpPr>
          <p:nvPr>
            <p:ph idx="1"/>
          </p:nvPr>
        </p:nvSpPr>
        <p:spPr>
          <a:xfrm>
            <a:off x="218941" y="1501410"/>
            <a:ext cx="11754118" cy="5180743"/>
          </a:xfrm>
          <a:solidFill>
            <a:schemeClr val="accent1">
              <a:lumMod val="20000"/>
              <a:lumOff val="80000"/>
            </a:schemeClr>
          </a:solidFill>
        </p:spPr>
        <p:txBody>
          <a:bodyPr>
            <a:normAutofit fontScale="92500" lnSpcReduction="10000"/>
          </a:bodyPr>
          <a:lstStyle/>
          <a:p>
            <a:pPr marL="0" indent="0">
              <a:buNone/>
            </a:pPr>
            <a:r>
              <a:rPr lang="en-US" dirty="0" err="1">
                <a:latin typeface="+mj-lt"/>
              </a:rPr>
              <a:t>GlobalTech</a:t>
            </a:r>
            <a:r>
              <a:rPr lang="en-US" dirty="0">
                <a:latin typeface="+mj-lt"/>
              </a:rPr>
              <a:t> Solutions (GTS) is a multinational technology company headquartered in the United States, with offices in Europe, Asia, and South America. The company specializes in software development, IT consulting, and digital transformation services. GTS recently acquired a smaller tech firm, </a:t>
            </a:r>
            <a:r>
              <a:rPr lang="en-US" dirty="0" err="1">
                <a:latin typeface="+mj-lt"/>
              </a:rPr>
              <a:t>TechInnovate</a:t>
            </a:r>
            <a:r>
              <a:rPr lang="en-US" dirty="0">
                <a:latin typeface="+mj-lt"/>
              </a:rPr>
              <a:t>, based in Pakistan, to expand its market presence in Asia. As part of the acquisition, GTS plans to integrate </a:t>
            </a:r>
            <a:r>
              <a:rPr lang="en-US" dirty="0" err="1">
                <a:latin typeface="+mj-lt"/>
              </a:rPr>
              <a:t>TechInnovate’s</a:t>
            </a:r>
            <a:r>
              <a:rPr lang="en-US" dirty="0">
                <a:latin typeface="+mj-lt"/>
              </a:rPr>
              <a:t> employees into its global operations. This integration involves a series of virtual meetings, cross-cultural training sessions, and collaborative projects between teams in the U.S. and Pakistan.</a:t>
            </a:r>
          </a:p>
          <a:p>
            <a:pPr marL="0" indent="0">
              <a:buNone/>
            </a:pPr>
            <a:r>
              <a:rPr lang="en-US" dirty="0">
                <a:latin typeface="+mj-lt"/>
              </a:rPr>
              <a:t>In the first virtual meeting between the U.S. and Pakistani teams, several communication issues arise. The American team notices that their Pakistani counterparts are unusually quiet during discussions. They rarely voice their opinions or disagree with any points made. Meanwhile, the Pakistani team feels that the American team is overly direct and somewhat aggressive in their approach, which makes them uncomfortable.</a:t>
            </a:r>
          </a:p>
          <a:p>
            <a:endParaRPr lang="en-US" dirty="0"/>
          </a:p>
          <a:p>
            <a:endParaRPr lang="en-US" dirty="0"/>
          </a:p>
        </p:txBody>
      </p:sp>
    </p:spTree>
    <p:extLst>
      <p:ext uri="{BB962C8B-B14F-4D97-AF65-F5344CB8AC3E}">
        <p14:creationId xmlns:p14="http://schemas.microsoft.com/office/powerpoint/2010/main" val="489823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814" y="653143"/>
            <a:ext cx="10716986" cy="5523820"/>
          </a:xfrm>
        </p:spPr>
        <p:txBody>
          <a:bodyPr>
            <a:normAutofit/>
          </a:bodyPr>
          <a:lstStyle/>
          <a:p>
            <a:pPr marL="0" indent="0">
              <a:buNone/>
            </a:pPr>
            <a:r>
              <a:rPr lang="en-US" sz="3200" dirty="0">
                <a:latin typeface="+mj-lt"/>
              </a:rPr>
              <a:t>Key Players: </a:t>
            </a:r>
          </a:p>
          <a:p>
            <a:r>
              <a:rPr lang="en-US" sz="3200" dirty="0">
                <a:latin typeface="+mj-lt"/>
              </a:rPr>
              <a:t>John Davis: Project Manager from the U.S. team, known for his direct communication style.</a:t>
            </a:r>
          </a:p>
          <a:p>
            <a:r>
              <a:rPr lang="en-US" sz="3200" dirty="0">
                <a:latin typeface="+mj-lt"/>
              </a:rPr>
              <a:t>Saba Ali: Senior Developer from the Pakistani team, values harmony and prefers a consensus-driven approach.</a:t>
            </a:r>
          </a:p>
          <a:p>
            <a:r>
              <a:rPr lang="en-US" sz="3200" dirty="0">
                <a:latin typeface="+mj-lt"/>
              </a:rPr>
              <a:t>Sarah Lee: HR Manager at GTS, responsible for overseeing the integration process.</a:t>
            </a:r>
          </a:p>
          <a:p>
            <a:r>
              <a:rPr lang="en-US" sz="3200" dirty="0" err="1">
                <a:latin typeface="+mj-lt"/>
              </a:rPr>
              <a:t>Aslam</a:t>
            </a:r>
            <a:r>
              <a:rPr lang="en-US" sz="3200" dirty="0">
                <a:latin typeface="+mj-lt"/>
              </a:rPr>
              <a:t> Khan : HR Manager at </a:t>
            </a:r>
            <a:r>
              <a:rPr lang="en-US" sz="3200" dirty="0" err="1">
                <a:latin typeface="+mj-lt"/>
              </a:rPr>
              <a:t>TechInnovate</a:t>
            </a:r>
            <a:r>
              <a:rPr lang="en-US" sz="3200" dirty="0">
                <a:latin typeface="+mj-lt"/>
              </a:rPr>
              <a:t>, tasked with supporting the transition.</a:t>
            </a:r>
          </a:p>
        </p:txBody>
      </p:sp>
    </p:spTree>
    <p:extLst>
      <p:ext uri="{BB962C8B-B14F-4D97-AF65-F5344CB8AC3E}">
        <p14:creationId xmlns:p14="http://schemas.microsoft.com/office/powerpoint/2010/main" val="1239223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3" name="Content Placeholder 2"/>
          <p:cNvSpPr>
            <a:spLocks noGrp="1"/>
          </p:cNvSpPr>
          <p:nvPr>
            <p:ph idx="1"/>
          </p:nvPr>
        </p:nvSpPr>
        <p:spPr>
          <a:xfrm>
            <a:off x="685800" y="1690688"/>
            <a:ext cx="11021786" cy="5020355"/>
          </a:xfrm>
        </p:spPr>
        <p:txBody>
          <a:bodyPr/>
          <a:lstStyle/>
          <a:p>
            <a:pPr marL="0" indent="0">
              <a:buNone/>
            </a:pPr>
            <a:r>
              <a:rPr lang="en-US" sz="3200" b="1" dirty="0">
                <a:latin typeface="+mj-lt"/>
              </a:rPr>
              <a:t>Question 1: </a:t>
            </a:r>
            <a:r>
              <a:rPr lang="en-US" sz="3200" dirty="0">
                <a:latin typeface="+mj-lt"/>
              </a:rPr>
              <a:t>What are the key cultural differences in communication styles between the U.S. and Japanese teams?</a:t>
            </a:r>
          </a:p>
          <a:p>
            <a:pPr marL="0" indent="0">
              <a:buNone/>
            </a:pPr>
            <a:r>
              <a:rPr lang="en-US" sz="3200" b="1" dirty="0">
                <a:latin typeface="+mj-lt"/>
              </a:rPr>
              <a:t>Question 2: </a:t>
            </a:r>
            <a:r>
              <a:rPr lang="en-US" sz="3200" dirty="0">
                <a:latin typeface="+mj-lt"/>
              </a:rPr>
              <a:t>How can GTS facilitate better communication between the teams?</a:t>
            </a:r>
          </a:p>
          <a:p>
            <a:pPr marL="0" indent="0">
              <a:buNone/>
            </a:pPr>
            <a:r>
              <a:rPr lang="en-US" sz="3200" b="1" dirty="0">
                <a:latin typeface="+mj-lt"/>
              </a:rPr>
              <a:t>Question 3:</a:t>
            </a:r>
            <a:r>
              <a:rPr lang="en-US" sz="3200" dirty="0">
                <a:latin typeface="+mj-lt"/>
              </a:rPr>
              <a:t>What strategies can John and Saba use to improve their collaboration?</a:t>
            </a:r>
          </a:p>
          <a:p>
            <a:pPr marL="0" indent="0">
              <a:buNone/>
            </a:pPr>
            <a:r>
              <a:rPr lang="en-US" sz="3200" b="1" dirty="0">
                <a:latin typeface="+mj-lt"/>
              </a:rPr>
              <a:t>Question 4: </a:t>
            </a:r>
            <a:r>
              <a:rPr lang="en-US" sz="3200" dirty="0">
                <a:latin typeface="+mj-lt"/>
              </a:rPr>
              <a:t>How can the HR managers, Sarah and </a:t>
            </a:r>
            <a:r>
              <a:rPr lang="en-US" sz="3200" dirty="0" err="1">
                <a:latin typeface="+mj-lt"/>
              </a:rPr>
              <a:t>Aslam</a:t>
            </a:r>
            <a:r>
              <a:rPr lang="en-US" sz="3200" dirty="0">
                <a:latin typeface="+mj-lt"/>
              </a:rPr>
              <a:t>, support a smoother integration process?</a:t>
            </a:r>
          </a:p>
          <a:p>
            <a:endParaRPr lang="en-US" dirty="0"/>
          </a:p>
        </p:txBody>
      </p:sp>
    </p:spTree>
    <p:extLst>
      <p:ext uri="{BB962C8B-B14F-4D97-AF65-F5344CB8AC3E}">
        <p14:creationId xmlns:p14="http://schemas.microsoft.com/office/powerpoint/2010/main" val="2101939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2F1E-0845-D541-7FC1-2F50C190538C}"/>
              </a:ext>
            </a:extLst>
          </p:cNvPr>
          <p:cNvSpPr>
            <a:spLocks noGrp="1"/>
          </p:cNvSpPr>
          <p:nvPr>
            <p:ph type="title"/>
          </p:nvPr>
        </p:nvSpPr>
        <p:spPr/>
        <p:txBody>
          <a:bodyPr/>
          <a:lstStyle/>
          <a:p>
            <a:pPr algn="ctr"/>
            <a:r>
              <a:rPr lang="en-US" b="1" dirty="0"/>
              <a:t>Ethics in the Workplace</a:t>
            </a:r>
          </a:p>
        </p:txBody>
      </p:sp>
    </p:spTree>
    <p:extLst>
      <p:ext uri="{BB962C8B-B14F-4D97-AF65-F5344CB8AC3E}">
        <p14:creationId xmlns:p14="http://schemas.microsoft.com/office/powerpoint/2010/main" val="338950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489856"/>
            <a:ext cx="11609614" cy="6368143"/>
          </a:xfrm>
        </p:spPr>
        <p:txBody>
          <a:bodyPr>
            <a:normAutofit/>
          </a:bodyPr>
          <a:lstStyle/>
          <a:p>
            <a:pPr marL="0" indent="0">
              <a:buNone/>
            </a:pPr>
            <a:r>
              <a:rPr lang="en-US" sz="3200" dirty="0">
                <a:latin typeface="+mj-lt"/>
              </a:rPr>
              <a:t>Ethical behavior enables employees to act with equity, fairness, impartiality and respect for the rights of others.</a:t>
            </a:r>
          </a:p>
          <a:p>
            <a:pPr marL="0" indent="0">
              <a:buNone/>
            </a:pPr>
            <a:endParaRPr lang="en-US" sz="3200" dirty="0">
              <a:latin typeface="+mj-lt"/>
            </a:endParaRPr>
          </a:p>
          <a:p>
            <a:pPr marL="0" indent="0">
              <a:buNone/>
            </a:pPr>
            <a:r>
              <a:rPr lang="en-US" sz="3200" dirty="0">
                <a:latin typeface="+mj-lt"/>
              </a:rPr>
              <a:t>Ethical business communicators make choices that enable them to: </a:t>
            </a:r>
          </a:p>
          <a:p>
            <a:pPr lvl="1"/>
            <a:r>
              <a:rPr lang="en-US" sz="3200" dirty="0">
                <a:latin typeface="+mj-lt"/>
              </a:rPr>
              <a:t>follow the organization's policies, procedures, guidelines and code of ethics </a:t>
            </a:r>
          </a:p>
          <a:p>
            <a:pPr lvl="1"/>
            <a:r>
              <a:rPr lang="en-US" sz="3200" dirty="0">
                <a:latin typeface="+mj-lt"/>
              </a:rPr>
              <a:t>Communicate factual information objectively</a:t>
            </a:r>
          </a:p>
          <a:p>
            <a:pPr lvl="1"/>
            <a:r>
              <a:rPr lang="en-US" sz="3200" dirty="0">
                <a:latin typeface="+mj-lt"/>
              </a:rPr>
              <a:t> avoid using distortions of fact and misleading information </a:t>
            </a:r>
          </a:p>
          <a:p>
            <a:pPr lvl="1"/>
            <a:r>
              <a:rPr lang="en-US" sz="3200" dirty="0">
                <a:latin typeface="+mj-lt"/>
              </a:rPr>
              <a:t> respect the dignity of each person, irrespective of ethnic background, religion or gender</a:t>
            </a:r>
          </a:p>
        </p:txBody>
      </p:sp>
    </p:spTree>
    <p:extLst>
      <p:ext uri="{BB962C8B-B14F-4D97-AF65-F5344CB8AC3E}">
        <p14:creationId xmlns:p14="http://schemas.microsoft.com/office/powerpoint/2010/main" val="203531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Features of Workplace Communication</a:t>
            </a:r>
          </a:p>
        </p:txBody>
      </p:sp>
      <p:sp>
        <p:nvSpPr>
          <p:cNvPr id="3" name="Content Placeholder 2"/>
          <p:cNvSpPr>
            <a:spLocks noGrp="1"/>
          </p:cNvSpPr>
          <p:nvPr>
            <p:ph idx="1"/>
          </p:nvPr>
        </p:nvSpPr>
        <p:spPr>
          <a:xfrm>
            <a:off x="457200" y="1845732"/>
            <a:ext cx="11488366" cy="5012268"/>
          </a:xfrm>
        </p:spPr>
        <p:txBody>
          <a:bodyPr>
            <a:normAutofit/>
          </a:bodyPr>
          <a:lstStyle/>
          <a:p>
            <a:r>
              <a:rPr lang="en-US" sz="3200" dirty="0">
                <a:latin typeface="+mj-lt"/>
              </a:rPr>
              <a:t>Workplace communication is a generic term for all written and oral communications done on the job—whether in business, industry, or other professions. The terms </a:t>
            </a:r>
            <a:r>
              <a:rPr lang="en-US" sz="3200" b="1" dirty="0">
                <a:latin typeface="+mj-lt"/>
              </a:rPr>
              <a:t>professional writing, business writing, </a:t>
            </a:r>
            <a:r>
              <a:rPr lang="en-US" sz="3200" dirty="0">
                <a:latin typeface="+mj-lt"/>
              </a:rPr>
              <a:t>and </a:t>
            </a:r>
            <a:r>
              <a:rPr lang="en-US" sz="3200" b="1" dirty="0">
                <a:latin typeface="+mj-lt"/>
              </a:rPr>
              <a:t>occupational writing</a:t>
            </a:r>
            <a:r>
              <a:rPr lang="en-US" sz="3200" dirty="0">
                <a:latin typeface="+mj-lt"/>
              </a:rPr>
              <a:t> also refer to writing done in 	your career.</a:t>
            </a:r>
          </a:p>
          <a:p>
            <a:pPr marL="0" indent="0">
              <a:buNone/>
            </a:pPr>
            <a:endParaRPr lang="en-US" sz="3200" dirty="0">
              <a:latin typeface="+mj-lt"/>
            </a:endParaRPr>
          </a:p>
          <a:p>
            <a:r>
              <a:rPr lang="en-US" sz="3200" dirty="0">
                <a:latin typeface="+mj-lt"/>
              </a:rPr>
              <a:t>Besides projects that involve writing, your career will also bring you speaking responsibilities, such as formal speeches at conferences and informal presentations at meetings.</a:t>
            </a:r>
          </a:p>
        </p:txBody>
      </p:sp>
    </p:spTree>
    <p:extLst>
      <p:ext uri="{BB962C8B-B14F-4D97-AF65-F5344CB8AC3E}">
        <p14:creationId xmlns:p14="http://schemas.microsoft.com/office/powerpoint/2010/main" val="141581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should pass the </a:t>
            </a:r>
            <a:r>
              <a:rPr lang="en-US" b="1" dirty="0">
                <a:solidFill>
                  <a:srgbClr val="002060"/>
                </a:solidFill>
                <a:latin typeface="Segoe UI Symbol" panose="020B0502040204020203" pitchFamily="34" charset="0"/>
                <a:ea typeface="Segoe UI Symbol" panose="020B0502040204020203" pitchFamily="34" charset="0"/>
              </a:rPr>
              <a:t>ETHICS</a:t>
            </a:r>
            <a:r>
              <a:rPr lang="en-US" dirty="0"/>
              <a:t> test.</a:t>
            </a:r>
          </a:p>
        </p:txBody>
      </p:sp>
      <p:sp>
        <p:nvSpPr>
          <p:cNvPr id="3" name="Content Placeholder 2"/>
          <p:cNvSpPr>
            <a:spLocks noGrp="1"/>
          </p:cNvSpPr>
          <p:nvPr>
            <p:ph idx="1"/>
          </p:nvPr>
        </p:nvSpPr>
        <p:spPr/>
        <p:txBody>
          <a:bodyPr>
            <a:normAutofit/>
          </a:bodyPr>
          <a:lstStyle/>
          <a:p>
            <a:pPr marL="0" indent="0">
              <a:buNone/>
            </a:pPr>
            <a:r>
              <a:rPr lang="en-US" sz="3600" dirty="0">
                <a:latin typeface="+mj-lt"/>
              </a:rPr>
              <a:t>The online Encyclopedia Britannica defines ethics as “</a:t>
            </a:r>
            <a:r>
              <a:rPr lang="en-US" sz="3600" b="1" dirty="0">
                <a:latin typeface="+mj-lt"/>
              </a:rPr>
              <a:t>the discipline concerned with what is morally good and bad, right and wrong</a:t>
            </a:r>
            <a:r>
              <a:rPr lang="en-US" sz="3600" dirty="0">
                <a:latin typeface="+mj-lt"/>
              </a:rPr>
              <a:t>.”</a:t>
            </a:r>
          </a:p>
          <a:p>
            <a:endParaRPr lang="en-US" sz="3600" dirty="0"/>
          </a:p>
        </p:txBody>
      </p:sp>
    </p:spTree>
    <p:extLst>
      <p:ext uri="{BB962C8B-B14F-4D97-AF65-F5344CB8AC3E}">
        <p14:creationId xmlns:p14="http://schemas.microsoft.com/office/powerpoint/2010/main" val="1614757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709" y="365535"/>
            <a:ext cx="10783530" cy="2731626"/>
          </a:xfrm>
        </p:spPr>
        <p:txBody>
          <a:bodyPr>
            <a:normAutofit fontScale="92500" lnSpcReduction="20000"/>
          </a:bodyPr>
          <a:lstStyle/>
          <a:p>
            <a:pPr marL="0" indent="0">
              <a:lnSpc>
                <a:spcPct val="150000"/>
              </a:lnSpc>
              <a:buNone/>
            </a:pPr>
            <a:r>
              <a:rPr lang="en-US" sz="3100" dirty="0"/>
              <a:t>“our product is just what you need”</a:t>
            </a:r>
          </a:p>
          <a:p>
            <a:pPr marL="0" indent="0">
              <a:lnSpc>
                <a:spcPct val="150000"/>
              </a:lnSpc>
              <a:buNone/>
            </a:pPr>
            <a:r>
              <a:rPr lang="en-US" sz="3100" dirty="0"/>
              <a:t>“our artificial sweetener is composed of proteins that occur naturally in the human body [amino acids].”</a:t>
            </a:r>
          </a:p>
          <a:p>
            <a:pPr marL="0" indent="0">
              <a:lnSpc>
                <a:spcPct val="150000"/>
              </a:lnSpc>
              <a:buNone/>
            </a:pPr>
            <a:r>
              <a:rPr lang="en-US" sz="3100" dirty="0"/>
              <a:t>“our </a:t>
            </a:r>
            <a:r>
              <a:rPr lang="en-US" sz="3100" dirty="0" err="1"/>
              <a:t>Krunchy</a:t>
            </a:r>
            <a:r>
              <a:rPr lang="en-US" sz="3100" dirty="0"/>
              <a:t> Cookies contain no cholesterol”</a:t>
            </a:r>
          </a:p>
          <a:p>
            <a:pPr marL="0" indent="0">
              <a:buNone/>
            </a:pPr>
            <a:endParaRPr lang="en-US" dirty="0"/>
          </a:p>
        </p:txBody>
      </p:sp>
      <p:sp>
        <p:nvSpPr>
          <p:cNvPr id="4" name="TextBox 3"/>
          <p:cNvSpPr txBox="1"/>
          <p:nvPr/>
        </p:nvSpPr>
        <p:spPr>
          <a:xfrm>
            <a:off x="749709" y="2861187"/>
            <a:ext cx="11107994" cy="461665"/>
          </a:xfrm>
          <a:prstGeom prst="rect">
            <a:avLst/>
          </a:prstGeom>
          <a:noFill/>
        </p:spPr>
        <p:txBody>
          <a:bodyPr wrap="square" rtlCol="0">
            <a:spAutoFit/>
          </a:bodyPr>
          <a:lstStyle/>
          <a:p>
            <a:r>
              <a:rPr lang="en-US" sz="2400" b="1" dirty="0">
                <a:solidFill>
                  <a:srgbClr val="002060"/>
                </a:solidFill>
              </a:rPr>
              <a:t>Such claims are technically accurate but misleading</a:t>
            </a:r>
            <a:r>
              <a:rPr lang="en-US" sz="2400" b="1" dirty="0">
                <a:solidFill>
                  <a:srgbClr val="00B050"/>
                </a:solidFill>
              </a:rPr>
              <a:t>.</a:t>
            </a:r>
          </a:p>
        </p:txBody>
      </p:sp>
      <p:sp>
        <p:nvSpPr>
          <p:cNvPr id="5" name="TextBox 4"/>
          <p:cNvSpPr txBox="1"/>
          <p:nvPr/>
        </p:nvSpPr>
        <p:spPr>
          <a:xfrm>
            <a:off x="579549" y="3425780"/>
            <a:ext cx="10953690" cy="1107996"/>
          </a:xfrm>
          <a:prstGeom prst="rect">
            <a:avLst/>
          </a:prstGeom>
          <a:noFill/>
        </p:spPr>
        <p:txBody>
          <a:bodyPr wrap="square" rtlCol="0">
            <a:spAutoFit/>
          </a:bodyPr>
          <a:lstStyle/>
          <a:p>
            <a:r>
              <a:rPr lang="en-US" sz="2400" dirty="0"/>
              <a:t>Amino acids in certain sweeteners can alter body chemistry and cause headaches, seizures and possible brain tumors</a:t>
            </a:r>
          </a:p>
          <a:p>
            <a:endParaRPr lang="en-US" dirty="0"/>
          </a:p>
        </p:txBody>
      </p:sp>
      <p:sp>
        <p:nvSpPr>
          <p:cNvPr id="6" name="TextBox 5"/>
          <p:cNvSpPr txBox="1"/>
          <p:nvPr/>
        </p:nvSpPr>
        <p:spPr>
          <a:xfrm>
            <a:off x="749709" y="4365939"/>
            <a:ext cx="10518059" cy="830997"/>
          </a:xfrm>
          <a:prstGeom prst="rect">
            <a:avLst/>
          </a:prstGeom>
          <a:noFill/>
        </p:spPr>
        <p:txBody>
          <a:bodyPr wrap="square" rtlCol="0">
            <a:spAutoFit/>
          </a:bodyPr>
          <a:lstStyle/>
          <a:p>
            <a:r>
              <a:rPr lang="en-US" sz="2400" dirty="0"/>
              <a:t>Processed food snacks often contain saturated fat and trans fats, from which liver produces cholesterol</a:t>
            </a:r>
          </a:p>
        </p:txBody>
      </p:sp>
      <p:sp>
        <p:nvSpPr>
          <p:cNvPr id="7" name="TextBox 6"/>
          <p:cNvSpPr txBox="1"/>
          <p:nvPr/>
        </p:nvSpPr>
        <p:spPr>
          <a:xfrm>
            <a:off x="334851" y="5196937"/>
            <a:ext cx="11699833" cy="830997"/>
          </a:xfrm>
          <a:prstGeom prst="rect">
            <a:avLst/>
          </a:prstGeom>
          <a:noFill/>
        </p:spPr>
        <p:txBody>
          <a:bodyPr wrap="square" rtlCol="0">
            <a:spAutoFit/>
          </a:bodyPr>
          <a:lstStyle/>
          <a:p>
            <a:r>
              <a:rPr lang="en-US" sz="2400" b="1" dirty="0">
                <a:solidFill>
                  <a:srgbClr val="002060"/>
                </a:solidFill>
              </a:rPr>
              <a:t>In addition to being informative and persuasive, communicators must be ethical</a:t>
            </a:r>
            <a:r>
              <a:rPr lang="en-US" b="1" dirty="0">
                <a:solidFill>
                  <a:srgbClr val="002060"/>
                </a:solidFill>
              </a:rPr>
              <a:t>.</a:t>
            </a:r>
          </a:p>
        </p:txBody>
      </p:sp>
    </p:spTree>
    <p:extLst>
      <p:ext uri="{BB962C8B-B14F-4D97-AF65-F5344CB8AC3E}">
        <p14:creationId xmlns:p14="http://schemas.microsoft.com/office/powerpoint/2010/main" val="372434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12879"/>
          <a:ext cx="12192001" cy="6870878"/>
        </p:xfrm>
        <a:graphic>
          <a:graphicData uri="http://schemas.openxmlformats.org/drawingml/2006/table">
            <a:tbl>
              <a:tblPr firstRow="1" bandRow="1">
                <a:tableStyleId>{E8B1032C-EA38-4F05-BA0D-38AFFFC7BED3}</a:tableStyleId>
              </a:tblPr>
              <a:tblGrid>
                <a:gridCol w="1818411">
                  <a:extLst>
                    <a:ext uri="{9D8B030D-6E8A-4147-A177-3AD203B41FA5}">
                      <a16:colId xmlns:a16="http://schemas.microsoft.com/office/drawing/2014/main" val="20000"/>
                    </a:ext>
                  </a:extLst>
                </a:gridCol>
                <a:gridCol w="4424644">
                  <a:extLst>
                    <a:ext uri="{9D8B030D-6E8A-4147-A177-3AD203B41FA5}">
                      <a16:colId xmlns:a16="http://schemas.microsoft.com/office/drawing/2014/main" val="20001"/>
                    </a:ext>
                  </a:extLst>
                </a:gridCol>
                <a:gridCol w="5948946">
                  <a:extLst>
                    <a:ext uri="{9D8B030D-6E8A-4147-A177-3AD203B41FA5}">
                      <a16:colId xmlns:a16="http://schemas.microsoft.com/office/drawing/2014/main" val="20002"/>
                    </a:ext>
                  </a:extLst>
                </a:gridCol>
              </a:tblGrid>
              <a:tr h="349466">
                <a:tc>
                  <a:txBody>
                    <a:bodyPr/>
                    <a:lstStyle/>
                    <a:p>
                      <a:r>
                        <a:rPr lang="en-US" sz="1600" b="1" dirty="0"/>
                        <a:t>0</a:t>
                      </a:r>
                    </a:p>
                  </a:txBody>
                  <a:tcPr/>
                </a:tc>
                <a:tc>
                  <a:txBody>
                    <a:bodyPr/>
                    <a:lstStyle/>
                    <a:p>
                      <a:pPr algn="ctr"/>
                      <a:r>
                        <a:rPr lang="en-US" sz="1600" b="1" i="1" dirty="0"/>
                        <a:t>Meaning</a:t>
                      </a:r>
                    </a:p>
                  </a:txBody>
                  <a:tcPr/>
                </a:tc>
                <a:tc>
                  <a:txBody>
                    <a:bodyPr/>
                    <a:lstStyle/>
                    <a:p>
                      <a:pPr algn="ctr"/>
                      <a:r>
                        <a:rPr lang="en-US" sz="1600" b="1" i="1" dirty="0"/>
                        <a:t>Examples</a:t>
                      </a:r>
                    </a:p>
                  </a:txBody>
                  <a:tcPr/>
                </a:tc>
                <a:extLst>
                  <a:ext uri="{0D108BD9-81ED-4DB2-BD59-A6C34878D82A}">
                    <a16:rowId xmlns:a16="http://schemas.microsoft.com/office/drawing/2014/main" val="10000"/>
                  </a:ext>
                </a:extLst>
              </a:tr>
              <a:tr h="611566">
                <a:tc>
                  <a:txBody>
                    <a:bodyPr/>
                    <a:lstStyle/>
                    <a:p>
                      <a:r>
                        <a:rPr lang="en-US" sz="1600" b="1" dirty="0"/>
                        <a:t>Suppression of Information</a:t>
                      </a:r>
                    </a:p>
                  </a:txBody>
                  <a:tcPr/>
                </a:tc>
                <a:tc>
                  <a:txBody>
                    <a:bodyPr/>
                    <a:lstStyle/>
                    <a:p>
                      <a:r>
                        <a:rPr lang="en-US" sz="1600" b="1" dirty="0"/>
                        <a:t>Burying to data to hide inconvenient truths</a:t>
                      </a:r>
                    </a:p>
                  </a:txBody>
                  <a:tcPr/>
                </a:tc>
                <a:tc>
                  <a:txBody>
                    <a:bodyPr/>
                    <a:lstStyle/>
                    <a:p>
                      <a:r>
                        <a:rPr lang="en-US" sz="1600" b="1" dirty="0"/>
                        <a:t>A company fails to reveal product-testing results that indicate potential danger to consumers</a:t>
                      </a:r>
                    </a:p>
                  </a:txBody>
                  <a:tcPr/>
                </a:tc>
                <a:extLst>
                  <a:ext uri="{0D108BD9-81ED-4DB2-BD59-A6C34878D82A}">
                    <a16:rowId xmlns:a16="http://schemas.microsoft.com/office/drawing/2014/main" val="10001"/>
                  </a:ext>
                </a:extLst>
              </a:tr>
              <a:tr h="611566">
                <a:tc>
                  <a:txBody>
                    <a:bodyPr/>
                    <a:lstStyle/>
                    <a:p>
                      <a:r>
                        <a:rPr lang="en-US" sz="1600" b="1" dirty="0"/>
                        <a:t>Falsification or fabrication</a:t>
                      </a:r>
                    </a:p>
                  </a:txBody>
                  <a:tcPr/>
                </a:tc>
                <a:tc>
                  <a:txBody>
                    <a:bodyPr/>
                    <a:lstStyle/>
                    <a:p>
                      <a:r>
                        <a:rPr lang="en-US" sz="1600" b="1" dirty="0"/>
                        <a:t>Changing or</a:t>
                      </a:r>
                      <a:r>
                        <a:rPr lang="en-US" sz="1600" b="1" baseline="0" dirty="0"/>
                        <a:t> inventing data to support a desired outcome</a:t>
                      </a:r>
                      <a:endParaRPr lang="en-US" sz="1600" b="1" dirty="0"/>
                    </a:p>
                  </a:txBody>
                  <a:tcPr/>
                </a:tc>
                <a:tc>
                  <a:txBody>
                    <a:bodyPr/>
                    <a:lstStyle/>
                    <a:p>
                      <a:r>
                        <a:rPr lang="en-US" sz="1600" b="1" dirty="0"/>
                        <a:t>A company</a:t>
                      </a:r>
                      <a:r>
                        <a:rPr lang="en-US" sz="1600" b="1" baseline="0" dirty="0"/>
                        <a:t> boasts of a fictitious enterprise to lure investors into supporting a new venture</a:t>
                      </a:r>
                      <a:endParaRPr lang="en-US" sz="1600" b="1" dirty="0"/>
                    </a:p>
                  </a:txBody>
                  <a:tcPr/>
                </a:tc>
                <a:extLst>
                  <a:ext uri="{0D108BD9-81ED-4DB2-BD59-A6C34878D82A}">
                    <a16:rowId xmlns:a16="http://schemas.microsoft.com/office/drawing/2014/main" val="10002"/>
                  </a:ext>
                </a:extLst>
              </a:tr>
              <a:tr h="1135765">
                <a:tc>
                  <a:txBody>
                    <a:bodyPr/>
                    <a:lstStyle/>
                    <a:p>
                      <a:r>
                        <a:rPr lang="en-US" sz="1600" b="1" dirty="0"/>
                        <a:t>Overstatement or</a:t>
                      </a:r>
                      <a:r>
                        <a:rPr lang="en-US" sz="1600" b="1" baseline="0" dirty="0"/>
                        <a:t> understatement</a:t>
                      </a:r>
                      <a:endParaRPr lang="en-US" sz="1600" b="1" dirty="0"/>
                    </a:p>
                  </a:txBody>
                  <a:tcPr/>
                </a:tc>
                <a:tc>
                  <a:txBody>
                    <a:bodyPr/>
                    <a:lstStyle/>
                    <a:p>
                      <a:r>
                        <a:rPr lang="en-US" sz="1600" b="1" dirty="0"/>
                        <a:t>Exaggerating the positive</a:t>
                      </a:r>
                      <a:r>
                        <a:rPr lang="en-US" sz="1600" b="1" baseline="0" dirty="0"/>
                        <a:t> aspects of a situation of downplaying negative aspects to create the desired impression</a:t>
                      </a:r>
                      <a:endParaRPr lang="en-US" sz="1600" b="1" dirty="0"/>
                    </a:p>
                  </a:txBody>
                  <a:tcPr/>
                </a:tc>
                <a:tc>
                  <a:txBody>
                    <a:bodyPr/>
                    <a:lstStyle/>
                    <a:p>
                      <a:r>
                        <a:rPr lang="en-US" sz="1600" b="1" dirty="0"/>
                        <a:t>A public-opinion</a:t>
                      </a:r>
                      <a:r>
                        <a:rPr lang="en-US" sz="1600" b="1" baseline="0" dirty="0"/>
                        <a:t> survey describes 55 percent of the respondents as a “substantial majority” and 45 percent as “a small percentage”</a:t>
                      </a:r>
                      <a:endParaRPr lang="en-US" sz="1600" b="1" dirty="0"/>
                    </a:p>
                  </a:txBody>
                  <a:tcPr/>
                </a:tc>
                <a:extLst>
                  <a:ext uri="{0D108BD9-81ED-4DB2-BD59-A6C34878D82A}">
                    <a16:rowId xmlns:a16="http://schemas.microsoft.com/office/drawing/2014/main" val="10003"/>
                  </a:ext>
                </a:extLst>
              </a:tr>
              <a:tr h="1135765">
                <a:tc>
                  <a:txBody>
                    <a:bodyPr/>
                    <a:lstStyle/>
                    <a:p>
                      <a:r>
                        <a:rPr lang="en-US" sz="1600" b="1" dirty="0"/>
                        <a:t>Selective misquoting</a:t>
                      </a:r>
                    </a:p>
                  </a:txBody>
                  <a:tcPr/>
                </a:tc>
                <a:tc>
                  <a:txBody>
                    <a:bodyPr/>
                    <a:lstStyle/>
                    <a:p>
                      <a:r>
                        <a:rPr lang="en-US" sz="1600" b="1" dirty="0"/>
                        <a:t>Deleting</a:t>
                      </a:r>
                      <a:r>
                        <a:rPr lang="en-US" sz="1600" b="1" baseline="0" dirty="0"/>
                        <a:t> words from quoted material to distort meaning</a:t>
                      </a:r>
                      <a:endParaRPr lang="en-US" sz="1600" b="1" dirty="0"/>
                    </a:p>
                  </a:txBody>
                  <a:tcPr/>
                </a:tc>
                <a:tc>
                  <a:txBody>
                    <a:bodyPr/>
                    <a:lstStyle/>
                    <a:p>
                      <a:r>
                        <a:rPr lang="en-US" sz="1600" b="1" dirty="0"/>
                        <a:t>A supervisor</a:t>
                      </a:r>
                      <a:r>
                        <a:rPr lang="en-US" sz="1600" b="1" baseline="0" dirty="0"/>
                        <a:t> changes a report’s conclusion that “this proposal will seem feasible only to workers unfamiliar with the situation” to “this proposal will seem feasible.. to workers”</a:t>
                      </a:r>
                      <a:endParaRPr lang="en-US" sz="1600" b="1" dirty="0"/>
                    </a:p>
                  </a:txBody>
                  <a:tcPr/>
                </a:tc>
                <a:extLst>
                  <a:ext uri="{0D108BD9-81ED-4DB2-BD59-A6C34878D82A}">
                    <a16:rowId xmlns:a16="http://schemas.microsoft.com/office/drawing/2014/main" val="10004"/>
                  </a:ext>
                </a:extLst>
              </a:tr>
              <a:tr h="667854">
                <a:tc>
                  <a:txBody>
                    <a:bodyPr/>
                    <a:lstStyle/>
                    <a:p>
                      <a:r>
                        <a:rPr lang="en-US" sz="1600" b="1" dirty="0"/>
                        <a:t>Subjective Wording</a:t>
                      </a:r>
                    </a:p>
                  </a:txBody>
                  <a:tcPr/>
                </a:tc>
                <a:tc>
                  <a:txBody>
                    <a:bodyPr/>
                    <a:lstStyle/>
                    <a:p>
                      <a:r>
                        <a:rPr lang="en-US" sz="1600" b="1" dirty="0"/>
                        <a:t>Using terms</a:t>
                      </a:r>
                      <a:r>
                        <a:rPr lang="en-US" sz="1600" b="1" baseline="0" dirty="0"/>
                        <a:t> deliberately chosen for their ambiguity</a:t>
                      </a:r>
                      <a:endParaRPr lang="en-US" sz="1600" b="1" dirty="0"/>
                    </a:p>
                  </a:txBody>
                  <a:tcPr/>
                </a:tc>
                <a:tc>
                  <a:txBody>
                    <a:bodyPr/>
                    <a:lstStyle/>
                    <a:p>
                      <a:r>
                        <a:rPr lang="en-US" sz="1600" b="1" dirty="0"/>
                        <a:t>A company advertises “customary</a:t>
                      </a:r>
                      <a:r>
                        <a:rPr lang="en-US" sz="1600" b="1" baseline="0" dirty="0"/>
                        <a:t> service charges”, knowing that “customary” is open to broad interpretation.</a:t>
                      </a:r>
                      <a:endParaRPr lang="en-US" sz="1600" b="1" dirty="0"/>
                    </a:p>
                  </a:txBody>
                  <a:tcPr/>
                </a:tc>
                <a:extLst>
                  <a:ext uri="{0D108BD9-81ED-4DB2-BD59-A6C34878D82A}">
                    <a16:rowId xmlns:a16="http://schemas.microsoft.com/office/drawing/2014/main" val="10005"/>
                  </a:ext>
                </a:extLst>
              </a:tr>
              <a:tr h="873665">
                <a:tc>
                  <a:txBody>
                    <a:bodyPr/>
                    <a:lstStyle/>
                    <a:p>
                      <a:r>
                        <a:rPr lang="en-US" sz="1600" b="1" dirty="0"/>
                        <a:t>Conflict</a:t>
                      </a:r>
                      <a:r>
                        <a:rPr lang="en-US" sz="1600" b="1" baseline="0" dirty="0"/>
                        <a:t> of interest</a:t>
                      </a:r>
                      <a:endParaRPr lang="en-US" sz="1600" b="1" dirty="0"/>
                    </a:p>
                  </a:txBody>
                  <a:tcPr/>
                </a:tc>
                <a:tc>
                  <a:txBody>
                    <a:bodyPr/>
                    <a:lstStyle/>
                    <a:p>
                      <a:r>
                        <a:rPr lang="en-US" sz="1600" b="1" dirty="0"/>
                        <a:t>Exploiting behind-the-scenes connections to influence decision-making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A board member</a:t>
                      </a:r>
                      <a:r>
                        <a:rPr lang="en-US" sz="1600" b="1" baseline="0" dirty="0"/>
                        <a:t> of a community agency encourages the agency to hire her company for paid services rather than soliciting bids</a:t>
                      </a:r>
                      <a:endParaRPr lang="en-US" sz="1600" b="1" dirty="0"/>
                    </a:p>
                  </a:txBody>
                  <a:tcPr/>
                </a:tc>
                <a:extLst>
                  <a:ext uri="{0D108BD9-81ED-4DB2-BD59-A6C34878D82A}">
                    <a16:rowId xmlns:a16="http://schemas.microsoft.com/office/drawing/2014/main" val="10006"/>
                  </a:ext>
                </a:extLst>
              </a:tr>
              <a:tr h="873665">
                <a:tc>
                  <a:txBody>
                    <a:bodyPr/>
                    <a:lstStyle/>
                    <a:p>
                      <a:r>
                        <a:rPr lang="en-US" sz="1600" b="1" dirty="0"/>
                        <a:t>Withholding information</a:t>
                      </a:r>
                    </a:p>
                  </a:txBody>
                  <a:tcPr/>
                </a:tc>
                <a:tc>
                  <a:txBody>
                    <a:bodyPr/>
                    <a:lstStyle/>
                    <a:p>
                      <a:r>
                        <a:rPr lang="en-US" sz="1600" b="1" dirty="0"/>
                        <a:t>Refusing to share relevant data with coworkers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A computer-savvy employee provides misleading answers about new software to make recently hired coworker appear incompetent</a:t>
                      </a:r>
                    </a:p>
                  </a:txBody>
                  <a:tcPr/>
                </a:tc>
                <a:extLst>
                  <a:ext uri="{0D108BD9-81ED-4DB2-BD59-A6C34878D82A}">
                    <a16:rowId xmlns:a16="http://schemas.microsoft.com/office/drawing/2014/main" val="10007"/>
                  </a:ext>
                </a:extLst>
              </a:tr>
              <a:tr h="611566">
                <a:tc>
                  <a:txBody>
                    <a:bodyPr/>
                    <a:lstStyle/>
                    <a:p>
                      <a:r>
                        <a:rPr lang="en-US" sz="1600" b="1" dirty="0"/>
                        <a:t>Plagiarism</a:t>
                      </a:r>
                    </a:p>
                  </a:txBody>
                  <a:tcPr/>
                </a:tc>
                <a:tc>
                  <a:txBody>
                    <a:bodyPr/>
                    <a:lstStyle/>
                    <a:p>
                      <a:r>
                        <a:rPr lang="en-US" sz="1600" b="1" dirty="0"/>
                        <a:t>Taking credit for someone else’s ideas, findings</a:t>
                      </a:r>
                    </a:p>
                  </a:txBody>
                  <a:tcPr/>
                </a:tc>
                <a:tc>
                  <a:txBody>
                    <a:bodyPr/>
                    <a:lstStyle/>
                    <a:p>
                      <a:r>
                        <a:rPr lang="en-US" sz="1600" b="1" dirty="0"/>
                        <a:t>An employee assigned to prepare a report written by someone at</a:t>
                      </a:r>
                      <a:r>
                        <a:rPr lang="en-US" sz="1600" b="1" baseline="0" dirty="0"/>
                        <a:t> another company, downloaded from internet</a:t>
                      </a:r>
                      <a:endParaRPr lang="en-US" sz="1600"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37590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0"/>
            <a:ext cx="10515600" cy="1325563"/>
          </a:xfrm>
        </p:spPr>
        <p:txBody>
          <a:bodyPr/>
          <a:lstStyle/>
          <a:p>
            <a:r>
              <a:rPr lang="en-US" b="1" dirty="0">
                <a:solidFill>
                  <a:srgbClr val="002060"/>
                </a:solidFill>
              </a:rPr>
              <a:t>Case-Study: Conflict of Interest</a:t>
            </a:r>
          </a:p>
        </p:txBody>
      </p:sp>
      <p:sp>
        <p:nvSpPr>
          <p:cNvPr id="3" name="Content Placeholder 2"/>
          <p:cNvSpPr>
            <a:spLocks noGrp="1"/>
          </p:cNvSpPr>
          <p:nvPr>
            <p:ph idx="1"/>
          </p:nvPr>
        </p:nvSpPr>
        <p:spPr>
          <a:xfrm>
            <a:off x="257577" y="1300766"/>
            <a:ext cx="11645952" cy="5377620"/>
          </a:xfrm>
          <a:solidFill>
            <a:schemeClr val="accent1">
              <a:lumMod val="40000"/>
              <a:lumOff val="60000"/>
            </a:schemeClr>
          </a:solidFill>
        </p:spPr>
        <p:txBody>
          <a:bodyPr>
            <a:normAutofit lnSpcReduction="10000"/>
          </a:bodyPr>
          <a:lstStyle/>
          <a:p>
            <a:pPr marL="0" indent="0">
              <a:buNone/>
            </a:pPr>
            <a:r>
              <a:rPr lang="en-US" dirty="0">
                <a:latin typeface="+mj-lt"/>
              </a:rPr>
              <a:t>ABC Manufacturing Inc. is a mid-sized company specializing in producing eco-friendly packaging solutions. With a strong commitment to sustainability, the company has garnered a loyal customer base and established itself as an industry leader. Salman Ahmed, the Procurement Manager at ABC Manufacturing, is responsible for selecting suppliers for raw materials and negotiating contracts. Recently, the company has been seeking new suppliers to source a particular biodegradable material that is crucial to their product line.</a:t>
            </a:r>
          </a:p>
          <a:p>
            <a:pPr marL="0" indent="0">
              <a:buNone/>
            </a:pPr>
            <a:r>
              <a:rPr lang="en-US" dirty="0">
                <a:latin typeface="+mj-lt"/>
              </a:rPr>
              <a:t>Salman’s brother-in-law, </a:t>
            </a:r>
            <a:r>
              <a:rPr lang="en-US" dirty="0" err="1">
                <a:latin typeface="+mj-lt"/>
              </a:rPr>
              <a:t>Atif</a:t>
            </a:r>
            <a:r>
              <a:rPr lang="en-US" dirty="0">
                <a:latin typeface="+mj-lt"/>
              </a:rPr>
              <a:t>, owns </a:t>
            </a:r>
            <a:r>
              <a:rPr lang="en-US" dirty="0" err="1">
                <a:latin typeface="+mj-lt"/>
              </a:rPr>
              <a:t>GreenSource</a:t>
            </a:r>
            <a:r>
              <a:rPr lang="en-US" dirty="0">
                <a:latin typeface="+mj-lt"/>
              </a:rPr>
              <a:t> Ltd., a supplier offering competitive prices for the required material. While </a:t>
            </a:r>
            <a:r>
              <a:rPr lang="en-US" dirty="0" err="1">
                <a:latin typeface="+mj-lt"/>
              </a:rPr>
              <a:t>GreenSource</a:t>
            </a:r>
            <a:r>
              <a:rPr lang="en-US" dirty="0">
                <a:latin typeface="+mj-lt"/>
              </a:rPr>
              <a:t> Ltd. seems like a promising option for ABC Manufacturing, Salman is aware that any decision favoring </a:t>
            </a:r>
            <a:r>
              <a:rPr lang="en-US" dirty="0" err="1">
                <a:latin typeface="+mj-lt"/>
              </a:rPr>
              <a:t>Atif's</a:t>
            </a:r>
            <a:r>
              <a:rPr lang="en-US" dirty="0">
                <a:latin typeface="+mj-lt"/>
              </a:rPr>
              <a:t> company could be perceived as a conflict of interest. Despite this, Salman is tempted to recommend </a:t>
            </a:r>
            <a:r>
              <a:rPr lang="en-US" dirty="0" err="1">
                <a:latin typeface="+mj-lt"/>
              </a:rPr>
              <a:t>GreenSource</a:t>
            </a:r>
            <a:r>
              <a:rPr lang="en-US" dirty="0">
                <a:latin typeface="+mj-lt"/>
              </a:rPr>
              <a:t> Ltd. because of their lower prices and the potential personal benefits of supporting a family member's business</a:t>
            </a:r>
          </a:p>
          <a:p>
            <a:endParaRPr lang="en-US" dirty="0"/>
          </a:p>
        </p:txBody>
      </p:sp>
    </p:spTree>
    <p:extLst>
      <p:ext uri="{BB962C8B-B14F-4D97-AF65-F5344CB8AC3E}">
        <p14:creationId xmlns:p14="http://schemas.microsoft.com/office/powerpoint/2010/main" val="3326917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Discussion</a:t>
            </a:r>
          </a:p>
        </p:txBody>
      </p:sp>
      <p:sp>
        <p:nvSpPr>
          <p:cNvPr id="3" name="Content Placeholder 2"/>
          <p:cNvSpPr>
            <a:spLocks noGrp="1"/>
          </p:cNvSpPr>
          <p:nvPr>
            <p:ph idx="1"/>
          </p:nvPr>
        </p:nvSpPr>
        <p:spPr>
          <a:xfrm>
            <a:off x="838199" y="1825625"/>
            <a:ext cx="10804071" cy="4901746"/>
          </a:xfrm>
        </p:spPr>
        <p:txBody>
          <a:bodyPr>
            <a:normAutofit/>
          </a:bodyPr>
          <a:lstStyle/>
          <a:p>
            <a:pPr marL="0" indent="0">
              <a:buNone/>
            </a:pPr>
            <a:r>
              <a:rPr lang="en-US" sz="3200" b="1" dirty="0">
                <a:latin typeface="+mj-lt"/>
              </a:rPr>
              <a:t>Question 1: </a:t>
            </a:r>
            <a:r>
              <a:rPr lang="en-US" sz="3200" dirty="0">
                <a:latin typeface="+mj-lt"/>
              </a:rPr>
              <a:t>What steps should Salman take to address the potential conflict of interest?</a:t>
            </a:r>
          </a:p>
          <a:p>
            <a:pPr marL="0" indent="0">
              <a:buNone/>
            </a:pPr>
            <a:r>
              <a:rPr lang="en-US" sz="3200" b="1" dirty="0">
                <a:latin typeface="+mj-lt"/>
              </a:rPr>
              <a:t>Question 2: </a:t>
            </a:r>
            <a:r>
              <a:rPr lang="en-US" sz="3200" dirty="0">
                <a:latin typeface="+mj-lt"/>
              </a:rPr>
              <a:t>What policies should ABC Manufacturing implement to manage potential conflicts of interest in the future?</a:t>
            </a:r>
          </a:p>
          <a:p>
            <a:pPr marL="0" indent="0">
              <a:buNone/>
            </a:pPr>
            <a:r>
              <a:rPr lang="en-US" sz="3200" b="1" dirty="0">
                <a:latin typeface="+mj-lt"/>
              </a:rPr>
              <a:t>Question 3: </a:t>
            </a:r>
            <a:r>
              <a:rPr lang="en-US" sz="3200" dirty="0">
                <a:latin typeface="+mj-lt"/>
              </a:rPr>
              <a:t>How can ABC Manufacturing ensure that supplier selection remains fair and unbiased?</a:t>
            </a:r>
          </a:p>
          <a:p>
            <a:pPr marL="0" indent="0">
              <a:buNone/>
            </a:pPr>
            <a:r>
              <a:rPr lang="en-US" sz="3200" b="1" dirty="0">
                <a:latin typeface="+mj-lt"/>
              </a:rPr>
              <a:t>Question 4: </a:t>
            </a:r>
            <a:r>
              <a:rPr lang="en-US" sz="3200" dirty="0">
                <a:latin typeface="+mj-lt"/>
              </a:rPr>
              <a:t>How should ABC Manufacturing handle the situation if Salman fails to disclose the conflict of interest?</a:t>
            </a:r>
          </a:p>
          <a:p>
            <a:endParaRPr lang="en-US" dirty="0"/>
          </a:p>
          <a:p>
            <a:endParaRPr lang="en-US" dirty="0"/>
          </a:p>
        </p:txBody>
      </p:sp>
    </p:spTree>
    <p:extLst>
      <p:ext uri="{BB962C8B-B14F-4D97-AF65-F5344CB8AC3E}">
        <p14:creationId xmlns:p14="http://schemas.microsoft.com/office/powerpoint/2010/main" val="3872013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References</a:t>
            </a:r>
          </a:p>
        </p:txBody>
      </p:sp>
      <p:sp>
        <p:nvSpPr>
          <p:cNvPr id="3" name="Content Placeholder 2"/>
          <p:cNvSpPr>
            <a:spLocks noGrp="1"/>
          </p:cNvSpPr>
          <p:nvPr>
            <p:ph idx="1"/>
          </p:nvPr>
        </p:nvSpPr>
        <p:spPr/>
        <p:txBody>
          <a:bodyPr/>
          <a:lstStyle/>
          <a:p>
            <a:r>
              <a:rPr lang="en-US" dirty="0"/>
              <a:t>S. Pfeiffer, William George. </a:t>
            </a:r>
            <a:r>
              <a:rPr lang="en-US" b="1" i="1" dirty="0"/>
              <a:t>Technical Writing: A Practical Approach</a:t>
            </a:r>
            <a:r>
              <a:rPr lang="en-US" i="1" dirty="0"/>
              <a:t> </a:t>
            </a:r>
            <a:r>
              <a:rPr lang="en-US" dirty="0"/>
              <a:t>(Pearson), 2012</a:t>
            </a:r>
          </a:p>
          <a:p>
            <a:r>
              <a:rPr lang="en-US" dirty="0" err="1"/>
              <a:t>Lannon</a:t>
            </a:r>
            <a:r>
              <a:rPr lang="en-US" dirty="0"/>
              <a:t> &amp; </a:t>
            </a:r>
            <a:r>
              <a:rPr lang="en-US" dirty="0" err="1"/>
              <a:t>Gurak</a:t>
            </a:r>
            <a:r>
              <a:rPr lang="en-US" dirty="0"/>
              <a:t>, </a:t>
            </a:r>
            <a:r>
              <a:rPr lang="en-US" b="1" i="1" dirty="0"/>
              <a:t>Technical Communication</a:t>
            </a:r>
            <a:r>
              <a:rPr lang="en-US" dirty="0"/>
              <a:t>., 14th Edition, 2016</a:t>
            </a:r>
          </a:p>
        </p:txBody>
      </p:sp>
    </p:spTree>
    <p:extLst>
      <p:ext uri="{BB962C8B-B14F-4D97-AF65-F5344CB8AC3E}">
        <p14:creationId xmlns:p14="http://schemas.microsoft.com/office/powerpoint/2010/main" val="191363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Writing in the Workplace</a:t>
            </a:r>
          </a:p>
        </p:txBody>
      </p:sp>
      <p:sp>
        <p:nvSpPr>
          <p:cNvPr id="3" name="Content Placeholder 2"/>
          <p:cNvSpPr>
            <a:spLocks noGrp="1"/>
          </p:cNvSpPr>
          <p:nvPr>
            <p:ph idx="1"/>
          </p:nvPr>
        </p:nvSpPr>
        <p:spPr>
          <a:xfrm>
            <a:off x="838199" y="1325563"/>
            <a:ext cx="11204643" cy="5532437"/>
          </a:xfrm>
        </p:spPr>
        <p:txBody>
          <a:bodyPr>
            <a:noAutofit/>
          </a:bodyPr>
          <a:lstStyle/>
          <a:p>
            <a:pPr marL="0" indent="0">
              <a:buNone/>
            </a:pPr>
            <a:r>
              <a:rPr lang="en-US" sz="3200" dirty="0">
                <a:latin typeface="+mj-lt"/>
              </a:rPr>
              <a:t>Writing directly influences the following:</a:t>
            </a:r>
          </a:p>
          <a:p>
            <a:pPr marL="0" indent="0">
              <a:buNone/>
            </a:pPr>
            <a:r>
              <a:rPr lang="en-US" sz="3200" dirty="0">
                <a:latin typeface="+mj-lt"/>
              </a:rPr>
              <a:t>■ Your performance evaluations</a:t>
            </a:r>
          </a:p>
          <a:p>
            <a:pPr marL="0" indent="0">
              <a:buNone/>
            </a:pPr>
            <a:r>
              <a:rPr lang="en-US" sz="3200" dirty="0">
                <a:latin typeface="+mj-lt"/>
              </a:rPr>
              <a:t>■ Your professional reputation</a:t>
            </a:r>
          </a:p>
          <a:p>
            <a:pPr marL="0" indent="0">
              <a:buNone/>
            </a:pPr>
            <a:r>
              <a:rPr lang="en-US" sz="3200" dirty="0">
                <a:latin typeface="+mj-lt"/>
              </a:rPr>
              <a:t>■ Your organization’s productivity and success in the marketplace</a:t>
            </a:r>
          </a:p>
          <a:p>
            <a:pPr marL="0" indent="0">
              <a:buNone/>
            </a:pPr>
            <a:endParaRPr lang="en-US" sz="3200" dirty="0">
              <a:latin typeface="+mj-lt"/>
            </a:endParaRPr>
          </a:p>
          <a:p>
            <a:pPr marL="0" indent="0">
              <a:buNone/>
            </a:pPr>
            <a:r>
              <a:rPr lang="en-US" sz="3200" dirty="0">
                <a:latin typeface="+mj-lt"/>
              </a:rPr>
              <a:t>Effective communicators understand the needs of the context in which they are speaking and writing, what Lloyd Bitzer has labeled the “</a:t>
            </a:r>
            <a:r>
              <a:rPr lang="en-US" sz="3200" b="1" dirty="0">
                <a:solidFill>
                  <a:srgbClr val="002060"/>
                </a:solidFill>
                <a:latin typeface="+mj-lt"/>
              </a:rPr>
              <a:t>rhetorical situation</a:t>
            </a:r>
            <a:r>
              <a:rPr lang="en-US" sz="3200" dirty="0">
                <a:latin typeface="+mj-lt"/>
              </a:rPr>
              <a:t>.” It means that the speakers must respond to audience’s expectations about appropriate content, form, and tone for a particular setting.</a:t>
            </a:r>
          </a:p>
        </p:txBody>
      </p:sp>
    </p:spTree>
    <p:extLst>
      <p:ext uri="{BB962C8B-B14F-4D97-AF65-F5344CB8AC3E}">
        <p14:creationId xmlns:p14="http://schemas.microsoft.com/office/powerpoint/2010/main" val="84537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5080881"/>
              </p:ext>
            </p:extLst>
          </p:nvPr>
        </p:nvGraphicFramePr>
        <p:xfrm>
          <a:off x="152399" y="218442"/>
          <a:ext cx="11921068" cy="6543508"/>
        </p:xfrm>
        <a:graphic>
          <a:graphicData uri="http://schemas.openxmlformats.org/drawingml/2006/table">
            <a:tbl>
              <a:tblPr firstRow="1" bandRow="1">
                <a:tableStyleId>{16D9F66E-5EB9-4882-86FB-DCBF35E3C3E4}</a:tableStyleId>
              </a:tblPr>
              <a:tblGrid>
                <a:gridCol w="1716445">
                  <a:extLst>
                    <a:ext uri="{9D8B030D-6E8A-4147-A177-3AD203B41FA5}">
                      <a16:colId xmlns:a16="http://schemas.microsoft.com/office/drawing/2014/main" val="20000"/>
                    </a:ext>
                  </a:extLst>
                </a:gridCol>
                <a:gridCol w="2257244">
                  <a:extLst>
                    <a:ext uri="{9D8B030D-6E8A-4147-A177-3AD203B41FA5}">
                      <a16:colId xmlns:a16="http://schemas.microsoft.com/office/drawing/2014/main" val="20001"/>
                    </a:ext>
                  </a:extLst>
                </a:gridCol>
                <a:gridCol w="1986845">
                  <a:extLst>
                    <a:ext uri="{9D8B030D-6E8A-4147-A177-3AD203B41FA5}">
                      <a16:colId xmlns:a16="http://schemas.microsoft.com/office/drawing/2014/main" val="20002"/>
                    </a:ext>
                  </a:extLst>
                </a:gridCol>
                <a:gridCol w="1986845">
                  <a:extLst>
                    <a:ext uri="{9D8B030D-6E8A-4147-A177-3AD203B41FA5}">
                      <a16:colId xmlns:a16="http://schemas.microsoft.com/office/drawing/2014/main" val="20003"/>
                    </a:ext>
                  </a:extLst>
                </a:gridCol>
                <a:gridCol w="2072089">
                  <a:extLst>
                    <a:ext uri="{9D8B030D-6E8A-4147-A177-3AD203B41FA5}">
                      <a16:colId xmlns:a16="http://schemas.microsoft.com/office/drawing/2014/main" val="20004"/>
                    </a:ext>
                  </a:extLst>
                </a:gridCol>
                <a:gridCol w="1901600">
                  <a:extLst>
                    <a:ext uri="{9D8B030D-6E8A-4147-A177-3AD203B41FA5}">
                      <a16:colId xmlns:a16="http://schemas.microsoft.com/office/drawing/2014/main" val="20005"/>
                    </a:ext>
                  </a:extLst>
                </a:gridCol>
              </a:tblGrid>
              <a:tr h="1177714">
                <a:tc>
                  <a:txBody>
                    <a:bodyPr/>
                    <a:lstStyle/>
                    <a:p>
                      <a:pPr algn="ctr"/>
                      <a:r>
                        <a:rPr lang="en-US" sz="2400" dirty="0">
                          <a:solidFill>
                            <a:schemeClr val="bg1"/>
                          </a:solidFill>
                          <a:latin typeface="+mj-lt"/>
                        </a:rPr>
                        <a:t>Features</a:t>
                      </a:r>
                    </a:p>
                  </a:txBody>
                  <a:tcPr>
                    <a:solidFill>
                      <a:srgbClr val="002060"/>
                    </a:solidFill>
                  </a:tcPr>
                </a:tc>
                <a:tc>
                  <a:txBody>
                    <a:bodyPr/>
                    <a:lstStyle/>
                    <a:p>
                      <a:pPr algn="ctr"/>
                      <a:r>
                        <a:rPr lang="en-US" sz="2400" dirty="0">
                          <a:solidFill>
                            <a:schemeClr val="bg1"/>
                          </a:solidFill>
                          <a:latin typeface="+mj-lt"/>
                        </a:rPr>
                        <a:t>Purpose</a:t>
                      </a:r>
                    </a:p>
                  </a:txBody>
                  <a:tcPr>
                    <a:solidFill>
                      <a:srgbClr val="002060"/>
                    </a:solidFill>
                  </a:tcPr>
                </a:tc>
                <a:tc>
                  <a:txBody>
                    <a:bodyPr/>
                    <a:lstStyle/>
                    <a:p>
                      <a:pPr algn="ctr"/>
                      <a:r>
                        <a:rPr lang="en-US" sz="2400" dirty="0">
                          <a:solidFill>
                            <a:schemeClr val="bg1"/>
                          </a:solidFill>
                          <a:latin typeface="+mj-lt"/>
                        </a:rPr>
                        <a:t>Writer’s Knowledge of Topic</a:t>
                      </a:r>
                    </a:p>
                  </a:txBody>
                  <a:tcPr>
                    <a:solidFill>
                      <a:srgbClr val="002060"/>
                    </a:solidFill>
                  </a:tcPr>
                </a:tc>
                <a:tc>
                  <a:txBody>
                    <a:bodyPr/>
                    <a:lstStyle/>
                    <a:p>
                      <a:pPr algn="ctr"/>
                      <a:r>
                        <a:rPr lang="en-US" sz="2400" dirty="0">
                          <a:solidFill>
                            <a:schemeClr val="bg1"/>
                          </a:solidFill>
                          <a:latin typeface="+mj-lt"/>
                        </a:rPr>
                        <a:t>Audience</a:t>
                      </a:r>
                    </a:p>
                  </a:txBody>
                  <a:tcPr>
                    <a:solidFill>
                      <a:srgbClr val="002060"/>
                    </a:solidFill>
                  </a:tcPr>
                </a:tc>
                <a:tc>
                  <a:txBody>
                    <a:bodyPr/>
                    <a:lstStyle/>
                    <a:p>
                      <a:pPr algn="ctr"/>
                      <a:r>
                        <a:rPr lang="en-US" sz="2400" dirty="0">
                          <a:solidFill>
                            <a:schemeClr val="bg1"/>
                          </a:solidFill>
                          <a:latin typeface="+mj-lt"/>
                        </a:rPr>
                        <a:t>Criteria of Evaluation</a:t>
                      </a:r>
                    </a:p>
                  </a:txBody>
                  <a:tcPr>
                    <a:solidFill>
                      <a:srgbClr val="002060"/>
                    </a:solidFill>
                  </a:tcPr>
                </a:tc>
                <a:tc>
                  <a:txBody>
                    <a:bodyPr/>
                    <a:lstStyle/>
                    <a:p>
                      <a:pPr algn="ctr"/>
                      <a:r>
                        <a:rPr lang="en-US" sz="2400" dirty="0">
                          <a:solidFill>
                            <a:schemeClr val="bg1"/>
                          </a:solidFill>
                          <a:latin typeface="+mj-lt"/>
                        </a:rPr>
                        <a:t>Graphic Elements</a:t>
                      </a:r>
                    </a:p>
                  </a:txBody>
                  <a:tcPr>
                    <a:solidFill>
                      <a:srgbClr val="002060"/>
                    </a:solidFill>
                  </a:tcPr>
                </a:tc>
                <a:extLst>
                  <a:ext uri="{0D108BD9-81ED-4DB2-BD59-A6C34878D82A}">
                    <a16:rowId xmlns:a16="http://schemas.microsoft.com/office/drawing/2014/main" val="10000"/>
                  </a:ext>
                </a:extLst>
              </a:tr>
              <a:tr h="2703028">
                <a:tc>
                  <a:txBody>
                    <a:bodyPr/>
                    <a:lstStyle/>
                    <a:p>
                      <a:r>
                        <a:rPr lang="en-US" sz="2400" b="1" dirty="0">
                          <a:solidFill>
                            <a:schemeClr val="tx1"/>
                          </a:solidFill>
                          <a:latin typeface="+mj-lt"/>
                        </a:rPr>
                        <a:t>Academic Writing</a:t>
                      </a:r>
                    </a:p>
                  </a:txBody>
                  <a:tcPr>
                    <a:solidFill>
                      <a:schemeClr val="accent1">
                        <a:lumMod val="20000"/>
                        <a:lumOff val="80000"/>
                      </a:schemeClr>
                    </a:solidFill>
                  </a:tcPr>
                </a:tc>
                <a:tc>
                  <a:txBody>
                    <a:bodyPr/>
                    <a:lstStyle/>
                    <a:p>
                      <a:r>
                        <a:rPr lang="en-US" sz="2400" dirty="0">
                          <a:latin typeface="+mj-lt"/>
                        </a:rPr>
                        <a:t>Communicating what</a:t>
                      </a:r>
                      <a:r>
                        <a:rPr lang="en-US" sz="2400" baseline="0" dirty="0">
                          <a:latin typeface="+mj-lt"/>
                        </a:rPr>
                        <a:t> the student knows about the topic to earn a high grade</a:t>
                      </a:r>
                      <a:endParaRPr lang="en-US" sz="2400" dirty="0">
                        <a:latin typeface="+mj-lt"/>
                      </a:endParaRPr>
                    </a:p>
                  </a:txBody>
                  <a:tcPr>
                    <a:solidFill>
                      <a:schemeClr val="accent1">
                        <a:lumMod val="20000"/>
                        <a:lumOff val="80000"/>
                      </a:schemeClr>
                    </a:solidFill>
                  </a:tcPr>
                </a:tc>
                <a:tc>
                  <a:txBody>
                    <a:bodyPr/>
                    <a:lstStyle/>
                    <a:p>
                      <a:r>
                        <a:rPr lang="en-US" sz="2400" dirty="0">
                          <a:latin typeface="+mj-lt"/>
                        </a:rPr>
                        <a:t>Less than the teacher who evaluates the writing</a:t>
                      </a:r>
                    </a:p>
                  </a:txBody>
                  <a:tcPr>
                    <a:solidFill>
                      <a:schemeClr val="accent1">
                        <a:lumMod val="20000"/>
                        <a:lumOff val="80000"/>
                      </a:schemeClr>
                    </a:solidFill>
                  </a:tcPr>
                </a:tc>
                <a:tc>
                  <a:txBody>
                    <a:bodyPr/>
                    <a:lstStyle/>
                    <a:p>
                      <a:r>
                        <a:rPr lang="en-US" sz="2400" dirty="0">
                          <a:latin typeface="+mj-lt"/>
                        </a:rPr>
                        <a:t>The teacher who assigned the project or classmates</a:t>
                      </a:r>
                    </a:p>
                  </a:txBody>
                  <a:tcPr>
                    <a:solidFill>
                      <a:schemeClr val="accent1">
                        <a:lumMod val="20000"/>
                        <a:lumOff val="80000"/>
                      </a:schemeClr>
                    </a:solidFill>
                  </a:tcPr>
                </a:tc>
                <a:tc>
                  <a:txBody>
                    <a:bodyPr/>
                    <a:lstStyle/>
                    <a:p>
                      <a:r>
                        <a:rPr lang="en-US" sz="2400" dirty="0">
                          <a:latin typeface="+mj-lt"/>
                        </a:rPr>
                        <a:t>Depth,</a:t>
                      </a:r>
                      <a:r>
                        <a:rPr lang="en-US" sz="2400" baseline="0" dirty="0">
                          <a:latin typeface="+mj-lt"/>
                        </a:rPr>
                        <a:t> logic, clarity, unity, supporting evidence, and grammar</a:t>
                      </a:r>
                      <a:endParaRPr lang="en-US" sz="2400" dirty="0">
                        <a:latin typeface="+mj-lt"/>
                      </a:endParaRPr>
                    </a:p>
                  </a:txBody>
                  <a:tcPr>
                    <a:solidFill>
                      <a:schemeClr val="accent1">
                        <a:lumMod val="20000"/>
                        <a:lumOff val="80000"/>
                      </a:schemeClr>
                    </a:solidFill>
                  </a:tcPr>
                </a:tc>
                <a:tc>
                  <a:txBody>
                    <a:bodyPr/>
                    <a:lstStyle/>
                    <a:p>
                      <a:r>
                        <a:rPr lang="en-US" sz="2400" dirty="0">
                          <a:latin typeface="+mj-lt"/>
                        </a:rPr>
                        <a:t>Sometimes used to explain and persuade</a:t>
                      </a:r>
                    </a:p>
                  </a:txBody>
                  <a:tcPr>
                    <a:solidFill>
                      <a:schemeClr val="accent1">
                        <a:lumMod val="20000"/>
                        <a:lumOff val="80000"/>
                      </a:schemeClr>
                    </a:solidFill>
                  </a:tcPr>
                </a:tc>
                <a:extLst>
                  <a:ext uri="{0D108BD9-81ED-4DB2-BD59-A6C34878D82A}">
                    <a16:rowId xmlns:a16="http://schemas.microsoft.com/office/drawing/2014/main" val="10001"/>
                  </a:ext>
                </a:extLst>
              </a:tr>
              <a:tr h="2627208">
                <a:tc>
                  <a:txBody>
                    <a:bodyPr/>
                    <a:lstStyle/>
                    <a:p>
                      <a:r>
                        <a:rPr lang="en-US" sz="2400" b="1" dirty="0">
                          <a:solidFill>
                            <a:schemeClr val="tx1"/>
                          </a:solidFill>
                          <a:latin typeface="+mj-lt"/>
                        </a:rPr>
                        <a:t>Workplace</a:t>
                      </a:r>
                      <a:r>
                        <a:rPr lang="en-US" sz="2400" b="1" baseline="0" dirty="0">
                          <a:solidFill>
                            <a:schemeClr val="tx1"/>
                          </a:solidFill>
                          <a:latin typeface="+mj-lt"/>
                        </a:rPr>
                        <a:t> Writing</a:t>
                      </a:r>
                      <a:endParaRPr lang="en-US" sz="2400" b="1" dirty="0">
                        <a:solidFill>
                          <a:schemeClr val="tx1"/>
                        </a:solidFill>
                        <a:latin typeface="+mj-lt"/>
                      </a:endParaRPr>
                    </a:p>
                  </a:txBody>
                  <a:tcPr>
                    <a:solidFill>
                      <a:schemeClr val="accent1">
                        <a:lumMod val="20000"/>
                        <a:lumOff val="80000"/>
                      </a:schemeClr>
                    </a:solidFill>
                  </a:tcPr>
                </a:tc>
                <a:tc>
                  <a:txBody>
                    <a:bodyPr/>
                    <a:lstStyle/>
                    <a:p>
                      <a:r>
                        <a:rPr lang="en-US" sz="2400" dirty="0">
                          <a:latin typeface="+mj-lt"/>
                        </a:rPr>
                        <a:t>Getting something done within</a:t>
                      </a:r>
                      <a:r>
                        <a:rPr lang="en-US" sz="2400" baseline="0" dirty="0">
                          <a:latin typeface="+mj-lt"/>
                        </a:rPr>
                        <a:t> an organization</a:t>
                      </a:r>
                      <a:endParaRPr lang="en-US" sz="2400" dirty="0">
                        <a:latin typeface="+mj-lt"/>
                      </a:endParaRPr>
                    </a:p>
                  </a:txBody>
                  <a:tcPr>
                    <a:solidFill>
                      <a:schemeClr val="accent1">
                        <a:lumMod val="20000"/>
                        <a:lumOff val="80000"/>
                      </a:schemeClr>
                    </a:solidFill>
                  </a:tcPr>
                </a:tc>
                <a:tc>
                  <a:txBody>
                    <a:bodyPr/>
                    <a:lstStyle/>
                    <a:p>
                      <a:r>
                        <a:rPr lang="en-US" sz="2400" dirty="0">
                          <a:latin typeface="+mj-lt"/>
                        </a:rPr>
                        <a:t>Usually more than the reader’s knowledge</a:t>
                      </a:r>
                    </a:p>
                  </a:txBody>
                  <a:tcPr>
                    <a:solidFill>
                      <a:schemeClr val="accent1">
                        <a:lumMod val="20000"/>
                        <a:lumOff val="80000"/>
                      </a:schemeClr>
                    </a:solidFill>
                  </a:tcPr>
                </a:tc>
                <a:tc>
                  <a:txBody>
                    <a:bodyPr/>
                    <a:lstStyle/>
                    <a:p>
                      <a:r>
                        <a:rPr lang="en-US" sz="2400" dirty="0">
                          <a:latin typeface="+mj-lt"/>
                        </a:rPr>
                        <a:t>Often several people with differing professional backgrounds</a:t>
                      </a:r>
                    </a:p>
                  </a:txBody>
                  <a:tcPr>
                    <a:solidFill>
                      <a:schemeClr val="accent1">
                        <a:lumMod val="20000"/>
                        <a:lumOff val="80000"/>
                      </a:schemeClr>
                    </a:solidFill>
                  </a:tcPr>
                </a:tc>
                <a:tc>
                  <a:txBody>
                    <a:bodyPr/>
                    <a:lstStyle/>
                    <a:p>
                      <a:r>
                        <a:rPr lang="en-US" sz="2400" dirty="0">
                          <a:latin typeface="+mj-lt"/>
                        </a:rPr>
                        <a:t>Clear content organization,</a:t>
                      </a:r>
                      <a:r>
                        <a:rPr lang="en-US" sz="2400" baseline="0" dirty="0">
                          <a:latin typeface="+mj-lt"/>
                        </a:rPr>
                        <a:t> appropriate to the needs of busy readers</a:t>
                      </a:r>
                      <a:endParaRPr lang="en-US" sz="2400" dirty="0">
                        <a:latin typeface="+mj-lt"/>
                      </a:endParaRPr>
                    </a:p>
                  </a:txBody>
                  <a:tcPr>
                    <a:solidFill>
                      <a:schemeClr val="accent1">
                        <a:lumMod val="20000"/>
                        <a:lumOff val="80000"/>
                      </a:schemeClr>
                    </a:solidFill>
                  </a:tcPr>
                </a:tc>
                <a:tc>
                  <a:txBody>
                    <a:bodyPr/>
                    <a:lstStyle/>
                    <a:p>
                      <a:r>
                        <a:rPr lang="en-US" sz="2400" dirty="0">
                          <a:latin typeface="+mj-lt"/>
                        </a:rPr>
                        <a:t>Frequently used to help readers find</a:t>
                      </a:r>
                      <a:r>
                        <a:rPr lang="en-US" sz="2400" baseline="0" dirty="0">
                          <a:latin typeface="+mj-lt"/>
                        </a:rPr>
                        <a:t> information and understand ideas</a:t>
                      </a:r>
                      <a:endParaRPr lang="en-US" sz="2400" dirty="0">
                        <a:latin typeface="+mj-lt"/>
                      </a:endParaRPr>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389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1443-155F-60BE-16FC-FA9FD488796B}"/>
              </a:ext>
            </a:extLst>
          </p:cNvPr>
          <p:cNvSpPr>
            <a:spLocks noGrp="1"/>
          </p:cNvSpPr>
          <p:nvPr>
            <p:ph type="title"/>
          </p:nvPr>
        </p:nvSpPr>
        <p:spPr>
          <a:xfrm>
            <a:off x="7781194" y="1543295"/>
            <a:ext cx="3968261" cy="4083782"/>
          </a:xfrm>
        </p:spPr>
        <p:txBody>
          <a:bodyPr>
            <a:normAutofit fontScale="90000"/>
          </a:bodyPr>
          <a:lstStyle/>
          <a:p>
            <a:pPr algn="ctr"/>
            <a:r>
              <a:rPr lang="en-US" sz="4900" b="1" dirty="0">
                <a:solidFill>
                  <a:srgbClr val="002060"/>
                </a:solidFill>
              </a:rPr>
              <a:t>At workplace we are both the consumers and producers of technical communication</a:t>
            </a:r>
            <a:br>
              <a:rPr lang="en-US" dirty="0"/>
            </a:br>
            <a:endParaRPr lang="en-US" dirty="0"/>
          </a:p>
        </p:txBody>
      </p:sp>
      <p:pic>
        <p:nvPicPr>
          <p:cNvPr id="4" name="Picture 3">
            <a:extLst>
              <a:ext uri="{FF2B5EF4-FFF2-40B4-BE49-F238E27FC236}">
                <a16:creationId xmlns:a16="http://schemas.microsoft.com/office/drawing/2014/main" id="{FB6087D8-D2EA-7182-7D6B-B1F7110459C3}"/>
              </a:ext>
            </a:extLst>
          </p:cNvPr>
          <p:cNvPicPr>
            <a:picLocks noChangeAspect="1"/>
          </p:cNvPicPr>
          <p:nvPr/>
        </p:nvPicPr>
        <p:blipFill>
          <a:blip r:embed="rId3"/>
          <a:stretch>
            <a:fillRect/>
          </a:stretch>
        </p:blipFill>
        <p:spPr>
          <a:xfrm>
            <a:off x="281355" y="-61708"/>
            <a:ext cx="7308636" cy="6919707"/>
          </a:xfrm>
          <a:prstGeom prst="rect">
            <a:avLst/>
          </a:prstGeom>
        </p:spPr>
      </p:pic>
    </p:spTree>
    <p:extLst>
      <p:ext uri="{BB962C8B-B14F-4D97-AF65-F5344CB8AC3E}">
        <p14:creationId xmlns:p14="http://schemas.microsoft.com/office/powerpoint/2010/main" val="89569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597113" y="2825983"/>
            <a:ext cx="6858000" cy="1206034"/>
          </a:xfrm>
          <a:solidFill>
            <a:schemeClr val="tx1"/>
          </a:solidFill>
        </p:spPr>
        <p:txBody>
          <a:bodyPr>
            <a:normAutofit fontScale="90000"/>
          </a:bodyPr>
          <a:lstStyle/>
          <a:p>
            <a:r>
              <a:rPr lang="en-US" b="1" dirty="0">
                <a:solidFill>
                  <a:schemeClr val="bg1"/>
                </a:solidFill>
                <a:latin typeface="Lucida Sans" panose="020B0602030504020204" pitchFamily="34" charset="0"/>
              </a:rPr>
              <a:t>TECHNICAL DOCUMENTS</a:t>
            </a:r>
          </a:p>
        </p:txBody>
      </p:sp>
      <p:graphicFrame>
        <p:nvGraphicFramePr>
          <p:cNvPr id="7" name="Table 6"/>
          <p:cNvGraphicFramePr>
            <a:graphicFrameLocks noGrp="1"/>
          </p:cNvGraphicFramePr>
          <p:nvPr/>
        </p:nvGraphicFramePr>
        <p:xfrm>
          <a:off x="2867145" y="23611"/>
          <a:ext cx="7279425" cy="6834389"/>
        </p:xfrm>
        <a:graphic>
          <a:graphicData uri="http://schemas.openxmlformats.org/drawingml/2006/table">
            <a:tbl>
              <a:tblPr firstRow="1" bandRow="1">
                <a:tableStyleId>{16D9F66E-5EB9-4882-86FB-DCBF35E3C3E4}</a:tableStyleId>
              </a:tblPr>
              <a:tblGrid>
                <a:gridCol w="7279425">
                  <a:extLst>
                    <a:ext uri="{9D8B030D-6E8A-4147-A177-3AD203B41FA5}">
                      <a16:colId xmlns:a16="http://schemas.microsoft.com/office/drawing/2014/main" val="20000"/>
                    </a:ext>
                  </a:extLst>
                </a:gridCol>
              </a:tblGrid>
              <a:tr h="362159">
                <a:tc>
                  <a:txBody>
                    <a:bodyPr/>
                    <a:lstStyle/>
                    <a:p>
                      <a:r>
                        <a:rPr lang="en-US" sz="2000" dirty="0"/>
                        <a:t>Correspondence</a:t>
                      </a:r>
                    </a:p>
                  </a:txBody>
                  <a:tcPr/>
                </a:tc>
                <a:extLst>
                  <a:ext uri="{0D108BD9-81ED-4DB2-BD59-A6C34878D82A}">
                    <a16:rowId xmlns:a16="http://schemas.microsoft.com/office/drawing/2014/main" val="10000"/>
                  </a:ext>
                </a:extLst>
              </a:tr>
              <a:tr h="599062">
                <a:tc>
                  <a:txBody>
                    <a:bodyPr/>
                    <a:lstStyle/>
                    <a:p>
                      <a:r>
                        <a:rPr lang="en-US" sz="2000" dirty="0"/>
                        <a:t>Memos to your boss and</a:t>
                      </a:r>
                      <a:r>
                        <a:rPr lang="en-US" sz="2000" baseline="0" dirty="0"/>
                        <a:t> to your </a:t>
                      </a:r>
                    </a:p>
                    <a:p>
                      <a:r>
                        <a:rPr lang="en-US" sz="2000" baseline="0" dirty="0"/>
                        <a:t>Routine letters to customers, vendors </a:t>
                      </a:r>
                      <a:r>
                        <a:rPr lang="en-US" sz="2000" baseline="0" dirty="0" err="1"/>
                        <a:t>etc</a:t>
                      </a:r>
                      <a:endParaRPr lang="en-US" sz="2000" baseline="0" dirty="0"/>
                    </a:p>
                    <a:p>
                      <a:r>
                        <a:rPr lang="en-US" sz="2000" baseline="0" dirty="0"/>
                        <a:t>Letters to customers</a:t>
                      </a:r>
                    </a:p>
                    <a:p>
                      <a:r>
                        <a:rPr lang="en-US" sz="2000" baseline="0" dirty="0"/>
                        <a:t>Sales letters to potential customers</a:t>
                      </a:r>
                    </a:p>
                    <a:p>
                      <a:r>
                        <a:rPr lang="en-US" sz="2000" baseline="0" dirty="0"/>
                        <a:t>Electronic mail to co-workers or customers</a:t>
                      </a:r>
                      <a:endParaRPr lang="en-US" sz="2000" dirty="0"/>
                    </a:p>
                  </a:txBody>
                  <a:tcPr/>
                </a:tc>
                <a:extLst>
                  <a:ext uri="{0D108BD9-81ED-4DB2-BD59-A6C34878D82A}">
                    <a16:rowId xmlns:a16="http://schemas.microsoft.com/office/drawing/2014/main" val="10001"/>
                  </a:ext>
                </a:extLst>
              </a:tr>
              <a:tr h="311737">
                <a:tc>
                  <a:txBody>
                    <a:bodyPr/>
                    <a:lstStyle/>
                    <a:p>
                      <a:r>
                        <a:rPr lang="en-US" sz="2000" b="1" dirty="0"/>
                        <a:t>Short Reports</a:t>
                      </a:r>
                    </a:p>
                  </a:txBody>
                  <a:tcPr/>
                </a:tc>
                <a:extLst>
                  <a:ext uri="{0D108BD9-81ED-4DB2-BD59-A6C34878D82A}">
                    <a16:rowId xmlns:a16="http://schemas.microsoft.com/office/drawing/2014/main" val="10002"/>
                  </a:ext>
                </a:extLst>
              </a:tr>
              <a:tr h="599062">
                <a:tc>
                  <a:txBody>
                    <a:bodyPr/>
                    <a:lstStyle/>
                    <a:p>
                      <a:r>
                        <a:rPr lang="en-US" sz="2000" dirty="0"/>
                        <a:t>Analysis of problem</a:t>
                      </a:r>
                    </a:p>
                    <a:p>
                      <a:r>
                        <a:rPr lang="en-US" sz="2000" dirty="0"/>
                        <a:t>Recommendation</a:t>
                      </a:r>
                    </a:p>
                    <a:p>
                      <a:r>
                        <a:rPr lang="en-US" sz="2000" dirty="0"/>
                        <a:t>Equipment</a:t>
                      </a:r>
                      <a:r>
                        <a:rPr lang="en-US" sz="2000" baseline="0" dirty="0"/>
                        <a:t> Evaluation</a:t>
                      </a:r>
                    </a:p>
                    <a:p>
                      <a:r>
                        <a:rPr lang="en-US" sz="2000" baseline="0" dirty="0"/>
                        <a:t>Progress or periodic report</a:t>
                      </a:r>
                    </a:p>
                    <a:p>
                      <a:r>
                        <a:rPr lang="en-US" sz="2000" baseline="0" dirty="0"/>
                        <a:t>Description of results of a laboratory work or a company trip</a:t>
                      </a:r>
                      <a:endParaRPr lang="en-US" sz="2000" dirty="0"/>
                    </a:p>
                  </a:txBody>
                  <a:tcPr/>
                </a:tc>
                <a:extLst>
                  <a:ext uri="{0D108BD9-81ED-4DB2-BD59-A6C34878D82A}">
                    <a16:rowId xmlns:a16="http://schemas.microsoft.com/office/drawing/2014/main" val="10003"/>
                  </a:ext>
                </a:extLst>
              </a:tr>
              <a:tr h="377225">
                <a:tc>
                  <a:txBody>
                    <a:bodyPr/>
                    <a:lstStyle/>
                    <a:p>
                      <a:r>
                        <a:rPr lang="en-US" sz="2000" b="1" dirty="0"/>
                        <a:t>Long Reports</a:t>
                      </a:r>
                    </a:p>
                  </a:txBody>
                  <a:tcPr/>
                </a:tc>
                <a:extLst>
                  <a:ext uri="{0D108BD9-81ED-4DB2-BD59-A6C34878D82A}">
                    <a16:rowId xmlns:a16="http://schemas.microsoft.com/office/drawing/2014/main" val="10004"/>
                  </a:ext>
                </a:extLst>
              </a:tr>
              <a:tr h="599062">
                <a:tc>
                  <a:txBody>
                    <a:bodyPr/>
                    <a:lstStyle/>
                    <a:p>
                      <a:r>
                        <a:rPr lang="en-US" sz="2000" dirty="0"/>
                        <a:t>Project report in field or laboratory work</a:t>
                      </a:r>
                    </a:p>
                    <a:p>
                      <a:r>
                        <a:rPr lang="en-US" sz="2000" dirty="0"/>
                        <a:t>Proposal and Feasibility study</a:t>
                      </a:r>
                    </a:p>
                  </a:txBody>
                  <a:tcPr/>
                </a:tc>
                <a:extLst>
                  <a:ext uri="{0D108BD9-81ED-4DB2-BD59-A6C34878D82A}">
                    <a16:rowId xmlns:a16="http://schemas.microsoft.com/office/drawing/2014/main" val="10005"/>
                  </a:ext>
                </a:extLst>
              </a:tr>
              <a:tr h="403109">
                <a:tc>
                  <a:txBody>
                    <a:bodyPr/>
                    <a:lstStyle/>
                    <a:p>
                      <a:r>
                        <a:rPr lang="en-US" sz="2000" b="1" dirty="0"/>
                        <a:t>Other Examples</a:t>
                      </a:r>
                    </a:p>
                  </a:txBody>
                  <a:tcPr/>
                </a:tc>
                <a:extLst>
                  <a:ext uri="{0D108BD9-81ED-4DB2-BD59-A6C34878D82A}">
                    <a16:rowId xmlns:a16="http://schemas.microsoft.com/office/drawing/2014/main" val="10006"/>
                  </a:ext>
                </a:extLst>
              </a:tr>
              <a:tr h="599062">
                <a:tc>
                  <a:txBody>
                    <a:bodyPr/>
                    <a:lstStyle/>
                    <a:p>
                      <a:r>
                        <a:rPr lang="en-US" sz="2000" dirty="0"/>
                        <a:t>Abstract or summary</a:t>
                      </a:r>
                      <a:r>
                        <a:rPr lang="en-US" sz="2000" baseline="0" dirty="0"/>
                        <a:t> of technical articles</a:t>
                      </a:r>
                    </a:p>
                    <a:p>
                      <a:r>
                        <a:rPr lang="en-US" sz="2000" baseline="0" dirty="0"/>
                        <a:t>Technical article or presentation</a:t>
                      </a:r>
                    </a:p>
                    <a:p>
                      <a:r>
                        <a:rPr lang="en-US" sz="2000" baseline="0" dirty="0"/>
                        <a:t>Operation manual</a:t>
                      </a:r>
                    </a:p>
                    <a:p>
                      <a:r>
                        <a:rPr lang="en-US" sz="2000" baseline="0" dirty="0"/>
                        <a:t>Website</a:t>
                      </a:r>
                      <a:endParaRPr lang="en-US" sz="20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919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55A9-9360-B228-0ABA-B97B5CDBF8C1}"/>
              </a:ext>
            </a:extLst>
          </p:cNvPr>
          <p:cNvSpPr>
            <a:spLocks noGrp="1"/>
          </p:cNvSpPr>
          <p:nvPr>
            <p:ph type="title"/>
          </p:nvPr>
        </p:nvSpPr>
        <p:spPr>
          <a:xfrm>
            <a:off x="609600" y="0"/>
            <a:ext cx="10515600" cy="1325563"/>
          </a:xfrm>
        </p:spPr>
        <p:txBody>
          <a:bodyPr/>
          <a:lstStyle/>
          <a:p>
            <a:pPr algn="ctr"/>
            <a:r>
              <a:rPr lang="en-US" dirty="0"/>
              <a:t>Features of Technical Writing</a:t>
            </a:r>
          </a:p>
        </p:txBody>
      </p:sp>
      <p:graphicFrame>
        <p:nvGraphicFramePr>
          <p:cNvPr id="3" name="Diagram 2">
            <a:extLst>
              <a:ext uri="{FF2B5EF4-FFF2-40B4-BE49-F238E27FC236}">
                <a16:creationId xmlns:a16="http://schemas.microsoft.com/office/drawing/2014/main" id="{050AD05A-110E-BB03-A797-D1524518EE36}"/>
              </a:ext>
            </a:extLst>
          </p:cNvPr>
          <p:cNvGraphicFramePr/>
          <p:nvPr>
            <p:extLst>
              <p:ext uri="{D42A27DB-BD31-4B8C-83A1-F6EECF244321}">
                <p14:modId xmlns:p14="http://schemas.microsoft.com/office/powerpoint/2010/main" val="4183217367"/>
              </p:ext>
            </p:extLst>
          </p:nvPr>
        </p:nvGraphicFramePr>
        <p:xfrm>
          <a:off x="193431" y="1493519"/>
          <a:ext cx="11728937" cy="504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35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3442</Words>
  <Application>Microsoft Office PowerPoint</Application>
  <PresentationFormat>Widescreen</PresentationFormat>
  <Paragraphs>351</Paragraphs>
  <Slides>45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Calibri Light</vt:lpstr>
      <vt:lpstr>Courier New</vt:lpstr>
      <vt:lpstr>Lucida Sans</vt:lpstr>
      <vt:lpstr>Segoe UI Symbol</vt:lpstr>
      <vt:lpstr>Times New Roman</vt:lpstr>
      <vt:lpstr>Wingdings</vt:lpstr>
      <vt:lpstr>Office Theme</vt:lpstr>
      <vt:lpstr>Custom Design</vt:lpstr>
      <vt:lpstr>Technical and Business Writing</vt:lpstr>
      <vt:lpstr>Technical and Business Writing</vt:lpstr>
      <vt:lpstr>Course Evaluation Criteria</vt:lpstr>
      <vt:lpstr>Features of Workplace Communication</vt:lpstr>
      <vt:lpstr>Writing in the Workplace</vt:lpstr>
      <vt:lpstr>PowerPoint Presentation</vt:lpstr>
      <vt:lpstr>At workplace we are both the consumers and producers of technical communication </vt:lpstr>
      <vt:lpstr>TECHNICAL DOCUMENTS</vt:lpstr>
      <vt:lpstr>Features of Technical Writing</vt:lpstr>
      <vt:lpstr>PowerPoint Presentation</vt:lpstr>
      <vt:lpstr>PowerPoint Presentation</vt:lpstr>
      <vt:lpstr>Purpose of Technical Writing</vt:lpstr>
      <vt:lpstr>Audience of Technical Writing</vt:lpstr>
      <vt:lpstr>Tone in Technical Writing</vt:lpstr>
      <vt:lpstr>Tone in Technical Writing</vt:lpstr>
      <vt:lpstr>PowerPoint Presentation</vt:lpstr>
      <vt:lpstr>Positive Language</vt:lpstr>
      <vt:lpstr>Task 1</vt:lpstr>
      <vt:lpstr>Task for Next Class</vt:lpstr>
      <vt:lpstr>STRUCTURE of Technical Writing  </vt:lpstr>
      <vt:lpstr>ABC Format</vt:lpstr>
      <vt:lpstr>PowerPoint Presentation</vt:lpstr>
      <vt:lpstr>Writing Task: Email to Instructor </vt:lpstr>
      <vt:lpstr>Grading Rubric for Email</vt:lpstr>
      <vt:lpstr>Culture in Organizations</vt:lpstr>
      <vt:lpstr>Elements of Organization Culture</vt:lpstr>
      <vt:lpstr>PowerPoint Presentation</vt:lpstr>
      <vt:lpstr>Understanding Cultures</vt:lpstr>
      <vt:lpstr>High-Context Cultures</vt:lpstr>
      <vt:lpstr>Low-Context Cultures</vt:lpstr>
      <vt:lpstr>PowerPoint Presentation</vt:lpstr>
      <vt:lpstr>PowerPoint Presentation</vt:lpstr>
      <vt:lpstr>PowerPoint Presentation</vt:lpstr>
      <vt:lpstr> Following are some basic guidelines to reduce the risk of misunderstanding: </vt:lpstr>
      <vt:lpstr>   Case Study: Intercultural Communication in a Global Business Environment   </vt:lpstr>
      <vt:lpstr>PowerPoint Presentation</vt:lpstr>
      <vt:lpstr>Questions: </vt:lpstr>
      <vt:lpstr>Ethics in the Workplace</vt:lpstr>
      <vt:lpstr>PowerPoint Presentation</vt:lpstr>
      <vt:lpstr>Documents should pass the ETHICS test.</vt:lpstr>
      <vt:lpstr>PowerPoint Presentation</vt:lpstr>
      <vt:lpstr>PowerPoint Presentation</vt:lpstr>
      <vt:lpstr>Case-Study: Conflict of Interest</vt:lpstr>
      <vt:lpstr>Questions for 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and Business Writing</dc:title>
  <dc:creator>Hajra</dc:creator>
  <cp:lastModifiedBy>H.I. Butt</cp:lastModifiedBy>
  <cp:revision>50</cp:revision>
  <dcterms:created xsi:type="dcterms:W3CDTF">2021-09-10T22:11:14Z</dcterms:created>
  <dcterms:modified xsi:type="dcterms:W3CDTF">2024-08-16T14:00:59Z</dcterms:modified>
</cp:coreProperties>
</file>