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9" r:id="rId4"/>
    <p:sldId id="260" r:id="rId5"/>
    <p:sldId id="258" r:id="rId6"/>
    <p:sldId id="261" r:id="rId7"/>
    <p:sldId id="262" r:id="rId8"/>
    <p:sldId id="263" r:id="rId9"/>
    <p:sldId id="278" r:id="rId10"/>
    <p:sldId id="280" r:id="rId11"/>
    <p:sldId id="281" r:id="rId12"/>
    <p:sldId id="282" r:id="rId13"/>
    <p:sldId id="283" r:id="rId14"/>
    <p:sldId id="284" r:id="rId15"/>
    <p:sldId id="285" r:id="rId16"/>
    <p:sldId id="286" r:id="rId17"/>
    <p:sldId id="287" r:id="rId18"/>
    <p:sldId id="276" r:id="rId19"/>
    <p:sldId id="266" r:id="rId20"/>
    <p:sldId id="267" r:id="rId21"/>
    <p:sldId id="264" r:id="rId22"/>
    <p:sldId id="265" r:id="rId23"/>
    <p:sldId id="268" r:id="rId24"/>
    <p:sldId id="269" r:id="rId25"/>
    <p:sldId id="272" r:id="rId26"/>
    <p:sldId id="273" r:id="rId27"/>
    <p:sldId id="274" r:id="rId28"/>
    <p:sldId id="275" r:id="rId29"/>
    <p:sldId id="270" r:id="rId30"/>
    <p:sldId id="271" r:id="rId31"/>
    <p:sldId id="277" r:id="rId32"/>
    <p:sldId id="291" r:id="rId33"/>
    <p:sldId id="292" r:id="rId34"/>
    <p:sldId id="293" r:id="rId35"/>
    <p:sldId id="294" r:id="rId36"/>
    <p:sldId id="295" r:id="rId37"/>
    <p:sldId id="297"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5" autoAdjust="0"/>
    <p:restoredTop sz="81992" autoAdjust="0"/>
  </p:normalViewPr>
  <p:slideViewPr>
    <p:cSldViewPr snapToGrid="0">
      <p:cViewPr varScale="1">
        <p:scale>
          <a:sx n="57" d="100"/>
          <a:sy n="57"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CBFCA-74D8-4DDA-BA4E-2849DCACF6F6}"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555E-DA46-4E7A-BD7B-3EB5FFBA34EF}" type="slidenum">
              <a:rPr lang="en-US" smtClean="0"/>
              <a:t>‹#›</a:t>
            </a:fld>
            <a:endParaRPr lang="en-US"/>
          </a:p>
        </p:txBody>
      </p:sp>
    </p:spTree>
    <p:extLst>
      <p:ext uri="{BB962C8B-B14F-4D97-AF65-F5344CB8AC3E}">
        <p14:creationId xmlns:p14="http://schemas.microsoft.com/office/powerpoint/2010/main" val="1384305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rPr>
              <a:t>Full Block Form                       </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rPr>
              <a:t>Modified Block Form</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mj-lt"/>
              <a:buNone/>
              <a:tabLst/>
              <a:defRPr/>
            </a:pPr>
            <a:r>
              <a:rPr kumimoji="0" lang="en-US" sz="2000" b="0" i="0" u="none" strike="noStrike" kern="0" cap="none" spc="0" normalizeH="0" baseline="0" noProof="0" dirty="0">
                <a:ln>
                  <a:noFill/>
                </a:ln>
                <a:solidFill>
                  <a:srgbClr val="000000"/>
                </a:solidFill>
                <a:effectLst/>
                <a:uLnTx/>
                <a:uFillTx/>
                <a:latin typeface="Arial"/>
                <a:ea typeface="+mn-ea"/>
                <a:cs typeface="+mn-cs"/>
              </a:rPr>
              <a:t>Out of the two, this is Full Block format.</a:t>
            </a:r>
          </a:p>
          <a:p>
            <a:pPr marL="0" marR="0" lvl="0" indent="0" algn="l" defTabSz="914400" rtl="0" eaLnBrk="1" fontAlgn="base" latinLnBrk="0" hangingPunct="1">
              <a:lnSpc>
                <a:spcPct val="100000"/>
              </a:lnSpc>
              <a:spcBef>
                <a:spcPct val="20000"/>
              </a:spcBef>
              <a:spcAft>
                <a:spcPct val="0"/>
              </a:spcAft>
              <a:buClrTx/>
              <a:buSzTx/>
              <a:buFont typeface="+mj-lt"/>
              <a:buNone/>
              <a:tabLst/>
              <a:defRPr/>
            </a:pPr>
            <a:r>
              <a:rPr lang="en-US" dirty="0"/>
              <a:t>All lines in the letter begin at the left margin (no tabbing or indenting)</a:t>
            </a:r>
          </a:p>
          <a:p>
            <a:pPr marL="0" marR="0" lvl="0" indent="0" algn="l" defTabSz="914400" rtl="0" eaLnBrk="1" fontAlgn="base" latinLnBrk="0" hangingPunct="1">
              <a:lnSpc>
                <a:spcPct val="100000"/>
              </a:lnSpc>
              <a:spcBef>
                <a:spcPct val="20000"/>
              </a:spcBef>
              <a:spcAft>
                <a:spcPct val="0"/>
              </a:spcAft>
              <a:buClrTx/>
              <a:buSzTx/>
              <a:buFont typeface="+mj-lt"/>
              <a:buNone/>
              <a:tabLst/>
              <a:defRPr/>
            </a:pPr>
            <a:endParaRPr lang="en-US" dirty="0"/>
          </a:p>
        </p:txBody>
      </p:sp>
      <p:sp>
        <p:nvSpPr>
          <p:cNvPr id="4" name="Slide Number Placeholder 3"/>
          <p:cNvSpPr>
            <a:spLocks noGrp="1"/>
          </p:cNvSpPr>
          <p:nvPr>
            <p:ph type="sldNum" sz="quarter" idx="5"/>
          </p:nvPr>
        </p:nvSpPr>
        <p:spPr/>
        <p:txBody>
          <a:bodyPr/>
          <a:lstStyle/>
          <a:p>
            <a:fld id="{FB88555E-DA46-4E7A-BD7B-3EB5FFBA34EF}" type="slidenum">
              <a:rPr lang="en-US" smtClean="0"/>
              <a:t>5</a:t>
            </a:fld>
            <a:endParaRPr lang="en-US"/>
          </a:p>
        </p:txBody>
      </p:sp>
    </p:spTree>
    <p:extLst>
      <p:ext uri="{BB962C8B-B14F-4D97-AF65-F5344CB8AC3E}">
        <p14:creationId xmlns:p14="http://schemas.microsoft.com/office/powerpoint/2010/main" val="244486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36</a:t>
            </a:fld>
            <a:endParaRPr lang="en-US"/>
          </a:p>
        </p:txBody>
      </p:sp>
    </p:spTree>
    <p:extLst>
      <p:ext uri="{BB962C8B-B14F-4D97-AF65-F5344CB8AC3E}">
        <p14:creationId xmlns:p14="http://schemas.microsoft.com/office/powerpoint/2010/main" val="22214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65465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We need an opening line in a business letter to make reference to previous correspondence; to say how we found the recipient’s name/address; to say why we are writing to the recipient.</a:t>
            </a:r>
          </a:p>
        </p:txBody>
      </p:sp>
      <p:sp>
        <p:nvSpPr>
          <p:cNvPr id="4" name="Slide Number Placeholder 3"/>
          <p:cNvSpPr>
            <a:spLocks noGrp="1"/>
          </p:cNvSpPr>
          <p:nvPr>
            <p:ph type="sldNum" sz="quarter" idx="5"/>
          </p:nvPr>
        </p:nvSpPr>
        <p:spPr/>
        <p:txBody>
          <a:bodyPr/>
          <a:lstStyle/>
          <a:p>
            <a:fld id="{FB88555E-DA46-4E7A-BD7B-3EB5FFBA34EF}" type="slidenum">
              <a:rPr lang="en-US" smtClean="0"/>
              <a:t>7</a:t>
            </a:fld>
            <a:endParaRPr lang="en-US"/>
          </a:p>
        </p:txBody>
      </p:sp>
    </p:spTree>
    <p:extLst>
      <p:ext uri="{BB962C8B-B14F-4D97-AF65-F5344CB8AC3E}">
        <p14:creationId xmlns:p14="http://schemas.microsoft.com/office/powerpoint/2010/main" val="3624004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800" b="0" i="0" u="none" strike="noStrike" dirty="0">
                <a:solidFill>
                  <a:srgbClr val="7030A0"/>
                </a:solidFill>
                <a:effectLst/>
                <a:latin typeface="Arial" panose="020B0604020202020204" pitchFamily="34" charset="0"/>
              </a:rPr>
              <a:t>We need a closing line in a business letter or email: to make a reference to a</a:t>
            </a:r>
          </a:p>
          <a:p>
            <a:pPr algn="l" rtl="0"/>
            <a:r>
              <a:rPr lang="en-US" sz="1800" b="0" i="0" u="none" strike="noStrike" dirty="0">
                <a:solidFill>
                  <a:srgbClr val="7030A0"/>
                </a:solidFill>
                <a:effectLst/>
                <a:latin typeface="Arial" panose="020B0604020202020204" pitchFamily="34" charset="0"/>
              </a:rPr>
              <a:t>future event, to repeat an apology and to offer help</a:t>
            </a:r>
            <a:r>
              <a:rPr lang="en-US" sz="1800" b="0" i="0" u="none" strike="noStrike" dirty="0">
                <a:solidFill>
                  <a:srgbClr val="000000"/>
                </a:solidFill>
                <a:effectLst/>
                <a:latin typeface="Arial" panose="020B0604020202020204" pitchFamily="34" charset="0"/>
              </a:rPr>
              <a:t>.</a:t>
            </a:r>
            <a:endParaRPr lang="en-US" sz="1800" b="0" i="0" u="none" strike="noStrike" dirty="0">
              <a:solidFill>
                <a:srgbClr val="7030A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B88555E-DA46-4E7A-BD7B-3EB5FFBA34EF}" type="slidenum">
              <a:rPr lang="en-US" smtClean="0"/>
              <a:t>8</a:t>
            </a:fld>
            <a:endParaRPr lang="en-US"/>
          </a:p>
        </p:txBody>
      </p:sp>
    </p:spTree>
    <p:extLst>
      <p:ext uri="{BB962C8B-B14F-4D97-AF65-F5344CB8AC3E}">
        <p14:creationId xmlns:p14="http://schemas.microsoft.com/office/powerpoint/2010/main" val="401095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(For information on subject lines, read pages 122–123 of </a:t>
            </a:r>
            <a:r>
              <a:rPr lang="en-US" b="1" dirty="0">
                <a:latin typeface="Times New Roman" panose="02020603050405020304" pitchFamily="18" charset="0"/>
                <a:cs typeface="Times New Roman" panose="02020603050405020304" pitchFamily="18" charset="0"/>
              </a:rPr>
              <a:t>The Business Writer's Handbook</a:t>
            </a:r>
            <a:r>
              <a:rPr lang="en-US" dirty="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12</a:t>
            </a:fld>
            <a:endParaRPr lang="en-US"/>
          </a:p>
        </p:txBody>
      </p:sp>
    </p:spTree>
    <p:extLst>
      <p:ext uri="{BB962C8B-B14F-4D97-AF65-F5344CB8AC3E}">
        <p14:creationId xmlns:p14="http://schemas.microsoft.com/office/powerpoint/2010/main" val="3279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Place the salutation, or greeting, below the subject and the inside address and align it with the left margin.</a:t>
            </a:r>
          </a:p>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13</a:t>
            </a:fld>
            <a:endParaRPr lang="en-US"/>
          </a:p>
        </p:txBody>
      </p:sp>
    </p:spTree>
    <p:extLst>
      <p:ext uri="{BB962C8B-B14F-4D97-AF65-F5344CB8AC3E}">
        <p14:creationId xmlns:p14="http://schemas.microsoft.com/office/powerpoint/2010/main" val="4028532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r</a:t>
            </a:r>
            <a:r>
              <a:rPr lang="en-US" dirty="0"/>
              <a:t>ead about the ABC format in the Correspondence guidelines.</a:t>
            </a:r>
          </a:p>
        </p:txBody>
      </p:sp>
      <p:sp>
        <p:nvSpPr>
          <p:cNvPr id="4" name="Slide Number Placeholder 3"/>
          <p:cNvSpPr>
            <a:spLocks noGrp="1"/>
          </p:cNvSpPr>
          <p:nvPr>
            <p:ph type="sldNum" sz="quarter" idx="10"/>
          </p:nvPr>
        </p:nvSpPr>
        <p:spPr/>
        <p:txBody>
          <a:bodyPr/>
          <a:lstStyle/>
          <a:p>
            <a:fld id="{B9C07A05-6602-43AE-8025-32C8865F4688}" type="slidenum">
              <a:rPr lang="en-US" smtClean="0"/>
              <a:t>14</a:t>
            </a:fld>
            <a:endParaRPr lang="en-US"/>
          </a:p>
        </p:txBody>
      </p:sp>
    </p:spTree>
    <p:extLst>
      <p:ext uri="{BB962C8B-B14F-4D97-AF65-F5344CB8AC3E}">
        <p14:creationId xmlns:p14="http://schemas.microsoft.com/office/powerpoint/2010/main" val="41922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Business letters sometimes require additional information placed at the left margin.</a:t>
            </a:r>
          </a:p>
          <a:p>
            <a:r>
              <a:rPr lang="en-US" sz="1200" dirty="0">
                <a:latin typeface="Times New Roman" panose="02020603050405020304" pitchFamily="18" charset="0"/>
                <a:cs typeface="Times New Roman" panose="02020603050405020304" pitchFamily="18" charset="0"/>
              </a:rPr>
              <a:t>two spaces below the typed name and title of the writer in a long letter, four spaces below in a short letter.</a:t>
            </a:r>
          </a:p>
          <a:p>
            <a:endParaRPr lang="en-US" dirty="0"/>
          </a:p>
        </p:txBody>
      </p:sp>
      <p:sp>
        <p:nvSpPr>
          <p:cNvPr id="4" name="Slide Number Placeholder 3"/>
          <p:cNvSpPr>
            <a:spLocks noGrp="1"/>
          </p:cNvSpPr>
          <p:nvPr>
            <p:ph type="sldNum" sz="quarter" idx="10"/>
          </p:nvPr>
        </p:nvSpPr>
        <p:spPr/>
        <p:txBody>
          <a:bodyPr/>
          <a:lstStyle/>
          <a:p>
            <a:fld id="{B9C07A05-6602-43AE-8025-32C8865F4688}" type="slidenum">
              <a:rPr lang="en-US" smtClean="0"/>
              <a:t>17</a:t>
            </a:fld>
            <a:endParaRPr lang="en-US"/>
          </a:p>
        </p:txBody>
      </p:sp>
    </p:spTree>
    <p:extLst>
      <p:ext uri="{BB962C8B-B14F-4D97-AF65-F5344CB8AC3E}">
        <p14:creationId xmlns:p14="http://schemas.microsoft.com/office/powerpoint/2010/main" val="106110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Fall under 4 broad categories</a:t>
            </a:r>
          </a:p>
        </p:txBody>
      </p:sp>
      <p:sp>
        <p:nvSpPr>
          <p:cNvPr id="4" name="Slide Number Placeholder 3"/>
          <p:cNvSpPr>
            <a:spLocks noGrp="1"/>
          </p:cNvSpPr>
          <p:nvPr>
            <p:ph type="sldNum" sz="quarter" idx="5"/>
          </p:nvPr>
        </p:nvSpPr>
        <p:spPr/>
        <p:txBody>
          <a:bodyPr/>
          <a:lstStyle/>
          <a:p>
            <a:fld id="{FB88555E-DA46-4E7A-BD7B-3EB5FFBA34EF}" type="slidenum">
              <a:rPr lang="en-US" smtClean="0"/>
              <a:t>18</a:t>
            </a:fld>
            <a:endParaRPr lang="en-US"/>
          </a:p>
        </p:txBody>
      </p:sp>
    </p:spTree>
    <p:extLst>
      <p:ext uri="{BB962C8B-B14F-4D97-AF65-F5344CB8AC3E}">
        <p14:creationId xmlns:p14="http://schemas.microsoft.com/office/powerpoint/2010/main" val="276226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000000"/>
                </a:highlight>
                <a:latin typeface="Arial" panose="020B0604020202020204" pitchFamily="34" charset="0"/>
              </a:rPr>
              <a:t>There are bound to be occasions in business when you have to make a complaint, or deal with one. </a:t>
            </a:r>
            <a:endParaRPr lang="en-US" dirty="0"/>
          </a:p>
        </p:txBody>
      </p:sp>
      <p:sp>
        <p:nvSpPr>
          <p:cNvPr id="4" name="Slide Number Placeholder 3"/>
          <p:cNvSpPr>
            <a:spLocks noGrp="1"/>
          </p:cNvSpPr>
          <p:nvPr>
            <p:ph type="sldNum" sz="quarter" idx="5"/>
          </p:nvPr>
        </p:nvSpPr>
        <p:spPr/>
        <p:txBody>
          <a:bodyPr/>
          <a:lstStyle/>
          <a:p>
            <a:fld id="{FB88555E-DA46-4E7A-BD7B-3EB5FFBA34EF}" type="slidenum">
              <a:rPr lang="en-US" smtClean="0"/>
              <a:t>23</a:t>
            </a:fld>
            <a:endParaRPr lang="en-US"/>
          </a:p>
        </p:txBody>
      </p:sp>
    </p:spTree>
    <p:extLst>
      <p:ext uri="{BB962C8B-B14F-4D97-AF65-F5344CB8AC3E}">
        <p14:creationId xmlns:p14="http://schemas.microsoft.com/office/powerpoint/2010/main" val="2075822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14278909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A0174-045B-494E-9DB5-44CB5B734AFB}"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181437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2681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568140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569235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612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21525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7258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124823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413255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A0174-045B-494E-9DB5-44CB5B734AF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38864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A0174-045B-494E-9DB5-44CB5B734AFB}"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317687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A0174-045B-494E-9DB5-44CB5B734AFB}"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223084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A0174-045B-494E-9DB5-44CB5B734AFB}"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66693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EAA0174-045B-494E-9DB5-44CB5B734AFB}"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389681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A0174-045B-494E-9DB5-44CB5B734AFB}"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309488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A0174-045B-494E-9DB5-44CB5B734AFB}"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2C672-1400-4FE2-9F51-979D5A4806B2}" type="slidenum">
              <a:rPr lang="en-US" smtClean="0"/>
              <a:t>‹#›</a:t>
            </a:fld>
            <a:endParaRPr lang="en-US"/>
          </a:p>
        </p:txBody>
      </p:sp>
    </p:spTree>
    <p:extLst>
      <p:ext uri="{BB962C8B-B14F-4D97-AF65-F5344CB8AC3E}">
        <p14:creationId xmlns:p14="http://schemas.microsoft.com/office/powerpoint/2010/main" val="189345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AA0174-045B-494E-9DB5-44CB5B734AFB}" type="datetimeFigureOut">
              <a:rPr lang="en-US" smtClean="0"/>
              <a:t>8/27/2024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22C672-1400-4FE2-9F51-979D5A4806B2}" type="slidenum">
              <a:rPr lang="en-US" smtClean="0"/>
              <a:t>‹#›</a:t>
            </a:fld>
            <a:endParaRPr lang="en-US"/>
          </a:p>
        </p:txBody>
      </p:sp>
    </p:spTree>
    <p:extLst>
      <p:ext uri="{BB962C8B-B14F-4D97-AF65-F5344CB8AC3E}">
        <p14:creationId xmlns:p14="http://schemas.microsoft.com/office/powerpoint/2010/main" val="1900572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F7A-EF27-A210-E61E-9B5C6AA636E5}"/>
              </a:ext>
            </a:extLst>
          </p:cNvPr>
          <p:cNvSpPr>
            <a:spLocks noGrp="1"/>
          </p:cNvSpPr>
          <p:nvPr>
            <p:ph type="ctrTitle"/>
          </p:nvPr>
        </p:nvSpPr>
        <p:spPr/>
        <p:txBody>
          <a:bodyPr>
            <a:normAutofit/>
          </a:bodyPr>
          <a:lstStyle/>
          <a:p>
            <a:r>
              <a:rPr lang="en-US" sz="6600" b="1" dirty="0"/>
              <a:t>Correspondence </a:t>
            </a:r>
          </a:p>
        </p:txBody>
      </p:sp>
      <p:sp>
        <p:nvSpPr>
          <p:cNvPr id="3" name="Subtitle 2">
            <a:extLst>
              <a:ext uri="{FF2B5EF4-FFF2-40B4-BE49-F238E27FC236}">
                <a16:creationId xmlns:a16="http://schemas.microsoft.com/office/drawing/2014/main" id="{3F916D53-7DC4-BB3E-B1F7-76D06AFC48BE}"/>
              </a:ext>
            </a:extLst>
          </p:cNvPr>
          <p:cNvSpPr>
            <a:spLocks noGrp="1"/>
          </p:cNvSpPr>
          <p:nvPr>
            <p:ph type="subTitle" idx="1"/>
          </p:nvPr>
        </p:nvSpPr>
        <p:spPr/>
        <p:txBody>
          <a:bodyPr>
            <a:normAutofit/>
          </a:bodyPr>
          <a:lstStyle/>
          <a:p>
            <a:r>
              <a:rPr lang="en-US" sz="3600" dirty="0"/>
              <a:t>Business Letters</a:t>
            </a:r>
          </a:p>
        </p:txBody>
      </p:sp>
      <p:sp>
        <p:nvSpPr>
          <p:cNvPr id="5" name="TextBox 4">
            <a:extLst>
              <a:ext uri="{FF2B5EF4-FFF2-40B4-BE49-F238E27FC236}">
                <a16:creationId xmlns:a16="http://schemas.microsoft.com/office/drawing/2014/main" id="{5D8D9E23-AF5E-392B-1156-291935B5BF22}"/>
              </a:ext>
            </a:extLst>
          </p:cNvPr>
          <p:cNvSpPr txBox="1"/>
          <p:nvPr/>
        </p:nvSpPr>
        <p:spPr>
          <a:xfrm>
            <a:off x="4815082" y="2844225"/>
            <a:ext cx="6099716" cy="584775"/>
          </a:xfrm>
          <a:prstGeom prst="rect">
            <a:avLst/>
          </a:prstGeom>
          <a:noFill/>
        </p:spPr>
        <p:txBody>
          <a:bodyPr wrap="square">
            <a:spAutoFit/>
          </a:bodyPr>
          <a:lstStyle/>
          <a:p>
            <a:pPr algn="r"/>
            <a:r>
              <a:rPr lang="en-US" sz="3200" dirty="0"/>
              <a:t>CHAPTER: 6</a:t>
            </a:r>
          </a:p>
        </p:txBody>
      </p:sp>
      <p:pic>
        <p:nvPicPr>
          <p:cNvPr id="7" name="Picture 6">
            <a:extLst>
              <a:ext uri="{FF2B5EF4-FFF2-40B4-BE49-F238E27FC236}">
                <a16:creationId xmlns:a16="http://schemas.microsoft.com/office/drawing/2014/main" id="{3126E7F0-DF1E-2C0E-3C0F-D1BA26507B10}"/>
              </a:ext>
            </a:extLst>
          </p:cNvPr>
          <p:cNvPicPr>
            <a:picLocks noChangeAspect="1"/>
          </p:cNvPicPr>
          <p:nvPr/>
        </p:nvPicPr>
        <p:blipFill>
          <a:blip r:embed="rId2"/>
          <a:stretch>
            <a:fillRect/>
          </a:stretch>
        </p:blipFill>
        <p:spPr>
          <a:xfrm>
            <a:off x="8708702" y="234122"/>
            <a:ext cx="2206096" cy="2496040"/>
          </a:xfrm>
          <a:prstGeom prst="rect">
            <a:avLst/>
          </a:prstGeom>
        </p:spPr>
      </p:pic>
    </p:spTree>
    <p:extLst>
      <p:ext uri="{BB962C8B-B14F-4D97-AF65-F5344CB8AC3E}">
        <p14:creationId xmlns:p14="http://schemas.microsoft.com/office/powerpoint/2010/main" val="378416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564356"/>
            <a:ext cx="10515600" cy="871538"/>
          </a:xfrm>
        </p:spPr>
        <p:txBody>
          <a:bodyPr/>
          <a:lstStyle/>
          <a:p>
            <a:r>
              <a:rPr lang="en-US" b="1" dirty="0">
                <a:cs typeface="Times New Roman" panose="02020603050405020304" pitchFamily="18" charset="0"/>
              </a:rPr>
              <a:t>Heading or Letterhead</a:t>
            </a:r>
          </a:p>
        </p:txBody>
      </p:sp>
      <p:sp>
        <p:nvSpPr>
          <p:cNvPr id="3" name="Content Placeholder 2"/>
          <p:cNvSpPr>
            <a:spLocks noGrp="1"/>
          </p:cNvSpPr>
          <p:nvPr>
            <p:ph idx="1"/>
          </p:nvPr>
        </p:nvSpPr>
        <p:spPr>
          <a:xfrm>
            <a:off x="259556" y="1347788"/>
            <a:ext cx="11672888" cy="5614988"/>
          </a:xfrm>
        </p:spPr>
        <p:txBody>
          <a:bodyPr>
            <a:normAutofit/>
          </a:bodyPr>
          <a:lstStyle/>
          <a:p>
            <a:r>
              <a:rPr lang="en-US" sz="2800" dirty="0">
                <a:cs typeface="Times New Roman" panose="02020603050405020304" pitchFamily="18" charset="0"/>
              </a:rPr>
              <a:t>Place your </a:t>
            </a:r>
            <a:r>
              <a:rPr lang="en-US" sz="2800" b="1" dirty="0">
                <a:cs typeface="Times New Roman" panose="02020603050405020304" pitchFamily="18" charset="0"/>
              </a:rPr>
              <a:t>full return address </a:t>
            </a:r>
            <a:r>
              <a:rPr lang="en-US" sz="2800" dirty="0">
                <a:cs typeface="Times New Roman" panose="02020603050405020304" pitchFamily="18" charset="0"/>
              </a:rPr>
              <a:t>and the </a:t>
            </a:r>
            <a:r>
              <a:rPr lang="en-US" sz="2800" b="1" dirty="0">
                <a:cs typeface="Times New Roman" panose="02020603050405020304" pitchFamily="18" charset="0"/>
              </a:rPr>
              <a:t>date</a:t>
            </a:r>
            <a:r>
              <a:rPr lang="en-US" sz="2800" dirty="0">
                <a:cs typeface="Times New Roman" panose="02020603050405020304" pitchFamily="18" charset="0"/>
              </a:rPr>
              <a:t> in the heading (if no letterhead).</a:t>
            </a:r>
          </a:p>
          <a:p>
            <a:r>
              <a:rPr lang="en-US" sz="2800" dirty="0">
                <a:cs typeface="Times New Roman" panose="02020603050405020304" pitchFamily="18" charset="0"/>
              </a:rPr>
              <a:t>Avoid writing </a:t>
            </a:r>
            <a:r>
              <a:rPr lang="en-US" sz="2800" b="1" dirty="0">
                <a:cs typeface="Times New Roman" panose="02020603050405020304" pitchFamily="18" charset="0"/>
              </a:rPr>
              <a:t>name</a:t>
            </a:r>
            <a:r>
              <a:rPr lang="en-US" sz="2800" dirty="0">
                <a:cs typeface="Times New Roman" panose="02020603050405020304" pitchFamily="18" charset="0"/>
              </a:rPr>
              <a:t> (your name appears at the end of the letter)</a:t>
            </a:r>
          </a:p>
          <a:p>
            <a:r>
              <a:rPr lang="en-US" sz="2800" b="1" dirty="0">
                <a:cs typeface="Times New Roman" panose="02020603050405020304" pitchFamily="18" charset="0"/>
              </a:rPr>
              <a:t>Spell out </a:t>
            </a:r>
            <a:r>
              <a:rPr lang="en-US" sz="2800" dirty="0">
                <a:cs typeface="Times New Roman" panose="02020603050405020304" pitchFamily="18" charset="0"/>
              </a:rPr>
              <a:t>words such as street, avenue, first, and west rather than abbreviating them. </a:t>
            </a:r>
          </a:p>
          <a:p>
            <a:r>
              <a:rPr lang="en-US" sz="2800" dirty="0">
                <a:cs typeface="Times New Roman" panose="02020603050405020304" pitchFamily="18" charset="0"/>
              </a:rPr>
              <a:t>The </a:t>
            </a:r>
            <a:r>
              <a:rPr lang="en-US" sz="2800" b="1" dirty="0">
                <a:cs typeface="Times New Roman" panose="02020603050405020304" pitchFamily="18" charset="0"/>
              </a:rPr>
              <a:t>date</a:t>
            </a:r>
            <a:r>
              <a:rPr lang="en-US" sz="2800" dirty="0">
                <a:cs typeface="Times New Roman" panose="02020603050405020304" pitchFamily="18" charset="0"/>
              </a:rPr>
              <a:t> usually goes directly beneath the last line of the return address. Avoid abbreviating the name of the month.</a:t>
            </a:r>
          </a:p>
          <a:p>
            <a:r>
              <a:rPr lang="en-US" sz="2800" dirty="0">
                <a:cs typeface="Times New Roman" panose="02020603050405020304" pitchFamily="18" charset="0"/>
              </a:rPr>
              <a:t>Begin the </a:t>
            </a:r>
            <a:r>
              <a:rPr lang="en-US" sz="2800" b="1" dirty="0">
                <a:cs typeface="Times New Roman" panose="02020603050405020304" pitchFamily="18" charset="0"/>
              </a:rPr>
              <a:t>heading</a:t>
            </a:r>
            <a:r>
              <a:rPr lang="en-US" sz="2800" dirty="0">
                <a:cs typeface="Times New Roman" panose="02020603050405020304" pitchFamily="18" charset="0"/>
              </a:rPr>
              <a:t> about two inches from the top of the page. </a:t>
            </a:r>
          </a:p>
          <a:p>
            <a:r>
              <a:rPr lang="en-US" sz="2800" dirty="0">
                <a:cs typeface="Times New Roman" panose="02020603050405020304" pitchFamily="18" charset="0"/>
              </a:rPr>
              <a:t>If you are using </a:t>
            </a:r>
            <a:r>
              <a:rPr lang="en-US" sz="2800" b="1" dirty="0">
                <a:cs typeface="Times New Roman" panose="02020603050405020304" pitchFamily="18" charset="0"/>
              </a:rPr>
              <a:t>letterhead </a:t>
            </a:r>
            <a:r>
              <a:rPr lang="en-US" sz="2800" dirty="0">
                <a:cs typeface="Times New Roman" panose="02020603050405020304" pitchFamily="18" charset="0"/>
              </a:rPr>
              <a:t>that gives the company address, enter only the date, below the last line of the letterhead.</a:t>
            </a:r>
          </a:p>
        </p:txBody>
      </p:sp>
    </p:spTree>
    <p:extLst>
      <p:ext uri="{BB962C8B-B14F-4D97-AF65-F5344CB8AC3E}">
        <p14:creationId xmlns:p14="http://schemas.microsoft.com/office/powerpoint/2010/main" val="295076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entury Gothic" panose="020B0502020202020204" pitchFamily="34" charset="0"/>
                <a:cs typeface="Times New Roman" panose="02020603050405020304" pitchFamily="18" charset="0"/>
              </a:rPr>
              <a:t>Inside Address</a:t>
            </a:r>
          </a:p>
        </p:txBody>
      </p:sp>
      <p:sp>
        <p:nvSpPr>
          <p:cNvPr id="3" name="Content Placeholder 2"/>
          <p:cNvSpPr>
            <a:spLocks noGrp="1"/>
          </p:cNvSpPr>
          <p:nvPr>
            <p:ph idx="1"/>
          </p:nvPr>
        </p:nvSpPr>
        <p:spPr>
          <a:xfrm>
            <a:off x="685801" y="2142067"/>
            <a:ext cx="11506199" cy="3913293"/>
          </a:xfrm>
        </p:spPr>
        <p:txBody>
          <a:bodyPr>
            <a:normAutofit/>
          </a:bodyPr>
          <a:lstStyle/>
          <a:p>
            <a:r>
              <a:rPr lang="en-US" sz="3200" dirty="0">
                <a:latin typeface="Century Gothic" panose="020B0502020202020204" pitchFamily="34" charset="0"/>
                <a:cs typeface="Times New Roman" panose="02020603050405020304" pitchFamily="18" charset="0"/>
              </a:rPr>
              <a:t>the recipient’s full name </a:t>
            </a:r>
          </a:p>
          <a:p>
            <a:r>
              <a:rPr lang="en-US" sz="3200" dirty="0">
                <a:latin typeface="Century Gothic" panose="020B0502020202020204" pitchFamily="34" charset="0"/>
                <a:cs typeface="Times New Roman" panose="02020603050405020304" pitchFamily="18" charset="0"/>
              </a:rPr>
              <a:t>Title/designation</a:t>
            </a:r>
          </a:p>
          <a:p>
            <a:r>
              <a:rPr lang="en-US" sz="3200" dirty="0">
                <a:latin typeface="Century Gothic" panose="020B0502020202020204" pitchFamily="34" charset="0"/>
                <a:cs typeface="Times New Roman" panose="02020603050405020304" pitchFamily="18" charset="0"/>
              </a:rPr>
              <a:t>address in the inside address, </a:t>
            </a:r>
          </a:p>
          <a:p>
            <a:r>
              <a:rPr lang="en-US" sz="3200" dirty="0">
                <a:latin typeface="Century Gothic" panose="020B0502020202020204" pitchFamily="34" charset="0"/>
                <a:cs typeface="Times New Roman" panose="02020603050405020304" pitchFamily="18" charset="0"/>
              </a:rPr>
              <a:t>One line below the date, depending on the length of the letter </a:t>
            </a:r>
          </a:p>
        </p:txBody>
      </p:sp>
    </p:spTree>
    <p:extLst>
      <p:ext uri="{BB962C8B-B14F-4D97-AF65-F5344CB8AC3E}">
        <p14:creationId xmlns:p14="http://schemas.microsoft.com/office/powerpoint/2010/main" val="23552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286" y="537029"/>
            <a:ext cx="10515600" cy="1014413"/>
          </a:xfrm>
        </p:spPr>
        <p:txBody>
          <a:bodyPr/>
          <a:lstStyle/>
          <a:p>
            <a:r>
              <a:rPr lang="en-US" b="1" dirty="0">
                <a:cs typeface="Times New Roman" panose="02020603050405020304" pitchFamily="18" charset="0"/>
              </a:rPr>
              <a:t>Subject Line</a:t>
            </a:r>
          </a:p>
        </p:txBody>
      </p:sp>
      <p:sp>
        <p:nvSpPr>
          <p:cNvPr id="3" name="Content Placeholder 2"/>
          <p:cNvSpPr>
            <a:spLocks noGrp="1"/>
          </p:cNvSpPr>
          <p:nvPr>
            <p:ph idx="1"/>
          </p:nvPr>
        </p:nvSpPr>
        <p:spPr>
          <a:xfrm>
            <a:off x="361950" y="1551442"/>
            <a:ext cx="11830050" cy="5162550"/>
          </a:xfrm>
        </p:spPr>
        <p:txBody>
          <a:bodyPr>
            <a:normAutofit/>
          </a:bodyPr>
          <a:lstStyle/>
          <a:p>
            <a:r>
              <a:rPr lang="en-US" sz="2800" dirty="0">
                <a:cs typeface="Times New Roman" panose="02020603050405020304" pitchFamily="18" charset="0"/>
              </a:rPr>
              <a:t>An optional element in a letter is a subject line.</a:t>
            </a:r>
          </a:p>
          <a:p>
            <a:r>
              <a:rPr lang="en-US" sz="2800" dirty="0">
                <a:cs typeface="Times New Roman" panose="02020603050405020304" pitchFamily="18" charset="0"/>
              </a:rPr>
              <a:t>It follows the recipient’s address</a:t>
            </a:r>
          </a:p>
          <a:p>
            <a:r>
              <a:rPr lang="en-US" sz="2800" dirty="0">
                <a:cs typeface="Times New Roman" panose="02020603050405020304" pitchFamily="18" charset="0"/>
              </a:rPr>
              <a:t>Insert one blank line above and one blank line below the subject line.</a:t>
            </a:r>
          </a:p>
          <a:p>
            <a:r>
              <a:rPr lang="en-US" sz="2800" dirty="0">
                <a:cs typeface="Times New Roman" panose="02020603050405020304" pitchFamily="18" charset="0"/>
              </a:rPr>
              <a:t>The subject line in a letter functions as an aid in focusing the topic and filing the letter. </a:t>
            </a:r>
          </a:p>
          <a:p>
            <a:r>
              <a:rPr lang="en-US" sz="2800" dirty="0">
                <a:cs typeface="Times New Roman" panose="02020603050405020304" pitchFamily="18" charset="0"/>
              </a:rPr>
              <a:t>Subject lines are especially useful if you are writing to a large company and do not know the name or title of the recipient. In such cases, you may address a letter to an appropriate department or identify the subject in a subject line and use no salutation.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08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0"/>
            <a:ext cx="10515600" cy="857250"/>
          </a:xfrm>
        </p:spPr>
        <p:txBody>
          <a:bodyPr/>
          <a:lstStyle/>
          <a:p>
            <a:r>
              <a:rPr lang="en-US" b="1" dirty="0">
                <a:latin typeface="Century Gothic" panose="020B0502020202020204" pitchFamily="34" charset="0"/>
                <a:cs typeface="Times New Roman" panose="02020603050405020304" pitchFamily="18" charset="0"/>
              </a:rPr>
              <a:t>Salutation</a:t>
            </a:r>
          </a:p>
        </p:txBody>
      </p:sp>
      <p:sp>
        <p:nvSpPr>
          <p:cNvPr id="3" name="Content Placeholder 2"/>
          <p:cNvSpPr>
            <a:spLocks noGrp="1"/>
          </p:cNvSpPr>
          <p:nvPr>
            <p:ph idx="1"/>
          </p:nvPr>
        </p:nvSpPr>
        <p:spPr>
          <a:xfrm>
            <a:off x="464457" y="428625"/>
            <a:ext cx="12192000" cy="6790459"/>
          </a:xfrm>
        </p:spPr>
        <p:txBody>
          <a:bodyPr>
            <a:normAutofit/>
          </a:bodyPr>
          <a:lstStyle/>
          <a:p>
            <a:r>
              <a:rPr lang="en-US" sz="2400" dirty="0">
                <a:cs typeface="Times New Roman" panose="02020603050405020304" pitchFamily="18" charset="0"/>
              </a:rPr>
              <a:t>In most business letters, the salutation contains the recipient’s personal title (such as Mr., Ms., Dr.) and last name, followed by a colon (:).</a:t>
            </a:r>
          </a:p>
          <a:p>
            <a:r>
              <a:rPr lang="en-US" sz="2400" dirty="0">
                <a:cs typeface="Times New Roman" panose="02020603050405020304" pitchFamily="18" charset="0"/>
              </a:rPr>
              <a:t>If you are on a first-name basis with the recipient, use only the first name in the salutation. </a:t>
            </a:r>
          </a:p>
          <a:p>
            <a:r>
              <a:rPr lang="en-US" sz="2400" dirty="0">
                <a:cs typeface="Times New Roman" panose="02020603050405020304" pitchFamily="18" charset="0"/>
              </a:rPr>
              <a:t>Address women as Ms. unless they have expressed a preference for Miss or Mrs. </a:t>
            </a:r>
          </a:p>
          <a:p>
            <a:r>
              <a:rPr lang="en-US" sz="2400" dirty="0">
                <a:cs typeface="Times New Roman" panose="02020603050405020304" pitchFamily="18" charset="0"/>
              </a:rPr>
              <a:t>Professional titles (such as Professor, Senator, Major) take precedence over Ms. and similar courtesy titles. </a:t>
            </a:r>
          </a:p>
          <a:p>
            <a:r>
              <a:rPr lang="en-US" sz="2400" dirty="0">
                <a:cs typeface="Times New Roman" panose="02020603050405020304" pitchFamily="18" charset="0"/>
              </a:rPr>
              <a:t>When a person’s first name could refer to either a woman or a man, one solution is to use both the first and last names in the salutation.</a:t>
            </a:r>
          </a:p>
          <a:p>
            <a:r>
              <a:rPr lang="en-US" sz="2400" dirty="0">
                <a:cs typeface="Times New Roman" panose="02020603050405020304" pitchFamily="18" charset="0"/>
              </a:rPr>
              <a:t>Avoid “To Whom It May Concern” because it is impersonal and dated. </a:t>
            </a:r>
          </a:p>
          <a:p>
            <a:r>
              <a:rPr lang="en-US" sz="2400" dirty="0">
                <a:cs typeface="Times New Roman" panose="02020603050405020304" pitchFamily="18" charset="0"/>
              </a:rPr>
              <a:t>Dear Professor Ali and Dr. </a:t>
            </a:r>
            <a:r>
              <a:rPr lang="en-US" sz="2400" dirty="0" err="1">
                <a:cs typeface="Times New Roman" panose="02020603050405020304" pitchFamily="18" charset="0"/>
              </a:rPr>
              <a:t>Alishba</a:t>
            </a:r>
            <a:r>
              <a:rPr lang="en-US" sz="2400" dirty="0">
                <a:cs typeface="Times New Roman" panose="02020603050405020304" pitchFamily="18" charset="0"/>
              </a:rPr>
              <a:t>: [two recipients],  Dear Ms. </a:t>
            </a:r>
            <a:r>
              <a:rPr lang="en-US" sz="2400" dirty="0" err="1">
                <a:cs typeface="Times New Roman" panose="02020603050405020304" pitchFamily="18" charset="0"/>
              </a:rPr>
              <a:t>Asma</a:t>
            </a:r>
            <a:r>
              <a:rPr lang="en-US" sz="2400" dirty="0">
                <a:cs typeface="Times New Roman" panose="02020603050405020304" pitchFamily="18" charset="0"/>
              </a:rPr>
              <a:t>, Ms. Aleena, and Mr. </a:t>
            </a:r>
            <a:r>
              <a:rPr lang="en-US" sz="2400" dirty="0" err="1">
                <a:cs typeface="Times New Roman" panose="02020603050405020304" pitchFamily="18" charset="0"/>
              </a:rPr>
              <a:t>Asim</a:t>
            </a:r>
            <a:r>
              <a:rPr lang="en-US" sz="2400" dirty="0">
                <a:cs typeface="Times New Roman" panose="02020603050405020304" pitchFamily="18" charset="0"/>
              </a:rPr>
              <a:t>: [three recipients],  Dear Colleagues: [Members, or other suitable collective term].</a:t>
            </a:r>
          </a:p>
          <a:p>
            <a:r>
              <a:rPr lang="en-US" sz="2400" dirty="0">
                <a:cs typeface="Times New Roman" panose="02020603050405020304" pitchFamily="18" charset="0"/>
              </a:rPr>
              <a:t>In other circumstances in which you do not know the recipient’s name, use a title appropriate to the context of the letter, such as Dear Customer or Dear IT Professional.</a:t>
            </a:r>
          </a:p>
          <a:p>
            <a:r>
              <a:rPr lang="en-US" sz="2400" dirty="0">
                <a:cs typeface="Times New Roman" panose="02020603050405020304" pitchFamily="18" charset="0"/>
              </a:rPr>
              <a:t>Dear Sir/Madam</a:t>
            </a:r>
          </a:p>
        </p:txBody>
      </p:sp>
    </p:spTree>
    <p:extLst>
      <p:ext uri="{BB962C8B-B14F-4D97-AF65-F5344CB8AC3E}">
        <p14:creationId xmlns:p14="http://schemas.microsoft.com/office/powerpoint/2010/main" val="414574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7" y="0"/>
            <a:ext cx="10515600" cy="957263"/>
          </a:xfrm>
        </p:spPr>
        <p:txBody>
          <a:bodyPr>
            <a:normAutofit/>
          </a:bodyPr>
          <a:lstStyle/>
          <a:p>
            <a:r>
              <a:rPr lang="en-US" sz="4400" b="1" dirty="0">
                <a:latin typeface="+mn-lt"/>
                <a:cs typeface="Times New Roman" panose="02020603050405020304" pitchFamily="18" charset="0"/>
              </a:rPr>
              <a:t>Body</a:t>
            </a:r>
          </a:p>
        </p:txBody>
      </p:sp>
      <p:sp>
        <p:nvSpPr>
          <p:cNvPr id="3" name="Content Placeholder 2"/>
          <p:cNvSpPr>
            <a:spLocks noGrp="1"/>
          </p:cNvSpPr>
          <p:nvPr>
            <p:ph idx="1"/>
          </p:nvPr>
        </p:nvSpPr>
        <p:spPr>
          <a:xfrm>
            <a:off x="239485" y="1201103"/>
            <a:ext cx="11713029" cy="5013779"/>
          </a:xfrm>
        </p:spPr>
        <p:txBody>
          <a:bodyPr>
            <a:noAutofit/>
          </a:bodyPr>
          <a:lstStyle/>
          <a:p>
            <a:r>
              <a:rPr lang="en-US" sz="2800" dirty="0">
                <a:cs typeface="Times New Roman" panose="02020603050405020304" pitchFamily="18" charset="0"/>
              </a:rPr>
              <a:t>The body of the letter should begin a line below the salutation</a:t>
            </a:r>
          </a:p>
          <a:p>
            <a:r>
              <a:rPr lang="en-US" sz="2800" dirty="0">
                <a:cs typeface="Times New Roman" panose="02020603050405020304" pitchFamily="18" charset="0"/>
              </a:rPr>
              <a:t>Leave a line within paragraphs</a:t>
            </a:r>
          </a:p>
          <a:p>
            <a:r>
              <a:rPr lang="en-US" sz="2800" dirty="0">
                <a:cs typeface="Times New Roman" panose="02020603050405020304" pitchFamily="18" charset="0"/>
              </a:rPr>
              <a:t>To provide a fuller appearance to a very short letter, you can increase the side margins, increase the font size and insert extra space above the inside address, the writer’s signature block, and the initials of the person typing the letter..</a:t>
            </a:r>
          </a:p>
          <a:p>
            <a:r>
              <a:rPr lang="en-US" sz="2800" dirty="0">
                <a:cs typeface="Times New Roman" panose="02020603050405020304" pitchFamily="18" charset="0"/>
              </a:rPr>
              <a:t>Components of Body:</a:t>
            </a:r>
          </a:p>
          <a:p>
            <a:pPr marL="971550" lvl="1" indent="-514350">
              <a:buFont typeface="+mj-lt"/>
              <a:buAutoNum type="arabicPeriod"/>
            </a:pPr>
            <a:r>
              <a:rPr lang="en-US" sz="2800" dirty="0">
                <a:cs typeface="Times New Roman" panose="02020603050405020304" pitchFamily="18" charset="0"/>
              </a:rPr>
              <a:t>Purpose</a:t>
            </a:r>
          </a:p>
          <a:p>
            <a:pPr marL="971550" lvl="1" indent="-514350">
              <a:buFont typeface="+mj-lt"/>
              <a:buAutoNum type="arabicPeriod"/>
            </a:pPr>
            <a:r>
              <a:rPr lang="en-US" sz="2800" dirty="0">
                <a:cs typeface="Times New Roman" panose="02020603050405020304" pitchFamily="18" charset="0"/>
              </a:rPr>
              <a:t>Details</a:t>
            </a:r>
          </a:p>
          <a:p>
            <a:pPr marL="971550" lvl="1" indent="-514350">
              <a:buFont typeface="+mj-lt"/>
              <a:buAutoNum type="arabicPeriod"/>
            </a:pPr>
            <a:r>
              <a:rPr lang="en-US" sz="2800" dirty="0">
                <a:cs typeface="Times New Roman" panose="02020603050405020304" pitchFamily="18" charset="0"/>
              </a:rPr>
              <a:t>Call for Action</a:t>
            </a:r>
          </a:p>
          <a:p>
            <a:pPr marL="971550" lvl="1" indent="-514350">
              <a:buFont typeface="+mj-lt"/>
              <a:buAutoNum type="arabicPeriod"/>
            </a:pPr>
            <a:r>
              <a:rPr lang="en-US" sz="2800" dirty="0">
                <a:cs typeface="Times New Roman" panose="02020603050405020304" pitchFamily="18" charset="0"/>
              </a:rPr>
              <a:t>Closing off</a:t>
            </a:r>
          </a:p>
        </p:txBody>
      </p:sp>
    </p:spTree>
    <p:extLst>
      <p:ext uri="{BB962C8B-B14F-4D97-AF65-F5344CB8AC3E}">
        <p14:creationId xmlns:p14="http://schemas.microsoft.com/office/powerpoint/2010/main" val="225647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435428"/>
            <a:ext cx="10515600" cy="957263"/>
          </a:xfrm>
        </p:spPr>
        <p:txBody>
          <a:bodyPr>
            <a:normAutofit/>
          </a:bodyPr>
          <a:lstStyle/>
          <a:p>
            <a:r>
              <a:rPr lang="en-US" sz="4400" b="1" dirty="0">
                <a:cs typeface="Times New Roman" panose="02020603050405020304" pitchFamily="18" charset="0"/>
              </a:rPr>
              <a:t>Complimentary Closing</a:t>
            </a:r>
          </a:p>
        </p:txBody>
      </p:sp>
      <p:sp>
        <p:nvSpPr>
          <p:cNvPr id="3" name="Content Placeholder 2"/>
          <p:cNvSpPr>
            <a:spLocks noGrp="1"/>
          </p:cNvSpPr>
          <p:nvPr>
            <p:ph idx="1"/>
          </p:nvPr>
        </p:nvSpPr>
        <p:spPr>
          <a:xfrm>
            <a:off x="242888" y="1392691"/>
            <a:ext cx="11772900" cy="5657849"/>
          </a:xfrm>
        </p:spPr>
        <p:txBody>
          <a:bodyPr>
            <a:noAutofit/>
          </a:bodyPr>
          <a:lstStyle/>
          <a:p>
            <a:r>
              <a:rPr lang="en-US" sz="3200" dirty="0">
                <a:cs typeface="Times New Roman" panose="02020603050405020304" pitchFamily="18" charset="0"/>
              </a:rPr>
              <a:t>Type the complimentary closing a space below the body. </a:t>
            </a:r>
          </a:p>
          <a:p>
            <a:r>
              <a:rPr lang="en-US" sz="3200" dirty="0">
                <a:cs typeface="Times New Roman" panose="02020603050405020304" pitchFamily="18" charset="0"/>
              </a:rPr>
              <a:t>Use a standard expression such as Sincerely, Yours sincerely or Yours truly. </a:t>
            </a:r>
          </a:p>
          <a:p>
            <a:r>
              <a:rPr lang="en-US" sz="3200" dirty="0">
                <a:cs typeface="Times New Roman" panose="02020603050405020304" pitchFamily="18" charset="0"/>
              </a:rPr>
              <a:t>If the recipient is a friend as well as a business associate, you can use a less-formal closing such as Best wishes or Best regards or, simply, Best.</a:t>
            </a:r>
          </a:p>
          <a:p>
            <a:r>
              <a:rPr lang="en-US" sz="3200" dirty="0">
                <a:cs typeface="Times New Roman" panose="02020603050405020304" pitchFamily="18" charset="0"/>
              </a:rPr>
              <a:t>Capitalize only the initial letter of the first word, and follow the expression with a comma (,).</a:t>
            </a:r>
          </a:p>
        </p:txBody>
      </p:sp>
    </p:spTree>
    <p:extLst>
      <p:ext uri="{BB962C8B-B14F-4D97-AF65-F5344CB8AC3E}">
        <p14:creationId xmlns:p14="http://schemas.microsoft.com/office/powerpoint/2010/main" val="311162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7" y="304800"/>
            <a:ext cx="10515600" cy="957263"/>
          </a:xfrm>
        </p:spPr>
        <p:txBody>
          <a:bodyPr>
            <a:normAutofit/>
          </a:bodyPr>
          <a:lstStyle/>
          <a:p>
            <a:r>
              <a:rPr lang="en-US" sz="4400" b="1" dirty="0">
                <a:cs typeface="Times New Roman" panose="02020603050405020304" pitchFamily="18" charset="0"/>
              </a:rPr>
              <a:t>Writer’s Signature Block</a:t>
            </a:r>
          </a:p>
        </p:txBody>
      </p:sp>
      <p:sp>
        <p:nvSpPr>
          <p:cNvPr id="3" name="Content Placeholder 2"/>
          <p:cNvSpPr>
            <a:spLocks noGrp="1"/>
          </p:cNvSpPr>
          <p:nvPr>
            <p:ph idx="1"/>
          </p:nvPr>
        </p:nvSpPr>
        <p:spPr>
          <a:xfrm>
            <a:off x="242888" y="1085850"/>
            <a:ext cx="11772900" cy="5657849"/>
          </a:xfrm>
        </p:spPr>
        <p:txBody>
          <a:bodyPr>
            <a:noAutofit/>
          </a:bodyPr>
          <a:lstStyle/>
          <a:p>
            <a:r>
              <a:rPr lang="en-US" sz="2800" dirty="0">
                <a:cs typeface="Times New Roman" panose="02020603050405020304" pitchFamily="18" charset="0"/>
              </a:rPr>
              <a:t>Type your full name four lines below and aligned with the complimentary closing.</a:t>
            </a:r>
          </a:p>
          <a:p>
            <a:r>
              <a:rPr lang="en-US" sz="2800" dirty="0">
                <a:cs typeface="Times New Roman" panose="02020603050405020304" pitchFamily="18" charset="0"/>
              </a:rPr>
              <a:t>Sign the letter in the space between the complimentary closing and your name.</a:t>
            </a:r>
          </a:p>
          <a:p>
            <a:r>
              <a:rPr lang="en-US" sz="2800" dirty="0">
                <a:cs typeface="Times New Roman" panose="02020603050405020304" pitchFamily="18" charset="0"/>
              </a:rPr>
              <a:t>On the next line include your business title, if appropriate. </a:t>
            </a:r>
          </a:p>
          <a:p>
            <a:r>
              <a:rPr lang="en-US" sz="2800" dirty="0">
                <a:cs typeface="Times New Roman" panose="02020603050405020304" pitchFamily="18" charset="0"/>
              </a:rPr>
              <a:t>The following lines may contain individual contact information, such as a telephone number or an e-mail address, if not included in the letterhead or the body of your letter.</a:t>
            </a:r>
          </a:p>
        </p:txBody>
      </p:sp>
    </p:spTree>
    <p:extLst>
      <p:ext uri="{BB962C8B-B14F-4D97-AF65-F5344CB8AC3E}">
        <p14:creationId xmlns:p14="http://schemas.microsoft.com/office/powerpoint/2010/main" val="71290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446" y="0"/>
            <a:ext cx="10515600" cy="957263"/>
          </a:xfrm>
        </p:spPr>
        <p:txBody>
          <a:bodyPr>
            <a:normAutofit/>
          </a:bodyPr>
          <a:lstStyle/>
          <a:p>
            <a:r>
              <a:rPr lang="en-US" sz="4400" b="1" dirty="0">
                <a:latin typeface="+mn-lt"/>
                <a:cs typeface="Times New Roman" panose="02020603050405020304" pitchFamily="18" charset="0"/>
              </a:rPr>
              <a:t>End Notations</a:t>
            </a:r>
          </a:p>
        </p:txBody>
      </p:sp>
      <p:sp>
        <p:nvSpPr>
          <p:cNvPr id="3" name="Content Placeholder 2"/>
          <p:cNvSpPr>
            <a:spLocks noGrp="1"/>
          </p:cNvSpPr>
          <p:nvPr>
            <p:ph idx="1"/>
          </p:nvPr>
        </p:nvSpPr>
        <p:spPr>
          <a:xfrm>
            <a:off x="209550" y="957263"/>
            <a:ext cx="11772900" cy="6015036"/>
          </a:xfrm>
        </p:spPr>
        <p:txBody>
          <a:bodyPr>
            <a:noAutofit/>
          </a:bodyPr>
          <a:lstStyle/>
          <a:p>
            <a:r>
              <a:rPr lang="en-US" sz="2800" b="1" dirty="0">
                <a:cs typeface="Times New Roman" panose="02020603050405020304" pitchFamily="18" charset="0"/>
              </a:rPr>
              <a:t>Reference initials </a:t>
            </a:r>
            <a:r>
              <a:rPr lang="en-US" sz="2800" dirty="0">
                <a:cs typeface="Times New Roman" panose="02020603050405020304" pitchFamily="18" charset="0"/>
              </a:rPr>
              <a:t>show the letter writer’s initials in capital letters, followed by a slash mark (or colon), and then the initials of the person typing the letter in lowercase letters (When the writer is also the person typing the letter, no initials are needed). </a:t>
            </a:r>
          </a:p>
          <a:p>
            <a:r>
              <a:rPr lang="en-US" sz="2800" b="1" dirty="0">
                <a:cs typeface="Times New Roman" panose="02020603050405020304" pitchFamily="18" charset="0"/>
              </a:rPr>
              <a:t>Enclosure notations </a:t>
            </a:r>
            <a:r>
              <a:rPr lang="en-US" sz="2800" dirty="0">
                <a:cs typeface="Times New Roman" panose="02020603050405020304" pitchFamily="18" charset="0"/>
              </a:rPr>
              <a:t>indicate that the writer is sending material along with the letter (an invoice, an article, and so on).</a:t>
            </a:r>
          </a:p>
          <a:p>
            <a:r>
              <a:rPr lang="en-US" sz="2800" dirty="0">
                <a:cs typeface="Times New Roman" panose="02020603050405020304" pitchFamily="18" charset="0"/>
              </a:rPr>
              <a:t>Enclosure notations may take several forms: Enclosure: Final Safety Report</a:t>
            </a:r>
          </a:p>
          <a:p>
            <a:r>
              <a:rPr lang="en-US" sz="2800" b="1" dirty="0">
                <a:cs typeface="Times New Roman" panose="02020603050405020304" pitchFamily="18" charset="0"/>
              </a:rPr>
              <a:t>Copy notation </a:t>
            </a:r>
            <a:r>
              <a:rPr lang="en-US" sz="2800" dirty="0">
                <a:cs typeface="Times New Roman" panose="02020603050405020304" pitchFamily="18" charset="0"/>
              </a:rPr>
              <a:t>(“cc:”) tells the reader that a copy of the letter is being sent to the named recipient(s). </a:t>
            </a:r>
          </a:p>
          <a:p>
            <a:r>
              <a:rPr lang="en-US" sz="2800" dirty="0">
                <a:cs typeface="Times New Roman" panose="02020603050405020304" pitchFamily="18" charset="0"/>
              </a:rPr>
              <a:t>Use a </a:t>
            </a:r>
            <a:r>
              <a:rPr lang="en-US" sz="2800" b="1" dirty="0">
                <a:cs typeface="Times New Roman" panose="02020603050405020304" pitchFamily="18" charset="0"/>
              </a:rPr>
              <a:t>blind-copy notation </a:t>
            </a:r>
            <a:r>
              <a:rPr lang="en-US" sz="2800" dirty="0">
                <a:cs typeface="Times New Roman" panose="02020603050405020304" pitchFamily="18" charset="0"/>
              </a:rPr>
              <a:t>(“bcc:”) when you do not want the addressee to know that a copy is being sent to someone else. A blind-copy notation appears only on the copy, not on the original (“bcc: Dr. Ali Afzal”).</a:t>
            </a:r>
          </a:p>
        </p:txBody>
      </p:sp>
    </p:spTree>
    <p:extLst>
      <p:ext uri="{BB962C8B-B14F-4D97-AF65-F5344CB8AC3E}">
        <p14:creationId xmlns:p14="http://schemas.microsoft.com/office/powerpoint/2010/main" val="158525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E34D-338A-A9C0-E87C-9D3CC9A526D9}"/>
              </a:ext>
            </a:extLst>
          </p:cNvPr>
          <p:cNvSpPr>
            <a:spLocks noGrp="1"/>
          </p:cNvSpPr>
          <p:nvPr>
            <p:ph type="title"/>
          </p:nvPr>
        </p:nvSpPr>
        <p:spPr/>
        <p:txBody>
          <a:bodyPr>
            <a:normAutofit/>
          </a:bodyPr>
          <a:lstStyle/>
          <a:p>
            <a:r>
              <a:rPr lang="en-US" sz="4000" b="1" dirty="0"/>
              <a:t>Types of Business Letters </a:t>
            </a:r>
          </a:p>
        </p:txBody>
      </p:sp>
      <p:sp>
        <p:nvSpPr>
          <p:cNvPr id="4" name="Content Placeholder 3">
            <a:extLst>
              <a:ext uri="{FF2B5EF4-FFF2-40B4-BE49-F238E27FC236}">
                <a16:creationId xmlns:a16="http://schemas.microsoft.com/office/drawing/2014/main" id="{238C29E2-D8A9-10D6-97A4-FF027726DD58}"/>
              </a:ext>
            </a:extLst>
          </p:cNvPr>
          <p:cNvSpPr>
            <a:spLocks noGrp="1"/>
          </p:cNvSpPr>
          <p:nvPr>
            <p:ph sz="half" idx="2"/>
          </p:nvPr>
        </p:nvSpPr>
        <p:spPr>
          <a:xfrm>
            <a:off x="1275081" y="2250441"/>
            <a:ext cx="4996923" cy="2920998"/>
          </a:xfrm>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effectLst/>
                <a:uLnTx/>
                <a:uFillTx/>
                <a:latin typeface="Arial Rounded MT Bold" panose="020F0704030504030204" pitchFamily="34" charset="0"/>
                <a:ea typeface="+mn-ea"/>
                <a:cs typeface="+mn-cs"/>
              </a:rPr>
              <a:t>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effectLst/>
                <a:uLnTx/>
                <a:uFillTx/>
                <a:latin typeface="Arial Rounded MT Bold" panose="020F0704030504030204" pitchFamily="34" charset="0"/>
                <a:ea typeface="+mn-ea"/>
                <a:cs typeface="+mn-cs"/>
              </a:rPr>
              <a:t>NEGATIVE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effectLst/>
                <a:uLnTx/>
                <a:uFillTx/>
                <a:latin typeface="Arial Rounded MT Bold" panose="020F0704030504030204" pitchFamily="34" charset="0"/>
                <a:ea typeface="+mn-ea"/>
                <a:cs typeface="+mn-cs"/>
              </a:rPr>
              <a:t>NEUTRAL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effectLst/>
                <a:uLnTx/>
                <a:uFillTx/>
                <a:latin typeface="Arial Rounded MT Bold" panose="020F0704030504030204" pitchFamily="34" charset="0"/>
                <a:ea typeface="+mn-ea"/>
                <a:cs typeface="+mn-cs"/>
              </a:rPr>
              <a:t>PERSUASIVE</a:t>
            </a:r>
            <a:endParaRPr lang="en-US" sz="4400" dirty="0"/>
          </a:p>
        </p:txBody>
      </p:sp>
      <p:sp>
        <p:nvSpPr>
          <p:cNvPr id="6" name="Content Placeholder 5">
            <a:extLst>
              <a:ext uri="{FF2B5EF4-FFF2-40B4-BE49-F238E27FC236}">
                <a16:creationId xmlns:a16="http://schemas.microsoft.com/office/drawing/2014/main" id="{858683D6-B00D-5F78-28F2-689F0E8A6FBE}"/>
              </a:ext>
            </a:extLst>
          </p:cNvPr>
          <p:cNvSpPr>
            <a:spLocks noGrp="1"/>
          </p:cNvSpPr>
          <p:nvPr>
            <p:ph sz="quarter" idx="4"/>
          </p:nvPr>
        </p:nvSpPr>
        <p:spPr>
          <a:xfrm>
            <a:off x="7195077" y="563881"/>
            <a:ext cx="5682722" cy="6294119"/>
          </a:xfrm>
        </p:spPr>
        <p:txBody>
          <a:bodyPr>
            <a:normAutofit fontScale="92500" lnSpcReduction="10000"/>
          </a:bodyPr>
          <a:lstStyle/>
          <a:p>
            <a:r>
              <a:rPr lang="en-US" sz="3600" dirty="0"/>
              <a:t>Invitations</a:t>
            </a:r>
          </a:p>
          <a:p>
            <a:r>
              <a:rPr lang="en-US" sz="3600" dirty="0"/>
              <a:t>Instructions</a:t>
            </a:r>
          </a:p>
          <a:p>
            <a:r>
              <a:rPr lang="en-US" sz="3600" dirty="0"/>
              <a:t>Answer to Inquiry</a:t>
            </a:r>
          </a:p>
          <a:p>
            <a:r>
              <a:rPr lang="en-US" sz="3600" dirty="0"/>
              <a:t>Complaint</a:t>
            </a:r>
          </a:p>
          <a:p>
            <a:r>
              <a:rPr lang="en-US" sz="3600" dirty="0"/>
              <a:t>Adjustment</a:t>
            </a:r>
          </a:p>
          <a:p>
            <a:r>
              <a:rPr lang="en-US" sz="3600" dirty="0"/>
              <a:t>Reference</a:t>
            </a:r>
          </a:p>
          <a:p>
            <a:r>
              <a:rPr lang="en-US" sz="3600" dirty="0"/>
              <a:t>Advice</a:t>
            </a:r>
          </a:p>
          <a:p>
            <a:r>
              <a:rPr lang="en-US" sz="3600" dirty="0"/>
              <a:t>Introducing new business</a:t>
            </a:r>
          </a:p>
          <a:p>
            <a:r>
              <a:rPr lang="en-US" sz="3600" dirty="0"/>
              <a:t>Amalgamation of business</a:t>
            </a:r>
          </a:p>
          <a:p>
            <a:r>
              <a:rPr lang="en-US" sz="3600" dirty="0"/>
              <a:t>Acknowledgement</a:t>
            </a:r>
          </a:p>
          <a:p>
            <a:endParaRPr lang="en-US" dirty="0"/>
          </a:p>
        </p:txBody>
      </p:sp>
    </p:spTree>
    <p:extLst>
      <p:ext uri="{BB962C8B-B14F-4D97-AF65-F5344CB8AC3E}">
        <p14:creationId xmlns:p14="http://schemas.microsoft.com/office/powerpoint/2010/main" val="332010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E529-74FA-76BB-8A02-77E71097E571}"/>
              </a:ext>
            </a:extLst>
          </p:cNvPr>
          <p:cNvSpPr>
            <a:spLocks noGrp="1"/>
          </p:cNvSpPr>
          <p:nvPr>
            <p:ph type="title"/>
          </p:nvPr>
        </p:nvSpPr>
        <p:spPr/>
        <p:txBody>
          <a:bodyPr>
            <a:normAutofit/>
          </a:bodyPr>
          <a:lstStyle/>
          <a:p>
            <a:r>
              <a:rPr lang="en-US" sz="4800" b="1" dirty="0"/>
              <a:t>1. Letter of Acknowledgement</a:t>
            </a:r>
          </a:p>
        </p:txBody>
      </p:sp>
      <p:sp>
        <p:nvSpPr>
          <p:cNvPr id="3" name="Content Placeholder 2">
            <a:extLst>
              <a:ext uri="{FF2B5EF4-FFF2-40B4-BE49-F238E27FC236}">
                <a16:creationId xmlns:a16="http://schemas.microsoft.com/office/drawing/2014/main" id="{0897657B-431E-0944-EBD4-442EC094F9B5}"/>
              </a:ext>
            </a:extLst>
          </p:cNvPr>
          <p:cNvSpPr>
            <a:spLocks noGrp="1"/>
          </p:cNvSpPr>
          <p:nvPr>
            <p:ph idx="1"/>
          </p:nvPr>
        </p:nvSpPr>
        <p:spPr>
          <a:xfrm>
            <a:off x="685801" y="2142067"/>
            <a:ext cx="11318131" cy="4336554"/>
          </a:xfrm>
        </p:spPr>
        <p:txBody>
          <a:bodyPr>
            <a:noAutofit/>
          </a:bodyPr>
          <a:lstStyle/>
          <a:p>
            <a:r>
              <a:rPr lang="en-US" sz="4000" dirty="0"/>
              <a:t>Sent to acknowledge receipt of something when a written record is appropriate.</a:t>
            </a:r>
          </a:p>
          <a:p>
            <a:r>
              <a:rPr lang="en-US" sz="4000" dirty="0"/>
              <a:t>An acknowledge may also be sent to acknowledge receipt of another letter or document which requires further attention. As such you would clearly state that you will look into the matter and reply in more detail at a later date.</a:t>
            </a:r>
          </a:p>
        </p:txBody>
      </p:sp>
    </p:spTree>
    <p:extLst>
      <p:ext uri="{BB962C8B-B14F-4D97-AF65-F5344CB8AC3E}">
        <p14:creationId xmlns:p14="http://schemas.microsoft.com/office/powerpoint/2010/main" val="175225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8B0A-CC7F-5B91-ADD9-2A752C747BE8}"/>
              </a:ext>
            </a:extLst>
          </p:cNvPr>
          <p:cNvSpPr>
            <a:spLocks noGrp="1"/>
          </p:cNvSpPr>
          <p:nvPr>
            <p:ph type="title"/>
          </p:nvPr>
        </p:nvSpPr>
        <p:spPr/>
        <p:txBody>
          <a:bodyPr>
            <a:normAutofit/>
          </a:bodyPr>
          <a:lstStyle/>
          <a:p>
            <a:r>
              <a:rPr lang="en-US" sz="4800" b="1" dirty="0"/>
              <a:t>Purpose</a:t>
            </a:r>
          </a:p>
        </p:txBody>
      </p:sp>
      <p:sp>
        <p:nvSpPr>
          <p:cNvPr id="3" name="Content Placeholder 2">
            <a:extLst>
              <a:ext uri="{FF2B5EF4-FFF2-40B4-BE49-F238E27FC236}">
                <a16:creationId xmlns:a16="http://schemas.microsoft.com/office/drawing/2014/main" id="{29C3451A-BEFC-EDA7-6883-8668A4603FFA}"/>
              </a:ext>
            </a:extLst>
          </p:cNvPr>
          <p:cNvSpPr>
            <a:spLocks noGrp="1"/>
          </p:cNvSpPr>
          <p:nvPr>
            <p:ph idx="1"/>
          </p:nvPr>
        </p:nvSpPr>
        <p:spPr>
          <a:xfrm>
            <a:off x="558800" y="1845733"/>
            <a:ext cx="11294533" cy="5012267"/>
          </a:xfrm>
        </p:spPr>
        <p:txBody>
          <a:bodyPr/>
          <a:lstStyle/>
          <a:p>
            <a:pPr eaLnBrk="1" hangingPunct="1">
              <a:lnSpc>
                <a:spcPct val="90000"/>
              </a:lnSpc>
            </a:pPr>
            <a:r>
              <a:rPr lang="en-US" altLang="en-US" sz="4400" dirty="0">
                <a:cs typeface="Times New Roman" panose="02020603050405020304" pitchFamily="18" charset="0"/>
              </a:rPr>
              <a:t>Business letters are written to </a:t>
            </a:r>
            <a:r>
              <a:rPr lang="en-US" altLang="en-US" sz="4400" b="1" dirty="0">
                <a:solidFill>
                  <a:srgbClr val="FFC000"/>
                </a:solidFill>
                <a:cs typeface="Times New Roman" panose="02020603050405020304" pitchFamily="18" charset="0"/>
              </a:rPr>
              <a:t>inform</a:t>
            </a:r>
            <a:r>
              <a:rPr lang="en-US" altLang="en-US" sz="4400" dirty="0">
                <a:cs typeface="Times New Roman" panose="02020603050405020304" pitchFamily="18" charset="0"/>
              </a:rPr>
              <a:t> readers of specific information. </a:t>
            </a:r>
          </a:p>
          <a:p>
            <a:pPr eaLnBrk="1" hangingPunct="1">
              <a:lnSpc>
                <a:spcPct val="90000"/>
              </a:lnSpc>
            </a:pPr>
            <a:r>
              <a:rPr lang="en-US" altLang="en-US" sz="4400" dirty="0">
                <a:cs typeface="Times New Roman" panose="02020603050405020304" pitchFamily="18" charset="0"/>
              </a:rPr>
              <a:t>You might also write a business letter to </a:t>
            </a:r>
            <a:r>
              <a:rPr lang="en-US" altLang="en-US" sz="4400" b="1" dirty="0">
                <a:solidFill>
                  <a:srgbClr val="FFC000"/>
                </a:solidFill>
                <a:cs typeface="Times New Roman" panose="02020603050405020304" pitchFamily="18" charset="0"/>
              </a:rPr>
              <a:t>persuade</a:t>
            </a:r>
            <a:r>
              <a:rPr lang="en-US" altLang="en-US" sz="4400" dirty="0">
                <a:cs typeface="Times New Roman" panose="02020603050405020304" pitchFamily="18" charset="0"/>
              </a:rPr>
              <a:t> others to take action.</a:t>
            </a:r>
          </a:p>
          <a:p>
            <a:pPr eaLnBrk="1" hangingPunct="1">
              <a:lnSpc>
                <a:spcPct val="90000"/>
              </a:lnSpc>
            </a:pPr>
            <a:r>
              <a:rPr lang="en-US" altLang="en-US" sz="4400" dirty="0">
                <a:cs typeface="Times New Roman" panose="02020603050405020304" pitchFamily="18" charset="0"/>
              </a:rPr>
              <a:t>Business letters even function as advertisements, like in case of Sales Letter.</a:t>
            </a:r>
          </a:p>
          <a:p>
            <a:endParaRPr lang="en-US" dirty="0"/>
          </a:p>
        </p:txBody>
      </p:sp>
    </p:spTree>
    <p:extLst>
      <p:ext uri="{BB962C8B-B14F-4D97-AF65-F5344CB8AC3E}">
        <p14:creationId xmlns:p14="http://schemas.microsoft.com/office/powerpoint/2010/main" val="140552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32137F-021C-F6AA-DF72-BFD06E5139B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45969" y="298213"/>
            <a:ext cx="11100061" cy="6261573"/>
          </a:xfrm>
          <a:prstGeom prst="rect">
            <a:avLst/>
          </a:prstGeom>
        </p:spPr>
      </p:pic>
    </p:spTree>
    <p:extLst>
      <p:ext uri="{BB962C8B-B14F-4D97-AF65-F5344CB8AC3E}">
        <p14:creationId xmlns:p14="http://schemas.microsoft.com/office/powerpoint/2010/main" val="199638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173F-B030-1D3A-75C9-1D43AF452F37}"/>
              </a:ext>
            </a:extLst>
          </p:cNvPr>
          <p:cNvSpPr>
            <a:spLocks noGrp="1"/>
          </p:cNvSpPr>
          <p:nvPr>
            <p:ph type="title"/>
          </p:nvPr>
        </p:nvSpPr>
        <p:spPr/>
        <p:txBody>
          <a:bodyPr>
            <a:normAutofit/>
          </a:bodyPr>
          <a:lstStyle/>
          <a:p>
            <a:r>
              <a:rPr lang="en-US" sz="4800" b="1" dirty="0"/>
              <a:t>2. LETTER OF ENQUIRY</a:t>
            </a:r>
          </a:p>
        </p:txBody>
      </p:sp>
      <p:sp>
        <p:nvSpPr>
          <p:cNvPr id="3" name="Content Placeholder 2">
            <a:extLst>
              <a:ext uri="{FF2B5EF4-FFF2-40B4-BE49-F238E27FC236}">
                <a16:creationId xmlns:a16="http://schemas.microsoft.com/office/drawing/2014/main" id="{D6D5295F-0A6A-5FCB-E1FD-E534F2352C2B}"/>
              </a:ext>
            </a:extLst>
          </p:cNvPr>
          <p:cNvSpPr>
            <a:spLocks noGrp="1"/>
          </p:cNvSpPr>
          <p:nvPr>
            <p:ph idx="1"/>
          </p:nvPr>
        </p:nvSpPr>
        <p:spPr>
          <a:xfrm>
            <a:off x="821988" y="2544504"/>
            <a:ext cx="10131425" cy="3649133"/>
          </a:xfrm>
        </p:spPr>
        <p:txBody>
          <a:bodyPr>
            <a:noAutofit/>
          </a:bodyPr>
          <a:lstStyle/>
          <a:p>
            <a:r>
              <a:rPr lang="en-US" sz="4000" dirty="0"/>
              <a:t>Enquiries for information about goods or services are sent and received in business all the time. </a:t>
            </a:r>
          </a:p>
          <a:p>
            <a:r>
              <a:rPr lang="en-US" sz="4000" dirty="0"/>
              <a:t>In your letter remember to state clearly exactly what you want – information? a catalogue? a price list? a quotation? </a:t>
            </a:r>
          </a:p>
          <a:p>
            <a:r>
              <a:rPr lang="en-US" sz="4000" dirty="0"/>
              <a:t>Keep your enquiry brief and to the point.</a:t>
            </a:r>
          </a:p>
        </p:txBody>
      </p:sp>
    </p:spTree>
    <p:extLst>
      <p:ext uri="{BB962C8B-B14F-4D97-AF65-F5344CB8AC3E}">
        <p14:creationId xmlns:p14="http://schemas.microsoft.com/office/powerpoint/2010/main" val="262074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068F57-A049-0C7A-3664-D448ECE9A8C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58745" y="180072"/>
            <a:ext cx="10874510" cy="6497856"/>
          </a:xfrm>
          <a:prstGeom prst="rect">
            <a:avLst/>
          </a:prstGeom>
        </p:spPr>
      </p:pic>
    </p:spTree>
    <p:extLst>
      <p:ext uri="{BB962C8B-B14F-4D97-AF65-F5344CB8AC3E}">
        <p14:creationId xmlns:p14="http://schemas.microsoft.com/office/powerpoint/2010/main" val="4098763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9D41-A69B-90D8-7CEF-F68E6E7A39DF}"/>
              </a:ext>
            </a:extLst>
          </p:cNvPr>
          <p:cNvSpPr>
            <a:spLocks noGrp="1"/>
          </p:cNvSpPr>
          <p:nvPr>
            <p:ph type="title"/>
          </p:nvPr>
        </p:nvSpPr>
        <p:spPr>
          <a:xfrm>
            <a:off x="768928" y="-284789"/>
            <a:ext cx="10131425" cy="1456267"/>
          </a:xfrm>
        </p:spPr>
        <p:txBody>
          <a:bodyPr>
            <a:normAutofit/>
          </a:bodyPr>
          <a:lstStyle/>
          <a:p>
            <a:r>
              <a:rPr lang="en-US" sz="4400" b="1" dirty="0"/>
              <a:t>3. Letter of Complaint</a:t>
            </a:r>
          </a:p>
        </p:txBody>
      </p:sp>
      <p:sp>
        <p:nvSpPr>
          <p:cNvPr id="3" name="Content Placeholder 2">
            <a:extLst>
              <a:ext uri="{FF2B5EF4-FFF2-40B4-BE49-F238E27FC236}">
                <a16:creationId xmlns:a16="http://schemas.microsoft.com/office/drawing/2014/main" id="{6B33DD54-1CC4-AA38-C8E1-7FFB6710553D}"/>
              </a:ext>
            </a:extLst>
          </p:cNvPr>
          <p:cNvSpPr>
            <a:spLocks noGrp="1"/>
          </p:cNvSpPr>
          <p:nvPr>
            <p:ph idx="1"/>
          </p:nvPr>
        </p:nvSpPr>
        <p:spPr>
          <a:xfrm>
            <a:off x="0" y="1433945"/>
            <a:ext cx="12192000" cy="4980710"/>
          </a:xfrm>
        </p:spPr>
        <p:txBody>
          <a:bodyPr>
            <a:noAutofit/>
          </a:bodyPr>
          <a:lstStyle/>
          <a:p>
            <a:r>
              <a:rPr lang="en-US" sz="4000" dirty="0"/>
              <a:t>When you have a genuine complaint, you will feel angry but remember that the other party may not to be blame . </a:t>
            </a:r>
          </a:p>
          <a:p>
            <a:r>
              <a:rPr lang="en-US" sz="4000" dirty="0"/>
              <a:t>They may have a perfectly good defense. Therefore, your letter should be confined to a statement of the facts followed by an enquiry about what the company will do about it or a suggestion of how you expect the matter to be dealt with. </a:t>
            </a:r>
          </a:p>
          <a:p>
            <a:r>
              <a:rPr lang="en-US" sz="4000" dirty="0"/>
              <a:t>At all costs </a:t>
            </a:r>
            <a:r>
              <a:rPr lang="en-US" sz="4000" b="1" dirty="0"/>
              <a:t>avoid rudeness .</a:t>
            </a:r>
          </a:p>
        </p:txBody>
      </p:sp>
    </p:spTree>
    <p:extLst>
      <p:ext uri="{BB962C8B-B14F-4D97-AF65-F5344CB8AC3E}">
        <p14:creationId xmlns:p14="http://schemas.microsoft.com/office/powerpoint/2010/main" val="404621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F3B49-6541-72D6-6672-4FA7D3829A4D}"/>
              </a:ext>
            </a:extLst>
          </p:cNvPr>
          <p:cNvPicPr>
            <a:picLocks noChangeAspect="1"/>
          </p:cNvPicPr>
          <p:nvPr/>
        </p:nvPicPr>
        <p:blipFill>
          <a:blip r:embed="rId2"/>
          <a:stretch>
            <a:fillRect/>
          </a:stretch>
        </p:blipFill>
        <p:spPr>
          <a:xfrm>
            <a:off x="1160750" y="0"/>
            <a:ext cx="10223500" cy="6858000"/>
          </a:xfrm>
          <a:prstGeom prst="rect">
            <a:avLst/>
          </a:prstGeom>
        </p:spPr>
      </p:pic>
    </p:spTree>
    <p:extLst>
      <p:ext uri="{BB962C8B-B14F-4D97-AF65-F5344CB8AC3E}">
        <p14:creationId xmlns:p14="http://schemas.microsoft.com/office/powerpoint/2010/main" val="416827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E5B8-D60D-C4E1-71F4-696D3B959863}"/>
              </a:ext>
            </a:extLst>
          </p:cNvPr>
          <p:cNvSpPr>
            <a:spLocks noGrp="1"/>
          </p:cNvSpPr>
          <p:nvPr>
            <p:ph type="title"/>
          </p:nvPr>
        </p:nvSpPr>
        <p:spPr>
          <a:xfrm>
            <a:off x="685800" y="0"/>
            <a:ext cx="10131425" cy="1456267"/>
          </a:xfrm>
        </p:spPr>
        <p:txBody>
          <a:bodyPr/>
          <a:lstStyle/>
          <a:p>
            <a:r>
              <a:rPr lang="en-US" b="1" dirty="0"/>
              <a:t>USEFUL PHRASES FOR LETTER OF COMPLAINT</a:t>
            </a:r>
          </a:p>
        </p:txBody>
      </p:sp>
      <p:sp>
        <p:nvSpPr>
          <p:cNvPr id="3" name="Content Placeholder 2">
            <a:extLst>
              <a:ext uri="{FF2B5EF4-FFF2-40B4-BE49-F238E27FC236}">
                <a16:creationId xmlns:a16="http://schemas.microsoft.com/office/drawing/2014/main" id="{113D5E24-0EE2-237F-FAE9-1FC7599C7126}"/>
              </a:ext>
            </a:extLst>
          </p:cNvPr>
          <p:cNvSpPr>
            <a:spLocks noGrp="1"/>
          </p:cNvSpPr>
          <p:nvPr>
            <p:ph idx="1"/>
          </p:nvPr>
        </p:nvSpPr>
        <p:spPr>
          <a:xfrm>
            <a:off x="207819" y="2245976"/>
            <a:ext cx="12192000" cy="3649133"/>
          </a:xfrm>
        </p:spPr>
        <p:txBody>
          <a:bodyPr>
            <a:noAutofit/>
          </a:bodyPr>
          <a:lstStyle/>
          <a:p>
            <a:r>
              <a:rPr lang="en-US" sz="3600" dirty="0"/>
              <a:t>I am </a:t>
            </a:r>
            <a:r>
              <a:rPr lang="en-US" sz="3600" dirty="0">
                <a:highlight>
                  <a:srgbClr val="808080"/>
                </a:highlight>
              </a:rPr>
              <a:t>displeased with the quality </a:t>
            </a:r>
            <a:r>
              <a:rPr lang="en-US" sz="3600" dirty="0"/>
              <a:t>of these goods.</a:t>
            </a:r>
          </a:p>
          <a:p>
            <a:r>
              <a:rPr lang="en-US" sz="3600" dirty="0"/>
              <a:t>This is causing </a:t>
            </a:r>
            <a:r>
              <a:rPr lang="en-US" sz="3600" dirty="0">
                <a:highlight>
                  <a:srgbClr val="808080"/>
                </a:highlight>
              </a:rPr>
              <a:t>us a great deal of inconvenience</a:t>
            </a:r>
            <a:r>
              <a:rPr lang="en-US" sz="3600" dirty="0"/>
              <a:t>.</a:t>
            </a:r>
          </a:p>
          <a:p>
            <a:r>
              <a:rPr lang="en-US" sz="3600" dirty="0"/>
              <a:t>​Please </a:t>
            </a:r>
            <a:r>
              <a:rPr lang="en-US" sz="3600" dirty="0">
                <a:highlight>
                  <a:srgbClr val="808080"/>
                </a:highlight>
              </a:rPr>
              <a:t>look into this </a:t>
            </a:r>
            <a:r>
              <a:rPr lang="en-US" sz="3600" dirty="0"/>
              <a:t>and arrange for the goods to be replaced.</a:t>
            </a:r>
          </a:p>
          <a:p>
            <a:r>
              <a:rPr lang="en-US" sz="3600" dirty="0"/>
              <a:t>These goods are </a:t>
            </a:r>
            <a:r>
              <a:rPr lang="en-US" sz="3600" dirty="0">
                <a:highlight>
                  <a:srgbClr val="808080"/>
                </a:highlight>
              </a:rPr>
              <a:t>well below the standard expected</a:t>
            </a:r>
            <a:r>
              <a:rPr lang="en-US" sz="3600" dirty="0"/>
              <a:t>.</a:t>
            </a:r>
          </a:p>
          <a:p>
            <a:r>
              <a:rPr lang="en-US" sz="3600" dirty="0"/>
              <a:t>I </a:t>
            </a:r>
            <a:r>
              <a:rPr lang="en-US" sz="3600" b="1" dirty="0">
                <a:highlight>
                  <a:srgbClr val="808080"/>
                </a:highlight>
              </a:rPr>
              <a:t>expect to receive </a:t>
            </a:r>
            <a:r>
              <a:rPr lang="en-US" sz="3600" dirty="0"/>
              <a:t>a complete refund soon.</a:t>
            </a:r>
          </a:p>
          <a:p>
            <a:r>
              <a:rPr lang="en-US" sz="3600" dirty="0"/>
              <a:t>​The standard of workmanship is </a:t>
            </a:r>
            <a:r>
              <a:rPr lang="en-US" sz="3600" dirty="0">
                <a:highlight>
                  <a:srgbClr val="808080"/>
                </a:highlight>
              </a:rPr>
              <a:t>totally inadequate</a:t>
            </a:r>
            <a:r>
              <a:rPr lang="en-US" sz="3600" dirty="0"/>
              <a:t>.</a:t>
            </a:r>
          </a:p>
          <a:p>
            <a:r>
              <a:rPr lang="en-US" sz="3600" dirty="0"/>
              <a:t>​You </a:t>
            </a:r>
            <a:r>
              <a:rPr lang="en-US" sz="3600" dirty="0">
                <a:highlight>
                  <a:srgbClr val="808080"/>
                </a:highlight>
              </a:rPr>
              <a:t>assured me that </a:t>
            </a:r>
            <a:r>
              <a:rPr lang="en-US" sz="3600" dirty="0"/>
              <a:t>you would deliver these goods within one week.</a:t>
            </a:r>
          </a:p>
        </p:txBody>
      </p:sp>
    </p:spTree>
    <p:extLst>
      <p:ext uri="{BB962C8B-B14F-4D97-AF65-F5344CB8AC3E}">
        <p14:creationId xmlns:p14="http://schemas.microsoft.com/office/powerpoint/2010/main" val="341212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4CF1-458F-FF92-99B7-B18C4DE051B8}"/>
              </a:ext>
            </a:extLst>
          </p:cNvPr>
          <p:cNvSpPr>
            <a:spLocks noGrp="1"/>
          </p:cNvSpPr>
          <p:nvPr>
            <p:ph type="title"/>
          </p:nvPr>
        </p:nvSpPr>
        <p:spPr/>
        <p:txBody>
          <a:bodyPr>
            <a:normAutofit/>
          </a:bodyPr>
          <a:lstStyle/>
          <a:p>
            <a:r>
              <a:rPr lang="en-US" sz="4400" b="1" dirty="0"/>
              <a:t>4. Adjustment Letter</a:t>
            </a:r>
          </a:p>
        </p:txBody>
      </p:sp>
      <p:sp>
        <p:nvSpPr>
          <p:cNvPr id="3" name="Content Placeholder 2">
            <a:extLst>
              <a:ext uri="{FF2B5EF4-FFF2-40B4-BE49-F238E27FC236}">
                <a16:creationId xmlns:a16="http://schemas.microsoft.com/office/drawing/2014/main" id="{51F1751A-95CC-3DEC-DA3D-C85C36BA104A}"/>
              </a:ext>
            </a:extLst>
          </p:cNvPr>
          <p:cNvSpPr>
            <a:spLocks noGrp="1"/>
          </p:cNvSpPr>
          <p:nvPr>
            <p:ph idx="1"/>
          </p:nvPr>
        </p:nvSpPr>
        <p:spPr/>
        <p:txBody>
          <a:bodyPr>
            <a:normAutofit/>
          </a:bodyPr>
          <a:lstStyle/>
          <a:p>
            <a:r>
              <a:rPr lang="en-US" sz="4000" dirty="0"/>
              <a:t>Adjustment letter gives an opportunity to investigate, explain and put things right.</a:t>
            </a:r>
          </a:p>
        </p:txBody>
      </p:sp>
    </p:spTree>
    <p:extLst>
      <p:ext uri="{BB962C8B-B14F-4D97-AF65-F5344CB8AC3E}">
        <p14:creationId xmlns:p14="http://schemas.microsoft.com/office/powerpoint/2010/main" val="893653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0E001-C493-E74A-74DD-085870C3A1C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97456" y="311727"/>
            <a:ext cx="11397087" cy="6234545"/>
          </a:xfrm>
          <a:prstGeom prst="rect">
            <a:avLst/>
          </a:prstGeom>
        </p:spPr>
      </p:pic>
    </p:spTree>
    <p:extLst>
      <p:ext uri="{BB962C8B-B14F-4D97-AF65-F5344CB8AC3E}">
        <p14:creationId xmlns:p14="http://schemas.microsoft.com/office/powerpoint/2010/main" val="1676046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AA55-AA87-422D-285A-B047777B9F23}"/>
              </a:ext>
            </a:extLst>
          </p:cNvPr>
          <p:cNvSpPr>
            <a:spLocks noGrp="1"/>
          </p:cNvSpPr>
          <p:nvPr>
            <p:ph type="title"/>
          </p:nvPr>
        </p:nvSpPr>
        <p:spPr>
          <a:xfrm>
            <a:off x="685801" y="123920"/>
            <a:ext cx="11506199" cy="1456267"/>
          </a:xfrm>
        </p:spPr>
        <p:txBody>
          <a:bodyPr>
            <a:normAutofit/>
          </a:bodyPr>
          <a:lstStyle/>
          <a:p>
            <a:r>
              <a:rPr lang="en-US" sz="4400" b="1" dirty="0"/>
              <a:t>USEFUL PHRASES FOR LETTER OF ADJUSTMENT</a:t>
            </a:r>
          </a:p>
        </p:txBody>
      </p:sp>
      <p:sp>
        <p:nvSpPr>
          <p:cNvPr id="3" name="Content Placeholder 2">
            <a:extLst>
              <a:ext uri="{FF2B5EF4-FFF2-40B4-BE49-F238E27FC236}">
                <a16:creationId xmlns:a16="http://schemas.microsoft.com/office/drawing/2014/main" id="{B738B748-769D-2E09-86CD-F1AA57C71722}"/>
              </a:ext>
            </a:extLst>
          </p:cNvPr>
          <p:cNvSpPr>
            <a:spLocks noGrp="1"/>
          </p:cNvSpPr>
          <p:nvPr>
            <p:ph idx="1"/>
          </p:nvPr>
        </p:nvSpPr>
        <p:spPr>
          <a:xfrm>
            <a:off x="228600" y="2356813"/>
            <a:ext cx="11963400" cy="3649133"/>
          </a:xfrm>
        </p:spPr>
        <p:txBody>
          <a:bodyPr>
            <a:noAutofit/>
          </a:bodyPr>
          <a:lstStyle/>
          <a:p>
            <a:r>
              <a:rPr lang="en-US" sz="4000" dirty="0"/>
              <a:t>I have looked into this matter and have found out that…</a:t>
            </a:r>
          </a:p>
          <a:p>
            <a:r>
              <a:rPr lang="en-US" sz="4000" dirty="0"/>
              <a:t>I am very sorry to hear about...</a:t>
            </a:r>
          </a:p>
          <a:p>
            <a:r>
              <a:rPr lang="en-US" sz="4000" dirty="0"/>
              <a:t>Please accept my apologies for any inconvenience caused.</a:t>
            </a:r>
          </a:p>
          <a:p>
            <a:r>
              <a:rPr lang="en-US" sz="4000" dirty="0"/>
              <a:t>Thank you for bringing the matter to our attention.</a:t>
            </a:r>
          </a:p>
          <a:p>
            <a:r>
              <a:rPr lang="en-US" sz="4000" dirty="0"/>
              <a:t>​I sincerely hope that you will have no further problems with this replacement order.</a:t>
            </a:r>
          </a:p>
        </p:txBody>
      </p:sp>
    </p:spTree>
    <p:extLst>
      <p:ext uri="{BB962C8B-B14F-4D97-AF65-F5344CB8AC3E}">
        <p14:creationId xmlns:p14="http://schemas.microsoft.com/office/powerpoint/2010/main" val="308143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7D6-7A66-703A-2C29-C3694C584589}"/>
              </a:ext>
            </a:extLst>
          </p:cNvPr>
          <p:cNvSpPr>
            <a:spLocks noGrp="1"/>
          </p:cNvSpPr>
          <p:nvPr>
            <p:ph type="title"/>
          </p:nvPr>
        </p:nvSpPr>
        <p:spPr>
          <a:xfrm rot="16200000">
            <a:off x="-3969326" y="1064154"/>
            <a:ext cx="10131425" cy="1456267"/>
          </a:xfrm>
        </p:spPr>
        <p:txBody>
          <a:bodyPr>
            <a:normAutofit/>
          </a:bodyPr>
          <a:lstStyle/>
          <a:p>
            <a:r>
              <a:rPr lang="en-US" sz="4400" b="1" dirty="0"/>
              <a:t>Don’ts of Letter Writing</a:t>
            </a:r>
          </a:p>
        </p:txBody>
      </p:sp>
      <p:sp>
        <p:nvSpPr>
          <p:cNvPr id="3" name="Content Placeholder 2">
            <a:extLst>
              <a:ext uri="{FF2B5EF4-FFF2-40B4-BE49-F238E27FC236}">
                <a16:creationId xmlns:a16="http://schemas.microsoft.com/office/drawing/2014/main" id="{3BD3701A-2A66-6880-D42C-C65B79A08EC9}"/>
              </a:ext>
            </a:extLst>
          </p:cNvPr>
          <p:cNvSpPr>
            <a:spLocks noGrp="1"/>
          </p:cNvSpPr>
          <p:nvPr>
            <p:ph idx="1"/>
          </p:nvPr>
        </p:nvSpPr>
        <p:spPr>
          <a:xfrm>
            <a:off x="2639291" y="1122219"/>
            <a:ext cx="8666018" cy="4319202"/>
          </a:xfrm>
        </p:spPr>
        <p:txBody>
          <a:bodyPr>
            <a:noAutofit/>
          </a:bodyPr>
          <a:lstStyle/>
          <a:p>
            <a:r>
              <a:rPr lang="en-US" sz="3600" dirty="0"/>
              <a:t>Make grammar or usage errors </a:t>
            </a:r>
          </a:p>
          <a:p>
            <a:r>
              <a:rPr lang="en-US" sz="3600" dirty="0"/>
              <a:t>Use clichés or worn-out phrases </a:t>
            </a:r>
          </a:p>
          <a:p>
            <a:r>
              <a:rPr lang="en-US" sz="3600" dirty="0"/>
              <a:t>Use obsolete and/or pompous language because it "seems" more professional</a:t>
            </a:r>
          </a:p>
          <a:p>
            <a:r>
              <a:rPr lang="en-US" sz="3600" dirty="0"/>
              <a:t>Be too familiar with your audience</a:t>
            </a:r>
          </a:p>
          <a:p>
            <a:r>
              <a:rPr lang="en-US" sz="3600" dirty="0"/>
              <a:t>Use humor unless you know what you are doing</a:t>
            </a:r>
          </a:p>
          <a:p>
            <a:r>
              <a:rPr lang="en-US" sz="3600" dirty="0"/>
              <a:t>Preach</a:t>
            </a:r>
          </a:p>
          <a:p>
            <a:r>
              <a:rPr lang="en-US" sz="3600" dirty="0"/>
              <a:t>Brag</a:t>
            </a:r>
          </a:p>
        </p:txBody>
      </p:sp>
    </p:spTree>
    <p:extLst>
      <p:ext uri="{BB962C8B-B14F-4D97-AF65-F5344CB8AC3E}">
        <p14:creationId xmlns:p14="http://schemas.microsoft.com/office/powerpoint/2010/main" val="409810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74619-ED7A-341A-75FA-0F24C60AE704}"/>
              </a:ext>
            </a:extLst>
          </p:cNvPr>
          <p:cNvSpPr>
            <a:spLocks noGrp="1"/>
          </p:cNvSpPr>
          <p:nvPr>
            <p:ph idx="1"/>
          </p:nvPr>
        </p:nvSpPr>
        <p:spPr>
          <a:xfrm>
            <a:off x="364068" y="1549401"/>
            <a:ext cx="7543799" cy="4072466"/>
          </a:xfrm>
        </p:spPr>
        <p:txBody>
          <a:bodyPr>
            <a:noAutofit/>
          </a:bodyPr>
          <a:lstStyle/>
          <a:p>
            <a:r>
              <a:rPr lang="en-US" sz="4400" b="1" u="sng" dirty="0">
                <a:latin typeface="+mj-lt"/>
                <a:cs typeface="Times New Roman" panose="02020603050405020304" pitchFamily="18" charset="0"/>
              </a:rPr>
              <a:t>Letterhead</a:t>
            </a:r>
            <a:r>
              <a:rPr lang="en-US" sz="4400" dirty="0">
                <a:latin typeface="Times New Roman" panose="02020603050405020304" pitchFamily="18" charset="0"/>
                <a:cs typeface="Times New Roman" panose="02020603050405020304" pitchFamily="18" charset="0"/>
              </a:rPr>
              <a:t> </a:t>
            </a:r>
            <a:r>
              <a:rPr lang="en-US" sz="4400" dirty="0">
                <a:cs typeface="Times New Roman" panose="02020603050405020304" pitchFamily="18" charset="0"/>
              </a:rPr>
              <a:t>is designed to convey a positive image of the company.</a:t>
            </a:r>
          </a:p>
          <a:p>
            <a:r>
              <a:rPr lang="en-US" sz="4400" dirty="0">
                <a:cs typeface="Times New Roman" panose="02020603050405020304" pitchFamily="18" charset="0"/>
              </a:rPr>
              <a:t>Letterhead includes:</a:t>
            </a:r>
          </a:p>
          <a:p>
            <a:pPr lvl="1"/>
            <a:r>
              <a:rPr lang="en-US" sz="4200" dirty="0">
                <a:cs typeface="Times New Roman" panose="02020603050405020304" pitchFamily="18" charset="0"/>
              </a:rPr>
              <a:t>company's logo</a:t>
            </a:r>
          </a:p>
          <a:p>
            <a:pPr lvl="1"/>
            <a:r>
              <a:rPr lang="en-US" sz="4200" dirty="0">
                <a:cs typeface="Times New Roman" panose="02020603050405020304" pitchFamily="18" charset="0"/>
              </a:rPr>
              <a:t>address</a:t>
            </a:r>
          </a:p>
          <a:p>
            <a:pPr lvl="1"/>
            <a:r>
              <a:rPr lang="en-US" sz="4200" dirty="0">
                <a:cs typeface="Times New Roman" panose="02020603050405020304" pitchFamily="18" charset="0"/>
              </a:rPr>
              <a:t>phone number </a:t>
            </a:r>
          </a:p>
          <a:p>
            <a:pPr lvl="1"/>
            <a:r>
              <a:rPr lang="en-US" sz="4200" dirty="0">
                <a:cs typeface="Times New Roman" panose="02020603050405020304" pitchFamily="18" charset="0"/>
              </a:rPr>
              <a:t>identifying graphic/logo</a:t>
            </a:r>
            <a:endParaRPr lang="en-US" sz="4200" dirty="0"/>
          </a:p>
        </p:txBody>
      </p:sp>
      <p:pic>
        <p:nvPicPr>
          <p:cNvPr id="7" name="Picture 6">
            <a:extLst>
              <a:ext uri="{FF2B5EF4-FFF2-40B4-BE49-F238E27FC236}">
                <a16:creationId xmlns:a16="http://schemas.microsoft.com/office/drawing/2014/main" id="{F796E6BB-88B0-6445-0FFA-75AF6A1CD60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747933" y="2229906"/>
            <a:ext cx="5079999" cy="3724339"/>
          </a:xfrm>
          <a:prstGeom prst="rect">
            <a:avLst/>
          </a:prstGeom>
        </p:spPr>
      </p:pic>
    </p:spTree>
    <p:extLst>
      <p:ext uri="{BB962C8B-B14F-4D97-AF65-F5344CB8AC3E}">
        <p14:creationId xmlns:p14="http://schemas.microsoft.com/office/powerpoint/2010/main" val="344397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7D6-7A66-703A-2C29-C3694C584589}"/>
              </a:ext>
            </a:extLst>
          </p:cNvPr>
          <p:cNvSpPr>
            <a:spLocks noGrp="1"/>
          </p:cNvSpPr>
          <p:nvPr>
            <p:ph type="title"/>
          </p:nvPr>
        </p:nvSpPr>
        <p:spPr>
          <a:xfrm rot="16200000">
            <a:off x="-3969326" y="1064154"/>
            <a:ext cx="10131425" cy="1456267"/>
          </a:xfrm>
        </p:spPr>
        <p:txBody>
          <a:bodyPr>
            <a:normAutofit/>
          </a:bodyPr>
          <a:lstStyle/>
          <a:p>
            <a:r>
              <a:rPr lang="en-US" sz="4400" b="1" dirty="0"/>
              <a:t>Don’ts of Letter Writing</a:t>
            </a:r>
          </a:p>
        </p:txBody>
      </p:sp>
      <p:sp>
        <p:nvSpPr>
          <p:cNvPr id="3" name="Content Placeholder 2">
            <a:extLst>
              <a:ext uri="{FF2B5EF4-FFF2-40B4-BE49-F238E27FC236}">
                <a16:creationId xmlns:a16="http://schemas.microsoft.com/office/drawing/2014/main" id="{3BD3701A-2A66-6880-D42C-C65B79A08EC9}"/>
              </a:ext>
            </a:extLst>
          </p:cNvPr>
          <p:cNvSpPr>
            <a:spLocks noGrp="1"/>
          </p:cNvSpPr>
          <p:nvPr>
            <p:ph idx="1"/>
          </p:nvPr>
        </p:nvSpPr>
        <p:spPr>
          <a:xfrm>
            <a:off x="2639291" y="1122219"/>
            <a:ext cx="8666018" cy="4319202"/>
          </a:xfrm>
        </p:spPr>
        <p:txBody>
          <a:bodyPr>
            <a:noAutofit/>
          </a:bodyPr>
          <a:lstStyle/>
          <a:p>
            <a:r>
              <a:rPr lang="en-US" sz="3600" dirty="0"/>
              <a:t>Use plain English </a:t>
            </a:r>
          </a:p>
          <a:p>
            <a:r>
              <a:rPr lang="en-US" sz="3600" dirty="0"/>
              <a:t>Write in active voice when possible</a:t>
            </a:r>
          </a:p>
          <a:p>
            <a:r>
              <a:rPr lang="en-US" sz="3600" dirty="0"/>
              <a:t>Use short sentences when possible</a:t>
            </a:r>
          </a:p>
          <a:p>
            <a:r>
              <a:rPr lang="en-US" sz="3600" dirty="0"/>
              <a:t>Use everyday words and avoid technical jargon</a:t>
            </a:r>
          </a:p>
          <a:p>
            <a:r>
              <a:rPr lang="en-US" sz="3600" dirty="0"/>
              <a:t>Use lists to present complex materials</a:t>
            </a:r>
          </a:p>
          <a:p>
            <a:r>
              <a:rPr lang="en-US" sz="3600" dirty="0"/>
              <a:t>Select the words you use very carefully</a:t>
            </a:r>
          </a:p>
          <a:p>
            <a:r>
              <a:rPr lang="en-US" sz="3600" dirty="0"/>
              <a:t>Use a strong organizational strategy</a:t>
            </a:r>
          </a:p>
          <a:p>
            <a:r>
              <a:rPr lang="en-US" sz="3600" dirty="0"/>
              <a:t>Use a reader centered tone</a:t>
            </a:r>
          </a:p>
          <a:p>
            <a:r>
              <a:rPr lang="en-US" sz="3600" dirty="0"/>
              <a:t>Use a business like, conversational tone</a:t>
            </a:r>
          </a:p>
        </p:txBody>
      </p:sp>
    </p:spTree>
    <p:extLst>
      <p:ext uri="{BB962C8B-B14F-4D97-AF65-F5344CB8AC3E}">
        <p14:creationId xmlns:p14="http://schemas.microsoft.com/office/powerpoint/2010/main" val="260837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84E6-7C46-B3F0-267D-EA8781ECC850}"/>
              </a:ext>
            </a:extLst>
          </p:cNvPr>
          <p:cNvSpPr>
            <a:spLocks noGrp="1"/>
          </p:cNvSpPr>
          <p:nvPr>
            <p:ph type="title"/>
          </p:nvPr>
        </p:nvSpPr>
        <p:spPr>
          <a:xfrm rot="16200000">
            <a:off x="-4109719" y="1064154"/>
            <a:ext cx="10131425" cy="1456267"/>
          </a:xfrm>
        </p:spPr>
        <p:txBody>
          <a:bodyPr>
            <a:normAutofit/>
          </a:bodyPr>
          <a:lstStyle/>
          <a:p>
            <a:r>
              <a:rPr lang="en-US" sz="4000" b="1" dirty="0"/>
              <a:t>Correspondence Guidelines </a:t>
            </a:r>
            <a:endParaRPr lang="en-US" sz="4000" dirty="0"/>
          </a:p>
        </p:txBody>
      </p:sp>
      <p:sp>
        <p:nvSpPr>
          <p:cNvPr id="3" name="Content Placeholder 2">
            <a:extLst>
              <a:ext uri="{FF2B5EF4-FFF2-40B4-BE49-F238E27FC236}">
                <a16:creationId xmlns:a16="http://schemas.microsoft.com/office/drawing/2014/main" id="{028B314F-07FD-B436-047B-56B95333ACF5}"/>
              </a:ext>
            </a:extLst>
          </p:cNvPr>
          <p:cNvSpPr>
            <a:spLocks noGrp="1"/>
          </p:cNvSpPr>
          <p:nvPr>
            <p:ph idx="1"/>
          </p:nvPr>
        </p:nvSpPr>
        <p:spPr>
          <a:xfrm>
            <a:off x="1422400" y="1792287"/>
            <a:ext cx="10769600" cy="3649133"/>
          </a:xfrm>
        </p:spPr>
        <p:txBody>
          <a:bodyPr>
            <a:normAutofit fontScale="25000" lnSpcReduction="20000"/>
          </a:bodyPr>
          <a:lstStyle/>
          <a:p>
            <a:r>
              <a:rPr lang="en-US" sz="14400" dirty="0"/>
              <a:t>1. Know Your Purpose</a:t>
            </a:r>
          </a:p>
          <a:p>
            <a:r>
              <a:rPr lang="en-US" sz="14400" dirty="0"/>
              <a:t>2. Know Your Readers</a:t>
            </a:r>
          </a:p>
          <a:p>
            <a:r>
              <a:rPr lang="en-US" sz="14400" dirty="0"/>
              <a:t>3. Follow Correct Format (CONTENT + FORMAT)</a:t>
            </a:r>
          </a:p>
          <a:p>
            <a:r>
              <a:rPr lang="en-US" sz="14400" dirty="0"/>
              <a:t>4. Follow ABC Format</a:t>
            </a:r>
          </a:p>
          <a:p>
            <a:r>
              <a:rPr lang="en-US" sz="14400" dirty="0"/>
              <a:t>5. Follow the 3 Cs Strategy (Capture, Convince, Contact)</a:t>
            </a:r>
          </a:p>
          <a:p>
            <a:r>
              <a:rPr lang="en-US" sz="14400" dirty="0"/>
              <a:t>6. Stress the You Attitude</a:t>
            </a:r>
          </a:p>
          <a:p>
            <a:r>
              <a:rPr lang="en-US" sz="14400" dirty="0"/>
              <a:t>7. Use Attachment for Details</a:t>
            </a:r>
          </a:p>
          <a:p>
            <a:r>
              <a:rPr lang="en-US" sz="14400" dirty="0"/>
              <a:t>8. Be Diplomatic</a:t>
            </a:r>
          </a:p>
          <a:p>
            <a:r>
              <a:rPr lang="en-US" sz="14400" dirty="0"/>
              <a:t>9. Edit Carefully</a:t>
            </a:r>
          </a:p>
          <a:p>
            <a:r>
              <a:rPr lang="en-US" sz="14400" dirty="0"/>
              <a:t>10. Respond Quickly</a:t>
            </a:r>
          </a:p>
          <a:p>
            <a:endParaRPr lang="en-US" dirty="0"/>
          </a:p>
        </p:txBody>
      </p:sp>
    </p:spTree>
    <p:extLst>
      <p:ext uri="{BB962C8B-B14F-4D97-AF65-F5344CB8AC3E}">
        <p14:creationId xmlns:p14="http://schemas.microsoft.com/office/powerpoint/2010/main" val="1571659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104775"/>
            <a:ext cx="10515600" cy="825123"/>
          </a:xfrm>
        </p:spPr>
        <p:txBody>
          <a:bodyPr>
            <a:normAutofit/>
          </a:bodyPr>
          <a:lstStyle/>
          <a:p>
            <a:pPr algn="ctr"/>
            <a:r>
              <a:rPr lang="en-US" sz="4400" b="1" dirty="0">
                <a:cs typeface="Times New Roman" panose="02020603050405020304" pitchFamily="18" charset="0"/>
              </a:rPr>
              <a:t>Letter vs Memo</a:t>
            </a:r>
          </a:p>
        </p:txBody>
      </p:sp>
      <p:sp>
        <p:nvSpPr>
          <p:cNvPr id="5" name="Text Placeholder 4"/>
          <p:cNvSpPr>
            <a:spLocks noGrp="1"/>
          </p:cNvSpPr>
          <p:nvPr>
            <p:ph type="body" idx="1"/>
          </p:nvPr>
        </p:nvSpPr>
        <p:spPr>
          <a:xfrm>
            <a:off x="839787" y="1069384"/>
            <a:ext cx="5157787" cy="557938"/>
          </a:xfrm>
        </p:spPr>
        <p:txBody>
          <a:bodyPr>
            <a:normAutofit/>
          </a:bodyPr>
          <a:lstStyle/>
          <a:p>
            <a:r>
              <a:rPr lang="en-US" sz="2600" dirty="0">
                <a:latin typeface="Arial Rounded MT Bold" panose="020F0704030504030204" pitchFamily="34" charset="0"/>
                <a:cs typeface="Times New Roman" panose="02020603050405020304" pitchFamily="18" charset="0"/>
              </a:rPr>
              <a:t>Letter</a:t>
            </a:r>
          </a:p>
        </p:txBody>
      </p:sp>
      <p:sp>
        <p:nvSpPr>
          <p:cNvPr id="6" name="Content Placeholder 5"/>
          <p:cNvSpPr>
            <a:spLocks noGrp="1"/>
          </p:cNvSpPr>
          <p:nvPr>
            <p:ph sz="half" idx="2"/>
          </p:nvPr>
        </p:nvSpPr>
        <p:spPr>
          <a:xfrm>
            <a:off x="464648" y="2260294"/>
            <a:ext cx="5532926" cy="4597706"/>
          </a:xfrm>
        </p:spPr>
        <p:txBody>
          <a:bodyPr>
            <a:normAutofit/>
          </a:bodyPr>
          <a:lstStyle/>
          <a:p>
            <a:r>
              <a:rPr lang="en-US" sz="2800" dirty="0">
                <a:cs typeface="Times New Roman" panose="02020603050405020304" pitchFamily="18" charset="0"/>
              </a:rPr>
              <a:t>Letters are used both external communication (mostly)</a:t>
            </a:r>
          </a:p>
          <a:p>
            <a:r>
              <a:rPr lang="en-US" sz="2800" dirty="0">
                <a:cs typeface="Times New Roman" panose="02020603050405020304" pitchFamily="18" charset="0"/>
              </a:rPr>
              <a:t>A letter requires inside address, Salutation and complimentary close.</a:t>
            </a:r>
          </a:p>
          <a:p>
            <a:r>
              <a:rPr lang="en-US" sz="2800" dirty="0">
                <a:cs typeface="Times New Roman" panose="02020603050405020304" pitchFamily="18" charset="0"/>
              </a:rPr>
              <a:t>Communicating to external people through letter, simple words are encouraged rather than jargons.</a:t>
            </a:r>
          </a:p>
        </p:txBody>
      </p:sp>
      <p:sp>
        <p:nvSpPr>
          <p:cNvPr id="7" name="Text Placeholder 6"/>
          <p:cNvSpPr>
            <a:spLocks noGrp="1"/>
          </p:cNvSpPr>
          <p:nvPr>
            <p:ph type="body" sz="quarter" idx="3"/>
          </p:nvPr>
        </p:nvSpPr>
        <p:spPr>
          <a:xfrm>
            <a:off x="6172200" y="1069384"/>
            <a:ext cx="5183188" cy="557938"/>
          </a:xfrm>
        </p:spPr>
        <p:txBody>
          <a:bodyPr>
            <a:normAutofit/>
          </a:bodyPr>
          <a:lstStyle/>
          <a:p>
            <a:r>
              <a:rPr lang="en-US" sz="2600" dirty="0">
                <a:latin typeface="Arial Rounded MT Bold" panose="020F0704030504030204" pitchFamily="34" charset="0"/>
                <a:cs typeface="Times New Roman" panose="02020603050405020304" pitchFamily="18" charset="0"/>
              </a:rPr>
              <a:t>Memo</a:t>
            </a:r>
          </a:p>
        </p:txBody>
      </p:sp>
      <p:sp>
        <p:nvSpPr>
          <p:cNvPr id="8" name="Content Placeholder 7"/>
          <p:cNvSpPr>
            <a:spLocks noGrp="1"/>
          </p:cNvSpPr>
          <p:nvPr>
            <p:ph sz="quarter" idx="4"/>
          </p:nvPr>
        </p:nvSpPr>
        <p:spPr>
          <a:xfrm>
            <a:off x="6506028" y="1980588"/>
            <a:ext cx="5685972" cy="4463755"/>
          </a:xfrm>
        </p:spPr>
        <p:txBody>
          <a:bodyPr>
            <a:noAutofit/>
          </a:bodyPr>
          <a:lstStyle/>
          <a:p>
            <a:r>
              <a:rPr lang="en-US" sz="2400" dirty="0">
                <a:cs typeface="Times New Roman" panose="02020603050405020304" pitchFamily="18" charset="0"/>
              </a:rPr>
              <a:t>A memo is used internally within an organization moving upward, downward or horizontally. It is never sent outside.</a:t>
            </a:r>
          </a:p>
          <a:p>
            <a:r>
              <a:rPr lang="en-US" sz="2400" dirty="0">
                <a:cs typeface="Times New Roman" panose="02020603050405020304" pitchFamily="18" charset="0"/>
              </a:rPr>
              <a:t>A memo may omit return address, salutation, complimentary close if it uses To, from, Date and Subject heading.</a:t>
            </a:r>
          </a:p>
          <a:p>
            <a:r>
              <a:rPr lang="en-US" sz="2400" dirty="0">
                <a:cs typeface="Times New Roman" panose="02020603050405020304" pitchFamily="18" charset="0"/>
              </a:rPr>
              <a:t>Memo can use technical jargons and abbreviations because their meaning is understood by the people within the organization.</a:t>
            </a:r>
          </a:p>
        </p:txBody>
      </p:sp>
    </p:spTree>
    <p:extLst>
      <p:ext uri="{BB962C8B-B14F-4D97-AF65-F5344CB8AC3E}">
        <p14:creationId xmlns:p14="http://schemas.microsoft.com/office/powerpoint/2010/main" val="1200324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rcRect/>
          <a:stretch>
            <a:fillRect/>
          </a:stretch>
        </p:blipFill>
        <p:spPr bwMode="auto">
          <a:xfrm>
            <a:off x="2133599" y="0"/>
            <a:ext cx="8157029" cy="6898912"/>
          </a:xfrm>
          <a:prstGeom prst="rect">
            <a:avLst/>
          </a:prstGeom>
          <a:ln>
            <a:noFill/>
          </a:ln>
          <a:effectLst>
            <a:softEdge rad="112500"/>
          </a:effectLst>
        </p:spPr>
      </p:pic>
    </p:spTree>
    <p:extLst>
      <p:ext uri="{BB962C8B-B14F-4D97-AF65-F5344CB8AC3E}">
        <p14:creationId xmlns:p14="http://schemas.microsoft.com/office/powerpoint/2010/main" val="69840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3490719"/>
              </p:ext>
            </p:extLst>
          </p:nvPr>
        </p:nvGraphicFramePr>
        <p:xfrm>
          <a:off x="0" y="14515"/>
          <a:ext cx="12192000" cy="7143504"/>
        </p:xfrm>
        <a:graphic>
          <a:graphicData uri="http://schemas.openxmlformats.org/drawingml/2006/table">
            <a:tbl>
              <a:tblPr firstRow="1" bandRow="1"/>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413224">
                <a:tc>
                  <a:txBody>
                    <a:bodyPr/>
                    <a:lstStyle>
                      <a:lvl1pPr marL="0" algn="l" defTabSz="914400" rtl="0" eaLnBrk="1" latinLnBrk="0" hangingPunct="1">
                        <a:defRPr sz="1800" b="1" kern="1200">
                          <a:solidFill>
                            <a:schemeClr val="lt1"/>
                          </a:solidFill>
                          <a:latin typeface="Perpetua"/>
                          <a:ea typeface=""/>
                          <a:cs typeface=""/>
                        </a:defRPr>
                      </a:lvl1pPr>
                      <a:lvl2pPr marL="457200" algn="l" defTabSz="914400" rtl="0" eaLnBrk="1" latinLnBrk="0" hangingPunct="1">
                        <a:defRPr sz="1800" b="1" kern="1200">
                          <a:solidFill>
                            <a:schemeClr val="lt1"/>
                          </a:solidFill>
                          <a:latin typeface="Perpetua"/>
                          <a:ea typeface=""/>
                          <a:cs typeface=""/>
                        </a:defRPr>
                      </a:lvl2pPr>
                      <a:lvl3pPr marL="914400" algn="l" defTabSz="914400" rtl="0" eaLnBrk="1" latinLnBrk="0" hangingPunct="1">
                        <a:defRPr sz="1800" b="1" kern="1200">
                          <a:solidFill>
                            <a:schemeClr val="lt1"/>
                          </a:solidFill>
                          <a:latin typeface="Perpetua"/>
                          <a:ea typeface=""/>
                          <a:cs typeface=""/>
                        </a:defRPr>
                      </a:lvl3pPr>
                      <a:lvl4pPr marL="1371600" algn="l" defTabSz="914400" rtl="0" eaLnBrk="1" latinLnBrk="0" hangingPunct="1">
                        <a:defRPr sz="1800" b="1" kern="1200">
                          <a:solidFill>
                            <a:schemeClr val="lt1"/>
                          </a:solidFill>
                          <a:latin typeface="Perpetua"/>
                          <a:ea typeface=""/>
                          <a:cs typeface=""/>
                        </a:defRPr>
                      </a:lvl4pPr>
                      <a:lvl5pPr marL="1828800" algn="l" defTabSz="914400" rtl="0" eaLnBrk="1" latinLnBrk="0" hangingPunct="1">
                        <a:defRPr sz="1800" b="1" kern="1200">
                          <a:solidFill>
                            <a:schemeClr val="lt1"/>
                          </a:solidFill>
                          <a:latin typeface="Perpetua"/>
                          <a:ea typeface=""/>
                          <a:cs typeface=""/>
                        </a:defRPr>
                      </a:lvl5pPr>
                      <a:lvl6pPr marL="2286000" algn="l" defTabSz="914400" rtl="0" eaLnBrk="1" latinLnBrk="0" hangingPunct="1">
                        <a:defRPr sz="1800" b="1" kern="1200">
                          <a:solidFill>
                            <a:schemeClr val="lt1"/>
                          </a:solidFill>
                          <a:latin typeface="Perpetua"/>
                          <a:ea typeface=""/>
                          <a:cs typeface=""/>
                        </a:defRPr>
                      </a:lvl6pPr>
                      <a:lvl7pPr marL="2743200" algn="l" defTabSz="914400" rtl="0" eaLnBrk="1" latinLnBrk="0" hangingPunct="1">
                        <a:defRPr sz="1800" b="1" kern="1200">
                          <a:solidFill>
                            <a:schemeClr val="lt1"/>
                          </a:solidFill>
                          <a:latin typeface="Perpetua"/>
                          <a:ea typeface=""/>
                          <a:cs typeface=""/>
                        </a:defRPr>
                      </a:lvl7pPr>
                      <a:lvl8pPr marL="3200400" algn="l" defTabSz="914400" rtl="0" eaLnBrk="1" latinLnBrk="0" hangingPunct="1">
                        <a:defRPr sz="1800" b="1" kern="1200">
                          <a:solidFill>
                            <a:schemeClr val="lt1"/>
                          </a:solidFill>
                          <a:latin typeface="Perpetua"/>
                          <a:ea typeface=""/>
                          <a:cs typeface=""/>
                        </a:defRPr>
                      </a:lvl8pPr>
                      <a:lvl9pPr marL="3657600" algn="l" defTabSz="914400" rtl="0" eaLnBrk="1" latinLnBrk="0" hangingPunct="1">
                        <a:defRPr sz="1800" b="1" kern="1200">
                          <a:solidFill>
                            <a:schemeClr val="lt1"/>
                          </a:solidFill>
                          <a:latin typeface="Perpetua"/>
                          <a:ea typeface=""/>
                          <a:cs typeface=""/>
                        </a:defRPr>
                      </a:lvl9pPr>
                    </a:lstStyle>
                    <a:p>
                      <a:r>
                        <a:rPr lang="en-US" dirty="0">
                          <a:latin typeface="+mj-lt"/>
                        </a:rPr>
                        <a:t>PURPOSES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50000"/>
                      </a:schemeClr>
                    </a:solidFill>
                  </a:tcPr>
                </a:tc>
                <a:tc>
                  <a:txBody>
                    <a:bodyPr/>
                    <a:lstStyle>
                      <a:lvl1pPr marL="0" algn="l" defTabSz="914400" rtl="0" eaLnBrk="1" latinLnBrk="0" hangingPunct="1">
                        <a:defRPr sz="1800" b="1" kern="1200">
                          <a:solidFill>
                            <a:schemeClr val="lt1"/>
                          </a:solidFill>
                          <a:latin typeface="Perpetua"/>
                          <a:ea typeface=""/>
                          <a:cs typeface=""/>
                        </a:defRPr>
                      </a:lvl1pPr>
                      <a:lvl2pPr marL="457200" algn="l" defTabSz="914400" rtl="0" eaLnBrk="1" latinLnBrk="0" hangingPunct="1">
                        <a:defRPr sz="1800" b="1" kern="1200">
                          <a:solidFill>
                            <a:schemeClr val="lt1"/>
                          </a:solidFill>
                          <a:latin typeface="Perpetua"/>
                          <a:ea typeface=""/>
                          <a:cs typeface=""/>
                        </a:defRPr>
                      </a:lvl2pPr>
                      <a:lvl3pPr marL="914400" algn="l" defTabSz="914400" rtl="0" eaLnBrk="1" latinLnBrk="0" hangingPunct="1">
                        <a:defRPr sz="1800" b="1" kern="1200">
                          <a:solidFill>
                            <a:schemeClr val="lt1"/>
                          </a:solidFill>
                          <a:latin typeface="Perpetua"/>
                          <a:ea typeface=""/>
                          <a:cs typeface=""/>
                        </a:defRPr>
                      </a:lvl3pPr>
                      <a:lvl4pPr marL="1371600" algn="l" defTabSz="914400" rtl="0" eaLnBrk="1" latinLnBrk="0" hangingPunct="1">
                        <a:defRPr sz="1800" b="1" kern="1200">
                          <a:solidFill>
                            <a:schemeClr val="lt1"/>
                          </a:solidFill>
                          <a:latin typeface="Perpetua"/>
                          <a:ea typeface=""/>
                          <a:cs typeface=""/>
                        </a:defRPr>
                      </a:lvl4pPr>
                      <a:lvl5pPr marL="1828800" algn="l" defTabSz="914400" rtl="0" eaLnBrk="1" latinLnBrk="0" hangingPunct="1">
                        <a:defRPr sz="1800" b="1" kern="1200">
                          <a:solidFill>
                            <a:schemeClr val="lt1"/>
                          </a:solidFill>
                          <a:latin typeface="Perpetua"/>
                          <a:ea typeface=""/>
                          <a:cs typeface=""/>
                        </a:defRPr>
                      </a:lvl5pPr>
                      <a:lvl6pPr marL="2286000" algn="l" defTabSz="914400" rtl="0" eaLnBrk="1" latinLnBrk="0" hangingPunct="1">
                        <a:defRPr sz="1800" b="1" kern="1200">
                          <a:solidFill>
                            <a:schemeClr val="lt1"/>
                          </a:solidFill>
                          <a:latin typeface="Perpetua"/>
                          <a:ea typeface=""/>
                          <a:cs typeface=""/>
                        </a:defRPr>
                      </a:lvl6pPr>
                      <a:lvl7pPr marL="2743200" algn="l" defTabSz="914400" rtl="0" eaLnBrk="1" latinLnBrk="0" hangingPunct="1">
                        <a:defRPr sz="1800" b="1" kern="1200">
                          <a:solidFill>
                            <a:schemeClr val="lt1"/>
                          </a:solidFill>
                          <a:latin typeface="Perpetua"/>
                          <a:ea typeface=""/>
                          <a:cs typeface=""/>
                        </a:defRPr>
                      </a:lvl7pPr>
                      <a:lvl8pPr marL="3200400" algn="l" defTabSz="914400" rtl="0" eaLnBrk="1" latinLnBrk="0" hangingPunct="1">
                        <a:defRPr sz="1800" b="1" kern="1200">
                          <a:solidFill>
                            <a:schemeClr val="lt1"/>
                          </a:solidFill>
                          <a:latin typeface="Perpetua"/>
                          <a:ea typeface=""/>
                          <a:cs typeface=""/>
                        </a:defRPr>
                      </a:lvl8pPr>
                      <a:lvl9pPr marL="3657600" algn="l" defTabSz="914400" rtl="0" eaLnBrk="1" latinLnBrk="0" hangingPunct="1">
                        <a:defRPr sz="1800" b="1" kern="1200">
                          <a:solidFill>
                            <a:schemeClr val="lt1"/>
                          </a:solidFill>
                          <a:latin typeface="Perpetua"/>
                          <a:ea typeface=""/>
                          <a:cs typeface=""/>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1596361">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b="1" dirty="0">
                          <a:latin typeface="+mj-lt"/>
                        </a:rPr>
                        <a:t>Documentation </a:t>
                      </a:r>
                      <a:r>
                        <a:rPr lang="en-US" sz="2400" dirty="0">
                          <a:latin typeface="+mj-lt"/>
                        </a:rPr>
                        <a:t>– report on expenses,</a:t>
                      </a:r>
                      <a:r>
                        <a:rPr lang="en-US" sz="2400" baseline="0" dirty="0">
                          <a:latin typeface="+mj-lt"/>
                        </a:rPr>
                        <a:t> incidents, accidents, problems encountered, projected costs, study findings, hiring, firings, and relocation of staff or equipment.</a:t>
                      </a:r>
                      <a:endParaRPr lang="en-US" sz="2400" dirty="0">
                        <a:latin typeface="+mj-l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b="1" dirty="0">
                          <a:latin typeface="+mj-lt"/>
                        </a:rPr>
                        <a:t>Procedures</a:t>
                      </a:r>
                      <a:r>
                        <a:rPr lang="en-US" sz="2400" b="1" baseline="0" dirty="0">
                          <a:latin typeface="+mj-lt"/>
                        </a:rPr>
                        <a:t> </a:t>
                      </a:r>
                      <a:r>
                        <a:rPr lang="en-US" sz="2400" baseline="0" dirty="0">
                          <a:latin typeface="+mj-lt"/>
                        </a:rPr>
                        <a:t>– explain how to set up accounts, operate new machinery, use new software, create a new company Web site, or solve a problem.</a:t>
                      </a:r>
                      <a:endParaRPr lang="en-US" sz="2400" dirty="0">
                        <a:latin typeface="+mj-l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1466103">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b="1" dirty="0">
                          <a:latin typeface="+mj-lt"/>
                        </a:rPr>
                        <a:t>Cover/transmittal </a:t>
                      </a:r>
                      <a:r>
                        <a:rPr lang="en-US" sz="2400" dirty="0">
                          <a:latin typeface="+mj-lt"/>
                        </a:rPr>
                        <a:t>– tell the reader you have attached a document.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b="1" dirty="0">
                          <a:latin typeface="+mj-lt"/>
                        </a:rPr>
                        <a:t>Confirmation</a:t>
                      </a:r>
                      <a:r>
                        <a:rPr lang="en-US" sz="2400" dirty="0">
                          <a:latin typeface="+mj-lt"/>
                        </a:rPr>
                        <a:t> – tell the reader about a meeting agenda, date, time, and location; decision to purchase or sell; conclusion arrived</a:t>
                      </a:r>
                      <a:r>
                        <a:rPr lang="en-US" sz="2400" baseline="0" dirty="0">
                          <a:latin typeface="+mj-lt"/>
                        </a:rPr>
                        <a:t> at; and fees, costs or expenditure.</a:t>
                      </a:r>
                      <a:endParaRPr lang="en-US" sz="24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extLst>
                  <a:ext uri="{0D108BD9-81ED-4DB2-BD59-A6C34878D82A}">
                    <a16:rowId xmlns:a16="http://schemas.microsoft.com/office/drawing/2014/main" val="10002"/>
                  </a:ext>
                </a:extLst>
              </a:tr>
              <a:tr h="1480723">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b="1" dirty="0">
                          <a:latin typeface="+mj-lt"/>
                        </a:rPr>
                        <a:t>Feasibility</a:t>
                      </a:r>
                      <a:r>
                        <a:rPr lang="en-US" sz="2400" dirty="0">
                          <a:latin typeface="+mj-lt"/>
                        </a:rPr>
                        <a:t> – study the possibility of changes in the workplace (practices,</a:t>
                      </a:r>
                      <a:r>
                        <a:rPr lang="en-US" sz="2400" baseline="0" dirty="0">
                          <a:latin typeface="+mj-lt"/>
                        </a:rPr>
                        <a:t> procedures, location, staffing, equipment, mission or visions).</a:t>
                      </a:r>
                      <a:endParaRPr lang="en-US" sz="24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b="1" dirty="0">
                          <a:latin typeface="+mj-lt"/>
                        </a:rPr>
                        <a:t>Status</a:t>
                      </a:r>
                      <a:r>
                        <a:rPr lang="en-US" sz="2400" dirty="0">
                          <a:latin typeface="+mj-lt"/>
                        </a:rPr>
                        <a:t> – provide a daily, weekly, monthly, quarterly, biannual, or yearly progress report about sales, staffing, travel, practices, procedures</a:t>
                      </a:r>
                      <a:r>
                        <a:rPr lang="en-US" sz="2400" baseline="0" dirty="0">
                          <a:latin typeface="+mj-lt"/>
                        </a:rPr>
                        <a:t> and finances.</a:t>
                      </a:r>
                      <a:endParaRPr lang="en-US" sz="24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2024959">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b="1" dirty="0">
                          <a:latin typeface="+mj-lt"/>
                        </a:rPr>
                        <a:t>Recommendations </a:t>
                      </a:r>
                      <a:r>
                        <a:rPr lang="en-US" sz="2400" dirty="0">
                          <a:latin typeface="+mj-lt"/>
                        </a:rPr>
                        <a:t>– provide reasons to purchase</a:t>
                      </a:r>
                      <a:r>
                        <a:rPr lang="en-US" sz="2400" baseline="0" dirty="0">
                          <a:latin typeface="+mj-lt"/>
                        </a:rPr>
                        <a:t> new equipment, fire or hire personnel, contract with new providers, merge with other companies, revise current practices and review contracts.</a:t>
                      </a:r>
                      <a:endParaRPr lang="en-US" sz="24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tc>
                  <a:txBody>
                    <a:bodyPr/>
                    <a:lstStyle>
                      <a:lvl1pPr marL="0" algn="l" defTabSz="914400" rtl="0" eaLnBrk="1" latinLnBrk="0" hangingPunct="1">
                        <a:defRPr sz="1800" kern="1200">
                          <a:solidFill>
                            <a:schemeClr val="dk1"/>
                          </a:solidFill>
                          <a:latin typeface="Perpetua"/>
                          <a:ea typeface=""/>
                          <a:cs typeface=""/>
                        </a:defRPr>
                      </a:lvl1pPr>
                      <a:lvl2pPr marL="457200" algn="l" defTabSz="914400" rtl="0" eaLnBrk="1" latinLnBrk="0" hangingPunct="1">
                        <a:defRPr sz="1800" kern="1200">
                          <a:solidFill>
                            <a:schemeClr val="dk1"/>
                          </a:solidFill>
                          <a:latin typeface="Perpetua"/>
                          <a:ea typeface=""/>
                          <a:cs typeface=""/>
                        </a:defRPr>
                      </a:lvl2pPr>
                      <a:lvl3pPr marL="914400" algn="l" defTabSz="914400" rtl="0" eaLnBrk="1" latinLnBrk="0" hangingPunct="1">
                        <a:defRPr sz="1800" kern="1200">
                          <a:solidFill>
                            <a:schemeClr val="dk1"/>
                          </a:solidFill>
                          <a:latin typeface="Perpetua"/>
                          <a:ea typeface=""/>
                          <a:cs typeface=""/>
                        </a:defRPr>
                      </a:lvl3pPr>
                      <a:lvl4pPr marL="1371600" algn="l" defTabSz="914400" rtl="0" eaLnBrk="1" latinLnBrk="0" hangingPunct="1">
                        <a:defRPr sz="1800" kern="1200">
                          <a:solidFill>
                            <a:schemeClr val="dk1"/>
                          </a:solidFill>
                          <a:latin typeface="Perpetua"/>
                          <a:ea typeface=""/>
                          <a:cs typeface=""/>
                        </a:defRPr>
                      </a:lvl4pPr>
                      <a:lvl5pPr marL="1828800" algn="l" defTabSz="914400" rtl="0" eaLnBrk="1" latinLnBrk="0" hangingPunct="1">
                        <a:defRPr sz="1800" kern="1200">
                          <a:solidFill>
                            <a:schemeClr val="dk1"/>
                          </a:solidFill>
                          <a:latin typeface="Perpetua"/>
                          <a:ea typeface=""/>
                          <a:cs typeface=""/>
                        </a:defRPr>
                      </a:lvl5pPr>
                      <a:lvl6pPr marL="2286000" algn="l" defTabSz="914400" rtl="0" eaLnBrk="1" latinLnBrk="0" hangingPunct="1">
                        <a:defRPr sz="1800" kern="1200">
                          <a:solidFill>
                            <a:schemeClr val="dk1"/>
                          </a:solidFill>
                          <a:latin typeface="Perpetua"/>
                          <a:ea typeface=""/>
                          <a:cs typeface=""/>
                        </a:defRPr>
                      </a:lvl6pPr>
                      <a:lvl7pPr marL="2743200" algn="l" defTabSz="914400" rtl="0" eaLnBrk="1" latinLnBrk="0" hangingPunct="1">
                        <a:defRPr sz="1800" kern="1200">
                          <a:solidFill>
                            <a:schemeClr val="dk1"/>
                          </a:solidFill>
                          <a:latin typeface="Perpetua"/>
                          <a:ea typeface=""/>
                          <a:cs typeface=""/>
                        </a:defRPr>
                      </a:lvl7pPr>
                      <a:lvl8pPr marL="3200400" algn="l" defTabSz="914400" rtl="0" eaLnBrk="1" latinLnBrk="0" hangingPunct="1">
                        <a:defRPr sz="1800" kern="1200">
                          <a:solidFill>
                            <a:schemeClr val="dk1"/>
                          </a:solidFill>
                          <a:latin typeface="Perpetua"/>
                          <a:ea typeface=""/>
                          <a:cs typeface=""/>
                        </a:defRPr>
                      </a:lvl8pPr>
                      <a:lvl9pPr marL="3657600" algn="l" defTabSz="914400" rtl="0" eaLnBrk="1" latinLnBrk="0" hangingPunct="1">
                        <a:defRPr sz="1800" kern="1200">
                          <a:solidFill>
                            <a:schemeClr val="dk1"/>
                          </a:solidFill>
                          <a:latin typeface="Perpetua"/>
                          <a:ea typeface=""/>
                          <a:cs typeface=""/>
                        </a:defRPr>
                      </a:lvl9pPr>
                    </a:lstStyle>
                    <a:p>
                      <a:r>
                        <a:rPr lang="en-US" sz="2400" dirty="0">
                          <a:latin typeface="+mj-lt"/>
                        </a:rPr>
                        <a:t>I</a:t>
                      </a:r>
                      <a:r>
                        <a:rPr lang="en-US" sz="2400" b="1" dirty="0">
                          <a:latin typeface="+mj-lt"/>
                        </a:rPr>
                        <a:t>nquiry</a:t>
                      </a:r>
                      <a:r>
                        <a:rPr lang="en-US" sz="2400" baseline="0" dirty="0">
                          <a:latin typeface="+mj-lt"/>
                        </a:rPr>
                        <a:t> – ask questions about upcoming processes, procedures, or assignments</a:t>
                      </a:r>
                      <a:endParaRPr lang="en-US" sz="2400" dirty="0">
                        <a:latin typeface="+mj-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lumMod val="25000"/>
                        <a:lumOff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608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73743" y="533400"/>
            <a:ext cx="5054599" cy="6324600"/>
          </a:xfrm>
        </p:spPr>
        <p:txBody>
          <a:bodyPr>
            <a:normAutofit/>
          </a:bodyPr>
          <a:lstStyle/>
          <a:p>
            <a:pPr marL="0" indent="0">
              <a:buNone/>
            </a:pPr>
            <a:r>
              <a:rPr lang="en-US" sz="3200" dirty="0"/>
              <a:t>Memos should contain the following key </a:t>
            </a:r>
            <a:r>
              <a:rPr lang="en-US" sz="3200" b="1" dirty="0"/>
              <a:t>components</a:t>
            </a:r>
            <a:r>
              <a:rPr lang="en-US" sz="3200" dirty="0"/>
              <a:t>:</a:t>
            </a:r>
          </a:p>
          <a:p>
            <a:r>
              <a:rPr lang="en-US" sz="3200" dirty="0"/>
              <a:t>Memo ID</a:t>
            </a:r>
          </a:p>
          <a:p>
            <a:r>
              <a:rPr lang="en-US" sz="3200" dirty="0"/>
              <a:t>Introduction</a:t>
            </a:r>
          </a:p>
          <a:p>
            <a:r>
              <a:rPr lang="en-US" sz="3200" dirty="0"/>
              <a:t>Discussion</a:t>
            </a:r>
          </a:p>
          <a:p>
            <a:r>
              <a:rPr lang="en-US" sz="3200" dirty="0"/>
              <a:t>Conclusion</a:t>
            </a:r>
          </a:p>
        </p:txBody>
      </p:sp>
      <p:sp>
        <p:nvSpPr>
          <p:cNvPr id="4" name="TextBox 3"/>
          <p:cNvSpPr txBox="1"/>
          <p:nvPr/>
        </p:nvSpPr>
        <p:spPr>
          <a:xfrm>
            <a:off x="5774871" y="817989"/>
            <a:ext cx="5704115" cy="5755422"/>
          </a:xfrm>
          <a:prstGeom prst="rect">
            <a:avLst/>
          </a:prstGeom>
          <a:solidFill>
            <a:schemeClr val="accent2">
              <a:lumMod val="20000"/>
              <a:lumOff val="80000"/>
            </a:schemeClr>
          </a:solidFill>
        </p:spPr>
        <p:txBody>
          <a:bodyPr wrap="square" rtlCol="0">
            <a:spAutoFit/>
          </a:bodyPr>
          <a:lstStyle/>
          <a:p>
            <a:r>
              <a:rPr lang="en-US" sz="2000" dirty="0">
                <a:latin typeface="+mj-lt"/>
              </a:rPr>
              <a:t>DATE:</a:t>
            </a:r>
          </a:p>
          <a:p>
            <a:r>
              <a:rPr lang="en-US" sz="2000" dirty="0">
                <a:latin typeface="+mj-lt"/>
              </a:rPr>
              <a:t>TO:</a:t>
            </a:r>
          </a:p>
          <a:p>
            <a:r>
              <a:rPr lang="en-US" sz="2000" dirty="0">
                <a:latin typeface="+mj-lt"/>
              </a:rPr>
              <a:t>FROM:</a:t>
            </a:r>
          </a:p>
          <a:p>
            <a:r>
              <a:rPr lang="en-US" sz="2000" dirty="0">
                <a:latin typeface="+mj-lt"/>
              </a:rPr>
              <a:t>SUBJECT</a:t>
            </a:r>
            <a:r>
              <a:rPr lang="en-US" dirty="0">
                <a:latin typeface="+mj-lt"/>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6019800" y="1118920"/>
            <a:ext cx="2895600" cy="381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mj-lt"/>
              </a:rPr>
              <a:t>Focus + Topic</a:t>
            </a:r>
          </a:p>
        </p:txBody>
      </p:sp>
      <p:sp>
        <p:nvSpPr>
          <p:cNvPr id="6" name="Rectangle 5"/>
          <p:cNvSpPr/>
          <p:nvPr/>
        </p:nvSpPr>
        <p:spPr>
          <a:xfrm>
            <a:off x="6019801" y="1761141"/>
            <a:ext cx="5330370" cy="1236223"/>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19800" y="1933544"/>
            <a:ext cx="4836886" cy="1015663"/>
          </a:xfrm>
          <a:prstGeom prst="rect">
            <a:avLst/>
          </a:prstGeom>
          <a:noFill/>
        </p:spPr>
        <p:txBody>
          <a:bodyPr wrap="square" rtlCol="0">
            <a:spAutoFit/>
          </a:bodyPr>
          <a:lstStyle/>
          <a:p>
            <a:r>
              <a:rPr lang="en-US" sz="2000" b="1" dirty="0">
                <a:solidFill>
                  <a:schemeClr val="bg1"/>
                </a:solidFill>
                <a:latin typeface="+mj-lt"/>
              </a:rPr>
              <a:t>Introduction: </a:t>
            </a:r>
            <a:r>
              <a:rPr lang="en-US" sz="2000" dirty="0">
                <a:solidFill>
                  <a:schemeClr val="bg1"/>
                </a:solidFill>
                <a:latin typeface="+mj-lt"/>
              </a:rPr>
              <a:t>A lead-in, warm up, overview, stating why you are writing and what you are writing about</a:t>
            </a:r>
          </a:p>
        </p:txBody>
      </p:sp>
      <p:sp>
        <p:nvSpPr>
          <p:cNvPr id="8" name="Rectangle 7"/>
          <p:cNvSpPr/>
          <p:nvPr/>
        </p:nvSpPr>
        <p:spPr>
          <a:xfrm>
            <a:off x="6028872" y="3149504"/>
            <a:ext cx="5266870" cy="1323443"/>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72415" y="3068210"/>
            <a:ext cx="5214256" cy="1347132"/>
          </a:xfrm>
          <a:prstGeom prst="rect">
            <a:avLst/>
          </a:prstGeom>
          <a:noFill/>
        </p:spPr>
        <p:txBody>
          <a:bodyPr wrap="square" rtlCol="0">
            <a:spAutoFit/>
          </a:bodyPr>
          <a:lstStyle/>
          <a:p>
            <a:r>
              <a:rPr lang="en-US" sz="2000" b="1" dirty="0">
                <a:solidFill>
                  <a:schemeClr val="bg1"/>
                </a:solidFill>
                <a:latin typeface="+mj-lt"/>
              </a:rPr>
              <a:t>Discussion: </a:t>
            </a:r>
            <a:r>
              <a:rPr lang="en-US" sz="2000" dirty="0">
                <a:solidFill>
                  <a:schemeClr val="bg1"/>
                </a:solidFill>
                <a:latin typeface="+mj-lt"/>
              </a:rPr>
              <a:t>Detailed development, made accessible through highlighting techniques, explaining exactly what you want to say</a:t>
            </a:r>
          </a:p>
        </p:txBody>
      </p:sp>
      <p:sp>
        <p:nvSpPr>
          <p:cNvPr id="10" name="Rectangle 9"/>
          <p:cNvSpPr/>
          <p:nvPr/>
        </p:nvSpPr>
        <p:spPr>
          <a:xfrm>
            <a:off x="6019800" y="4724399"/>
            <a:ext cx="5112657" cy="1647372"/>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19801" y="4724400"/>
            <a:ext cx="5112656" cy="1015663"/>
          </a:xfrm>
          <a:prstGeom prst="rect">
            <a:avLst/>
          </a:prstGeom>
          <a:noFill/>
        </p:spPr>
        <p:txBody>
          <a:bodyPr wrap="square" rtlCol="0">
            <a:spAutoFit/>
          </a:bodyPr>
          <a:lstStyle/>
          <a:p>
            <a:r>
              <a:rPr lang="en-US" sz="2000" b="1" dirty="0">
                <a:solidFill>
                  <a:schemeClr val="bg1"/>
                </a:solidFill>
                <a:latin typeface="+mj-lt"/>
              </a:rPr>
              <a:t>Conclusion: </a:t>
            </a:r>
            <a:r>
              <a:rPr lang="en-US" sz="2000" dirty="0">
                <a:solidFill>
                  <a:schemeClr val="bg1"/>
                </a:solidFill>
                <a:latin typeface="+mj-lt"/>
              </a:rPr>
              <a:t>A summation stating what is next, when this will occur, and why the date is important</a:t>
            </a:r>
          </a:p>
        </p:txBody>
      </p:sp>
    </p:spTree>
    <p:extLst>
      <p:ext uri="{BB962C8B-B14F-4D97-AF65-F5344CB8AC3E}">
        <p14:creationId xmlns:p14="http://schemas.microsoft.com/office/powerpoint/2010/main" val="438722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5413" y="1582341"/>
            <a:ext cx="11175999" cy="1846659"/>
          </a:xfrm>
          <a:prstGeom prst="rect">
            <a:avLst/>
          </a:prstGeom>
          <a:noFill/>
        </p:spPr>
        <p:txBody>
          <a:bodyPr wrap="square" rtlCol="0">
            <a:spAutoFit/>
          </a:bodyPr>
          <a:lstStyle/>
          <a:p>
            <a:r>
              <a:rPr lang="en-US" sz="3200" dirty="0"/>
              <a:t>One-word </a:t>
            </a:r>
            <a:r>
              <a:rPr lang="en-US" sz="3200" b="1" dirty="0"/>
              <a:t>subject</a:t>
            </a:r>
            <a:r>
              <a:rPr lang="en-US" sz="3200" dirty="0"/>
              <a:t> lines don’t communicate effectively, e.g.</a:t>
            </a:r>
          </a:p>
          <a:p>
            <a:r>
              <a:rPr lang="en-US" sz="3200" b="1" i="1" dirty="0"/>
              <a:t>Flawed</a:t>
            </a:r>
            <a:r>
              <a:rPr lang="en-US" sz="3200" i="1" dirty="0"/>
              <a:t>: </a:t>
            </a:r>
            <a:r>
              <a:rPr lang="en-US" sz="3200" dirty="0"/>
              <a:t>Subject: COMPTROLLERS</a:t>
            </a:r>
          </a:p>
          <a:p>
            <a:r>
              <a:rPr lang="en-US" sz="3200" b="1" i="1" dirty="0"/>
              <a:t>Corrected: </a:t>
            </a:r>
            <a:r>
              <a:rPr lang="en-US" sz="3200" i="1" dirty="0"/>
              <a:t>Subject: </a:t>
            </a:r>
            <a:r>
              <a:rPr lang="en-US" sz="3200" dirty="0"/>
              <a:t>Salary Increase For Comptrollers</a:t>
            </a:r>
          </a:p>
          <a:p>
            <a:endParaRPr lang="en-US" dirty="0"/>
          </a:p>
        </p:txBody>
      </p:sp>
      <p:sp>
        <p:nvSpPr>
          <p:cNvPr id="5" name="TextBox 4"/>
          <p:cNvSpPr txBox="1"/>
          <p:nvPr/>
        </p:nvSpPr>
        <p:spPr>
          <a:xfrm>
            <a:off x="516083" y="3429000"/>
            <a:ext cx="11175999" cy="2677656"/>
          </a:xfrm>
          <a:prstGeom prst="rect">
            <a:avLst/>
          </a:prstGeom>
          <a:noFill/>
        </p:spPr>
        <p:txBody>
          <a:bodyPr wrap="square" rtlCol="0">
            <a:spAutoFit/>
          </a:bodyPr>
          <a:lstStyle/>
          <a:p>
            <a:r>
              <a:rPr lang="en-US" sz="2800" b="1" dirty="0"/>
              <a:t>Introduction </a:t>
            </a:r>
            <a:r>
              <a:rPr lang="en-US" sz="2800" dirty="0"/>
              <a:t>- example</a:t>
            </a:r>
          </a:p>
          <a:p>
            <a:pPr marL="342900" indent="-342900">
              <a:buAutoNum type="arabicPeriod"/>
            </a:pPr>
            <a:r>
              <a:rPr lang="en-US" sz="2800" dirty="0"/>
              <a:t>In the third of our series of quality control meetings this quarter, I’d like to get together again to determine if improvements have been made.</a:t>
            </a:r>
          </a:p>
          <a:p>
            <a:pPr marL="342900" indent="-342900">
              <a:buAutoNum type="arabicPeriod"/>
            </a:pPr>
            <a:r>
              <a:rPr lang="en-US" sz="2800" dirty="0"/>
              <a:t>As a follow-up to our phone conversation yesterday (8/12/05). I have met with your VP regarding your suggestions, He’d like to meet with you to discuss the following ideas in more detail.</a:t>
            </a:r>
          </a:p>
        </p:txBody>
      </p:sp>
      <p:sp>
        <p:nvSpPr>
          <p:cNvPr id="7" name="TextBox 6"/>
          <p:cNvSpPr txBox="1"/>
          <p:nvPr/>
        </p:nvSpPr>
        <p:spPr>
          <a:xfrm>
            <a:off x="8287657" y="203200"/>
            <a:ext cx="3280229" cy="584775"/>
          </a:xfrm>
          <a:prstGeom prst="rect">
            <a:avLst/>
          </a:prstGeom>
          <a:solidFill>
            <a:schemeClr val="accent2">
              <a:lumMod val="20000"/>
              <a:lumOff val="80000"/>
            </a:schemeClr>
          </a:solidFill>
        </p:spPr>
        <p:txBody>
          <a:bodyPr wrap="square" rtlCol="0">
            <a:spAutoFit/>
          </a:bodyPr>
          <a:lstStyle/>
          <a:p>
            <a:pPr algn="ctr"/>
            <a:r>
              <a:rPr lang="en-US" sz="3200" b="1" dirty="0">
                <a:solidFill>
                  <a:schemeClr val="bg1"/>
                </a:solidFill>
                <a:latin typeface="+mj-lt"/>
              </a:rPr>
              <a:t>EXAMPLES</a:t>
            </a:r>
          </a:p>
        </p:txBody>
      </p:sp>
    </p:spTree>
    <p:extLst>
      <p:ext uri="{BB962C8B-B14F-4D97-AF65-F5344CB8AC3E}">
        <p14:creationId xmlns:p14="http://schemas.microsoft.com/office/powerpoint/2010/main" val="1168890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9943" y="2130485"/>
            <a:ext cx="11742057" cy="4524315"/>
          </a:xfrm>
          <a:prstGeom prst="rect">
            <a:avLst/>
          </a:prstGeom>
          <a:noFill/>
        </p:spPr>
        <p:txBody>
          <a:bodyPr wrap="square" rtlCol="0">
            <a:spAutoFit/>
          </a:bodyPr>
          <a:lstStyle/>
          <a:p>
            <a:r>
              <a:rPr lang="en-US" sz="3200" b="1" dirty="0">
                <a:solidFill>
                  <a:prstClr val="white"/>
                </a:solidFill>
              </a:rPr>
              <a:t>Conclusion</a:t>
            </a:r>
          </a:p>
          <a:p>
            <a:endParaRPr lang="en-US" sz="3200" b="1" dirty="0">
              <a:solidFill>
                <a:prstClr val="white"/>
              </a:solidFill>
            </a:endParaRPr>
          </a:p>
          <a:p>
            <a:r>
              <a:rPr lang="en-US" sz="3200" b="1" i="1" dirty="0">
                <a:solidFill>
                  <a:prstClr val="white"/>
                </a:solidFill>
              </a:rPr>
              <a:t>A complimentary close</a:t>
            </a:r>
            <a:r>
              <a:rPr lang="en-US" sz="3200" dirty="0">
                <a:solidFill>
                  <a:prstClr val="white"/>
                </a:solidFill>
              </a:rPr>
              <a:t>: If our quarterly sales continue to improve at this rate, we will double our sales expectations by 2005. Congratulation!</a:t>
            </a:r>
          </a:p>
          <a:p>
            <a:endParaRPr lang="en-US" sz="3200" dirty="0">
              <a:solidFill>
                <a:prstClr val="white"/>
              </a:solidFill>
            </a:endParaRPr>
          </a:p>
          <a:p>
            <a:r>
              <a:rPr lang="en-US" sz="3200" b="1" i="1" dirty="0">
                <a:solidFill>
                  <a:prstClr val="white"/>
                </a:solidFill>
              </a:rPr>
              <a:t>A directive close: </a:t>
            </a:r>
            <a:r>
              <a:rPr lang="en-US" sz="3200" dirty="0">
                <a:solidFill>
                  <a:prstClr val="white"/>
                </a:solidFill>
              </a:rPr>
              <a:t>Next Wednesday (12/22/05), Mr. Jones will provide each of you a timetable of events and a summary of accomplishments.</a:t>
            </a:r>
          </a:p>
        </p:txBody>
      </p:sp>
      <p:sp>
        <p:nvSpPr>
          <p:cNvPr id="7" name="TextBox 6"/>
          <p:cNvSpPr txBox="1"/>
          <p:nvPr/>
        </p:nvSpPr>
        <p:spPr>
          <a:xfrm>
            <a:off x="8287657" y="203200"/>
            <a:ext cx="3280229" cy="584775"/>
          </a:xfrm>
          <a:prstGeom prst="rect">
            <a:avLst/>
          </a:prstGeom>
          <a:solidFill>
            <a:schemeClr val="accent2">
              <a:lumMod val="20000"/>
              <a:lumOff val="80000"/>
            </a:schemeClr>
          </a:solidFill>
        </p:spPr>
        <p:txBody>
          <a:bodyPr wrap="square" rtlCol="0">
            <a:spAutoFit/>
          </a:bodyPr>
          <a:lstStyle/>
          <a:p>
            <a:pPr algn="ctr"/>
            <a:r>
              <a:rPr lang="en-US" sz="3200" b="1" dirty="0">
                <a:solidFill>
                  <a:prstClr val="black"/>
                </a:solidFill>
              </a:rPr>
              <a:t>EXAMPLES</a:t>
            </a:r>
          </a:p>
        </p:txBody>
      </p:sp>
    </p:spTree>
    <p:extLst>
      <p:ext uri="{BB962C8B-B14F-4D97-AF65-F5344CB8AC3E}">
        <p14:creationId xmlns:p14="http://schemas.microsoft.com/office/powerpoint/2010/main" val="287638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2084484" y="-297"/>
            <a:ext cx="8023031" cy="6858594"/>
          </a:xfrm>
          <a:prstGeom prst="rect">
            <a:avLst/>
          </a:prstGeom>
        </p:spPr>
      </p:pic>
    </p:spTree>
    <p:extLst>
      <p:ext uri="{BB962C8B-B14F-4D97-AF65-F5344CB8AC3E}">
        <p14:creationId xmlns:p14="http://schemas.microsoft.com/office/powerpoint/2010/main" val="102660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AB44-AB06-E47A-ACF4-885650863107}"/>
              </a:ext>
            </a:extLst>
          </p:cNvPr>
          <p:cNvSpPr>
            <a:spLocks noGrp="1"/>
          </p:cNvSpPr>
          <p:nvPr>
            <p:ph type="title"/>
          </p:nvPr>
        </p:nvSpPr>
        <p:spPr>
          <a:xfrm>
            <a:off x="474133" y="186266"/>
            <a:ext cx="10343093" cy="575733"/>
          </a:xfrm>
        </p:spPr>
        <p:txBody>
          <a:bodyPr>
            <a:noAutofit/>
          </a:bodyPr>
          <a:lstStyle/>
          <a:p>
            <a:r>
              <a:rPr lang="en-US" sz="4800" b="1" dirty="0"/>
              <a:t>Letter Format </a:t>
            </a:r>
          </a:p>
        </p:txBody>
      </p:sp>
      <p:sp>
        <p:nvSpPr>
          <p:cNvPr id="3" name="Content Placeholder 2">
            <a:extLst>
              <a:ext uri="{FF2B5EF4-FFF2-40B4-BE49-F238E27FC236}">
                <a16:creationId xmlns:a16="http://schemas.microsoft.com/office/drawing/2014/main" id="{3E7EAA0E-EA64-7A40-A5AF-9B973512CBFB}"/>
              </a:ext>
            </a:extLst>
          </p:cNvPr>
          <p:cNvSpPr>
            <a:spLocks noGrp="1"/>
          </p:cNvSpPr>
          <p:nvPr>
            <p:ph idx="1"/>
          </p:nvPr>
        </p:nvSpPr>
        <p:spPr>
          <a:xfrm>
            <a:off x="237067" y="914400"/>
            <a:ext cx="6979707" cy="6129865"/>
          </a:xfrm>
        </p:spPr>
        <p:txBody>
          <a:bodyPr>
            <a:noAutofit/>
          </a:bodyPr>
          <a:lstStyle/>
          <a:p>
            <a:r>
              <a:rPr lang="en-US" sz="3600" dirty="0">
                <a:cs typeface="Times New Roman" panose="02020603050405020304" pitchFamily="18" charset="0"/>
              </a:rPr>
              <a:t>The fully block open punctuation style is the most common format for business letters. </a:t>
            </a:r>
          </a:p>
          <a:p>
            <a:r>
              <a:rPr lang="en-US" sz="3600" dirty="0">
                <a:cs typeface="Times New Roman" panose="02020603050405020304" pitchFamily="18" charset="0"/>
              </a:rPr>
              <a:t>All the elements are lined up along an invisible line down the left side of the page. The text is single spaced, with no indent at the first paragraph of the sentence.</a:t>
            </a:r>
          </a:p>
        </p:txBody>
      </p:sp>
      <p:pic>
        <p:nvPicPr>
          <p:cNvPr id="5" name="Picture 4">
            <a:extLst>
              <a:ext uri="{FF2B5EF4-FFF2-40B4-BE49-F238E27FC236}">
                <a16:creationId xmlns:a16="http://schemas.microsoft.com/office/drawing/2014/main" id="{898255C7-3213-BAE5-4CFE-30BC0998DD9F}"/>
              </a:ext>
            </a:extLst>
          </p:cNvPr>
          <p:cNvPicPr>
            <a:picLocks noChangeAspect="1"/>
          </p:cNvPicPr>
          <p:nvPr/>
        </p:nvPicPr>
        <p:blipFill>
          <a:blip r:embed="rId2"/>
          <a:stretch>
            <a:fillRect/>
          </a:stretch>
        </p:blipFill>
        <p:spPr>
          <a:xfrm>
            <a:off x="7216775" y="1"/>
            <a:ext cx="4809507" cy="6858000"/>
          </a:xfrm>
          <a:prstGeom prst="rect">
            <a:avLst/>
          </a:prstGeom>
        </p:spPr>
      </p:pic>
    </p:spTree>
    <p:extLst>
      <p:ext uri="{BB962C8B-B14F-4D97-AF65-F5344CB8AC3E}">
        <p14:creationId xmlns:p14="http://schemas.microsoft.com/office/powerpoint/2010/main" val="1153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1426F0-B771-4BFB-11E6-4412652203B2}"/>
              </a:ext>
            </a:extLst>
          </p:cNvPr>
          <p:cNvPicPr>
            <a:picLocks noChangeAspect="1"/>
          </p:cNvPicPr>
          <p:nvPr/>
        </p:nvPicPr>
        <p:blipFill>
          <a:blip r:embed="rId3">
            <a:lum bright="-20000" contrast="40000"/>
          </a:blip>
          <a:stretch>
            <a:fillRect/>
          </a:stretch>
        </p:blipFill>
        <p:spPr>
          <a:xfrm>
            <a:off x="3028938" y="0"/>
            <a:ext cx="6134124" cy="6858000"/>
          </a:xfrm>
          <a:prstGeom prst="rect">
            <a:avLst/>
          </a:prstGeom>
        </p:spPr>
      </p:pic>
    </p:spTree>
    <p:extLst>
      <p:ext uri="{BB962C8B-B14F-4D97-AF65-F5344CB8AC3E}">
        <p14:creationId xmlns:p14="http://schemas.microsoft.com/office/powerpoint/2010/main" val="33457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1A3A1-E84F-69B9-76BD-9018FBC66A37}"/>
              </a:ext>
            </a:extLst>
          </p:cNvPr>
          <p:cNvPicPr>
            <a:picLocks noChangeAspect="1"/>
          </p:cNvPicPr>
          <p:nvPr/>
        </p:nvPicPr>
        <p:blipFill>
          <a:blip r:embed="rId2"/>
          <a:stretch>
            <a:fillRect/>
          </a:stretch>
        </p:blipFill>
        <p:spPr>
          <a:xfrm>
            <a:off x="1297021" y="0"/>
            <a:ext cx="10337260" cy="6895648"/>
          </a:xfrm>
          <a:prstGeom prst="rect">
            <a:avLst/>
          </a:prstGeom>
        </p:spPr>
      </p:pic>
    </p:spTree>
    <p:extLst>
      <p:ext uri="{BB962C8B-B14F-4D97-AF65-F5344CB8AC3E}">
        <p14:creationId xmlns:p14="http://schemas.microsoft.com/office/powerpoint/2010/main" val="284882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3F01-85EF-A702-ADF3-68175D418A71}"/>
              </a:ext>
            </a:extLst>
          </p:cNvPr>
          <p:cNvSpPr>
            <a:spLocks noGrp="1"/>
          </p:cNvSpPr>
          <p:nvPr>
            <p:ph type="title"/>
          </p:nvPr>
        </p:nvSpPr>
        <p:spPr>
          <a:xfrm rot="16200000">
            <a:off x="-4318124" y="681746"/>
            <a:ext cx="10131425" cy="1456267"/>
          </a:xfrm>
        </p:spPr>
        <p:txBody>
          <a:bodyPr>
            <a:normAutofit/>
          </a:bodyPr>
          <a:lstStyle/>
          <a:p>
            <a:r>
              <a:rPr lang="en-US" sz="4000" b="1" dirty="0"/>
              <a:t>Examples of opening lines</a:t>
            </a:r>
          </a:p>
        </p:txBody>
      </p:sp>
      <p:sp>
        <p:nvSpPr>
          <p:cNvPr id="3" name="Content Placeholder 2">
            <a:extLst>
              <a:ext uri="{FF2B5EF4-FFF2-40B4-BE49-F238E27FC236}">
                <a16:creationId xmlns:a16="http://schemas.microsoft.com/office/drawing/2014/main" id="{CC17B464-33B4-0B5E-A12F-E95DFBE765EE}"/>
              </a:ext>
            </a:extLst>
          </p:cNvPr>
          <p:cNvSpPr>
            <a:spLocks noGrp="1"/>
          </p:cNvSpPr>
          <p:nvPr>
            <p:ph idx="1"/>
          </p:nvPr>
        </p:nvSpPr>
        <p:spPr>
          <a:xfrm>
            <a:off x="1639111" y="1604433"/>
            <a:ext cx="10131425" cy="3649133"/>
          </a:xfrm>
        </p:spPr>
        <p:txBody>
          <a:bodyPr>
            <a:noAutofit/>
          </a:bodyPr>
          <a:lstStyle/>
          <a:p>
            <a:r>
              <a:rPr lang="en-US" sz="3200" dirty="0"/>
              <a:t>I am writing to enquire about …</a:t>
            </a:r>
          </a:p>
          <a:p>
            <a:r>
              <a:rPr lang="en-US" sz="3200" dirty="0"/>
              <a:t>After having seen your advertisement in … , I would like …</a:t>
            </a:r>
          </a:p>
          <a:p>
            <a:r>
              <a:rPr lang="en-US" sz="3200" dirty="0"/>
              <a:t>After having received your address from … , I …</a:t>
            </a:r>
          </a:p>
          <a:p>
            <a:r>
              <a:rPr lang="en-US" sz="3200" dirty="0"/>
              <a:t>I received your address from … and would like …</a:t>
            </a:r>
          </a:p>
          <a:p>
            <a:r>
              <a:rPr lang="en-US" sz="3200" dirty="0"/>
              <a:t>With reference to your letter of 8 June, I …</a:t>
            </a:r>
          </a:p>
          <a:p>
            <a:r>
              <a:rPr lang="en-US" sz="3200" dirty="0"/>
              <a:t>We/I recently wrote to you about …</a:t>
            </a:r>
          </a:p>
          <a:p>
            <a:r>
              <a:rPr lang="en-US" sz="3200" dirty="0"/>
              <a:t>Thank you for your letter of 8 May.</a:t>
            </a:r>
          </a:p>
          <a:p>
            <a:r>
              <a:rPr lang="en-US" sz="3200" dirty="0"/>
              <a:t>Thank you for your letter regarding..</a:t>
            </a:r>
          </a:p>
          <a:p>
            <a:r>
              <a:rPr lang="en-US" sz="3200" dirty="0"/>
              <a:t>Thank you for your letter/e-mail about …</a:t>
            </a:r>
          </a:p>
          <a:p>
            <a:r>
              <a:rPr lang="en-US" sz="3200" dirty="0"/>
              <a:t>In reply to your letter of 8 May…</a:t>
            </a:r>
          </a:p>
        </p:txBody>
      </p:sp>
    </p:spTree>
    <p:extLst>
      <p:ext uri="{BB962C8B-B14F-4D97-AF65-F5344CB8AC3E}">
        <p14:creationId xmlns:p14="http://schemas.microsoft.com/office/powerpoint/2010/main" val="281496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48B5-DF6B-A06D-2AFD-F0A01ACAB4A1}"/>
              </a:ext>
            </a:extLst>
          </p:cNvPr>
          <p:cNvSpPr>
            <a:spLocks noGrp="1"/>
          </p:cNvSpPr>
          <p:nvPr>
            <p:ph type="title"/>
          </p:nvPr>
        </p:nvSpPr>
        <p:spPr>
          <a:xfrm rot="16200000">
            <a:off x="-4237060" y="963635"/>
            <a:ext cx="10131425" cy="1657305"/>
          </a:xfrm>
        </p:spPr>
        <p:txBody>
          <a:bodyPr>
            <a:normAutofit/>
          </a:bodyPr>
          <a:lstStyle/>
          <a:p>
            <a:r>
              <a:rPr lang="en-US" sz="4000" b="1" dirty="0"/>
              <a:t>Examples of closing lines</a:t>
            </a:r>
          </a:p>
        </p:txBody>
      </p:sp>
      <p:sp>
        <p:nvSpPr>
          <p:cNvPr id="3" name="Content Placeholder 2">
            <a:extLst>
              <a:ext uri="{FF2B5EF4-FFF2-40B4-BE49-F238E27FC236}">
                <a16:creationId xmlns:a16="http://schemas.microsoft.com/office/drawing/2014/main" id="{6DEF6A2E-D980-D209-3A87-F02761D92471}"/>
              </a:ext>
            </a:extLst>
          </p:cNvPr>
          <p:cNvSpPr>
            <a:spLocks noGrp="1"/>
          </p:cNvSpPr>
          <p:nvPr>
            <p:ph idx="1"/>
          </p:nvPr>
        </p:nvSpPr>
        <p:spPr>
          <a:xfrm>
            <a:off x="1657306" y="630676"/>
            <a:ext cx="10304834" cy="5596647"/>
          </a:xfrm>
        </p:spPr>
        <p:txBody>
          <a:bodyPr>
            <a:noAutofit/>
          </a:bodyPr>
          <a:lstStyle/>
          <a:p>
            <a:r>
              <a:rPr lang="en-US" sz="4000" dirty="0"/>
              <a:t>We look forward to a successful working relationship in the future.</a:t>
            </a:r>
          </a:p>
          <a:p>
            <a:r>
              <a:rPr lang="en-US" sz="4000" dirty="0"/>
              <a:t>Should you need any further information, please do not hesitate to contact me.</a:t>
            </a:r>
          </a:p>
          <a:p>
            <a:r>
              <a:rPr lang="en-US" sz="4000" dirty="0"/>
              <a:t>Once again, I apologize for any inconvenience.</a:t>
            </a:r>
          </a:p>
          <a:p>
            <a:r>
              <a:rPr lang="en-US" sz="4000" dirty="0"/>
              <a:t>We hope that we may continue to rely on your valued custom.</a:t>
            </a:r>
          </a:p>
          <a:p>
            <a:r>
              <a:rPr lang="en-US" sz="4000" dirty="0"/>
              <a:t>I would appreciate your immediate attention to this matter.</a:t>
            </a:r>
          </a:p>
        </p:txBody>
      </p:sp>
    </p:spTree>
    <p:extLst>
      <p:ext uri="{BB962C8B-B14F-4D97-AF65-F5344CB8AC3E}">
        <p14:creationId xmlns:p14="http://schemas.microsoft.com/office/powerpoint/2010/main" val="283857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82D3-9506-BAB7-9AEC-7BB878F5975E}"/>
              </a:ext>
            </a:extLst>
          </p:cNvPr>
          <p:cNvSpPr>
            <a:spLocks noGrp="1"/>
          </p:cNvSpPr>
          <p:nvPr>
            <p:ph type="title"/>
          </p:nvPr>
        </p:nvSpPr>
        <p:spPr>
          <a:xfrm>
            <a:off x="502921" y="0"/>
            <a:ext cx="10131425" cy="1456267"/>
          </a:xfrm>
        </p:spPr>
        <p:txBody>
          <a:bodyPr>
            <a:normAutofit/>
          </a:bodyPr>
          <a:lstStyle/>
          <a:p>
            <a:r>
              <a:rPr lang="en-US" sz="4400" b="1" dirty="0"/>
              <a:t>Parts of a Letter </a:t>
            </a:r>
          </a:p>
        </p:txBody>
      </p:sp>
      <p:sp>
        <p:nvSpPr>
          <p:cNvPr id="3" name="Content Placeholder 2">
            <a:extLst>
              <a:ext uri="{FF2B5EF4-FFF2-40B4-BE49-F238E27FC236}">
                <a16:creationId xmlns:a16="http://schemas.microsoft.com/office/drawing/2014/main" id="{7B4A3085-642D-33BE-F5BE-16C1E139B056}"/>
              </a:ext>
            </a:extLst>
          </p:cNvPr>
          <p:cNvSpPr>
            <a:spLocks noGrp="1"/>
          </p:cNvSpPr>
          <p:nvPr>
            <p:ph idx="1"/>
          </p:nvPr>
        </p:nvSpPr>
        <p:spPr>
          <a:xfrm>
            <a:off x="502921" y="1300480"/>
            <a:ext cx="11465559" cy="5557520"/>
          </a:xfrm>
        </p:spPr>
        <p:txBody>
          <a:bodyPr>
            <a:normAutofit lnSpcReduction="10000"/>
          </a:bodyPr>
          <a:lstStyle/>
          <a:p>
            <a:pPr marL="342900" indent="-342900">
              <a:buFont typeface="+mj-lt"/>
              <a:buAutoNum type="arabicPeriod"/>
            </a:pPr>
            <a:r>
              <a:rPr lang="en-US" sz="2800" dirty="0"/>
              <a:t>Letterhead of your Organization</a:t>
            </a:r>
          </a:p>
          <a:p>
            <a:pPr marL="342900" indent="-342900">
              <a:buFont typeface="+mj-lt"/>
              <a:buAutoNum type="arabicPeriod"/>
            </a:pPr>
            <a:r>
              <a:rPr lang="en-US" sz="2800" dirty="0"/>
              <a:t>Date</a:t>
            </a:r>
          </a:p>
          <a:p>
            <a:pPr marL="342900" indent="-342900">
              <a:buFont typeface="+mj-lt"/>
              <a:buAutoNum type="arabicPeriod"/>
            </a:pPr>
            <a:r>
              <a:rPr lang="en-US" sz="2800" dirty="0"/>
              <a:t>Inside Address</a:t>
            </a:r>
          </a:p>
          <a:p>
            <a:pPr marL="342900" indent="-342900">
              <a:buFont typeface="+mj-lt"/>
              <a:buAutoNum type="arabicPeriod"/>
            </a:pPr>
            <a:r>
              <a:rPr lang="en-US" sz="2800" dirty="0"/>
              <a:t>Subject Line</a:t>
            </a:r>
          </a:p>
          <a:p>
            <a:pPr marL="342900" indent="-342900">
              <a:buFont typeface="+mj-lt"/>
              <a:buAutoNum type="arabicPeriod"/>
            </a:pPr>
            <a:r>
              <a:rPr lang="en-US" sz="2800" dirty="0"/>
              <a:t>Salutation</a:t>
            </a:r>
          </a:p>
          <a:p>
            <a:pPr marL="342900" indent="-342900">
              <a:buFont typeface="+mj-lt"/>
              <a:buAutoNum type="arabicPeriod"/>
            </a:pPr>
            <a:r>
              <a:rPr lang="en-US" sz="2800" dirty="0"/>
              <a:t>Body</a:t>
            </a:r>
          </a:p>
          <a:p>
            <a:pPr marL="342900" indent="-342900">
              <a:buFont typeface="+mj-lt"/>
              <a:buAutoNum type="arabicPeriod"/>
            </a:pPr>
            <a:r>
              <a:rPr lang="en-US" sz="2800" dirty="0"/>
              <a:t>Complimentary Closing</a:t>
            </a:r>
          </a:p>
          <a:p>
            <a:pPr marL="342900" indent="-342900">
              <a:buFont typeface="+mj-lt"/>
              <a:buAutoNum type="arabicPeriod"/>
            </a:pPr>
            <a:r>
              <a:rPr lang="en-US" sz="2800" dirty="0"/>
              <a:t>Writer’s Signature Block</a:t>
            </a:r>
          </a:p>
          <a:p>
            <a:pPr marL="342900" indent="-342900">
              <a:buFont typeface="+mj-lt"/>
              <a:buAutoNum type="arabicPeriod"/>
            </a:pPr>
            <a:r>
              <a:rPr lang="en-US" sz="2800" dirty="0"/>
              <a:t>Your full name (typed)</a:t>
            </a:r>
          </a:p>
          <a:p>
            <a:pPr marL="342900" indent="-342900">
              <a:buFont typeface="+mj-lt"/>
              <a:buAutoNum type="arabicPeriod"/>
            </a:pPr>
            <a:r>
              <a:rPr lang="en-US" sz="2800" dirty="0"/>
              <a:t>End Notations CC</a:t>
            </a:r>
          </a:p>
          <a:p>
            <a:endParaRPr lang="en-US" dirty="0"/>
          </a:p>
        </p:txBody>
      </p:sp>
    </p:spTree>
    <p:extLst>
      <p:ext uri="{BB962C8B-B14F-4D97-AF65-F5344CB8AC3E}">
        <p14:creationId xmlns:p14="http://schemas.microsoft.com/office/powerpoint/2010/main" val="3493242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105</TotalTime>
  <Words>2453</Words>
  <Application>Microsoft Office PowerPoint</Application>
  <PresentationFormat>Widescreen</PresentationFormat>
  <Paragraphs>252</Paragraphs>
  <Slides>38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Aptos</vt:lpstr>
      <vt:lpstr>Arial</vt:lpstr>
      <vt:lpstr>Arial Rounded MT Bold</vt:lpstr>
      <vt:lpstr>Calibri</vt:lpstr>
      <vt:lpstr>Calibri Light</vt:lpstr>
      <vt:lpstr>Century Gothic</vt:lpstr>
      <vt:lpstr>Times New Roman</vt:lpstr>
      <vt:lpstr>Celestial</vt:lpstr>
      <vt:lpstr>Correspondence </vt:lpstr>
      <vt:lpstr>Purpose</vt:lpstr>
      <vt:lpstr>PowerPoint Presentation</vt:lpstr>
      <vt:lpstr>Letter Format </vt:lpstr>
      <vt:lpstr>PowerPoint Presentation</vt:lpstr>
      <vt:lpstr>PowerPoint Presentation</vt:lpstr>
      <vt:lpstr>Examples of opening lines</vt:lpstr>
      <vt:lpstr>Examples of closing lines</vt:lpstr>
      <vt:lpstr>Parts of a Letter </vt:lpstr>
      <vt:lpstr>Heading or Letterhead</vt:lpstr>
      <vt:lpstr>Inside Address</vt:lpstr>
      <vt:lpstr>Subject Line</vt:lpstr>
      <vt:lpstr>Salutation</vt:lpstr>
      <vt:lpstr>Body</vt:lpstr>
      <vt:lpstr>Complimentary Closing</vt:lpstr>
      <vt:lpstr>Writer’s Signature Block</vt:lpstr>
      <vt:lpstr>End Notations</vt:lpstr>
      <vt:lpstr>Types of Business Letters </vt:lpstr>
      <vt:lpstr>1. Letter of Acknowledgement</vt:lpstr>
      <vt:lpstr>PowerPoint Presentation</vt:lpstr>
      <vt:lpstr>2. LETTER OF ENQUIRY</vt:lpstr>
      <vt:lpstr>PowerPoint Presentation</vt:lpstr>
      <vt:lpstr>3. Letter of Complaint</vt:lpstr>
      <vt:lpstr>PowerPoint Presentation</vt:lpstr>
      <vt:lpstr>USEFUL PHRASES FOR LETTER OF COMPLAINT</vt:lpstr>
      <vt:lpstr>4. Adjustment Letter</vt:lpstr>
      <vt:lpstr>PowerPoint Presentation</vt:lpstr>
      <vt:lpstr>USEFUL PHRASES FOR LETTER OF ADJUSTMENT</vt:lpstr>
      <vt:lpstr>Don’ts of Letter Writing</vt:lpstr>
      <vt:lpstr>Don’ts of Letter Writing</vt:lpstr>
      <vt:lpstr>Correspondence Guidelines </vt:lpstr>
      <vt:lpstr>Letter vs Memo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 Butt</dc:creator>
  <cp:lastModifiedBy>H.I. Butt</cp:lastModifiedBy>
  <cp:revision>22</cp:revision>
  <dcterms:created xsi:type="dcterms:W3CDTF">2024-08-26T18:43:51Z</dcterms:created>
  <dcterms:modified xsi:type="dcterms:W3CDTF">2024-08-26T20:43:28Z</dcterms:modified>
</cp:coreProperties>
</file>