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3" r:id="rId3"/>
    <p:sldId id="257" r:id="rId4"/>
    <p:sldId id="264" r:id="rId5"/>
    <p:sldId id="269" r:id="rId6"/>
    <p:sldId id="272" r:id="rId7"/>
    <p:sldId id="273" r:id="rId8"/>
    <p:sldId id="270" r:id="rId9"/>
    <p:sldId id="265" r:id="rId10"/>
    <p:sldId id="266" r:id="rId11"/>
    <p:sldId id="267" r:id="rId12"/>
    <p:sldId id="268" r:id="rId13"/>
    <p:sldId id="258" r:id="rId14"/>
    <p:sldId id="259" r:id="rId15"/>
    <p:sldId id="260" r:id="rId16"/>
    <p:sldId id="261" r:id="rId17"/>
    <p:sldId id="26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510" autoAdjust="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BA7A7-7E26-429E-A7DC-F2BADD354107}"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C85F8-ADAF-4A93-A072-AD3B4BA6295C}" type="slidenum">
              <a:rPr lang="en-US" smtClean="0"/>
              <a:t>‹#›</a:t>
            </a:fld>
            <a:endParaRPr lang="en-US"/>
          </a:p>
        </p:txBody>
      </p:sp>
    </p:spTree>
    <p:extLst>
      <p:ext uri="{BB962C8B-B14F-4D97-AF65-F5344CB8AC3E}">
        <p14:creationId xmlns:p14="http://schemas.microsoft.com/office/powerpoint/2010/main" val="86056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following example moves from distant to close (in terms of relevance and applicability) as well as chronologically. It moves from 1) the broader historical context to 2) the implementation which demonstrates superior performance, and then to 3) the implementation which provides the model to be tested for the study.</a:t>
            </a:r>
          </a:p>
          <a:p>
            <a:endParaRPr lang="en-US" dirty="0"/>
          </a:p>
        </p:txBody>
      </p:sp>
      <p:sp>
        <p:nvSpPr>
          <p:cNvPr id="4" name="Slide Number Placeholder 3"/>
          <p:cNvSpPr>
            <a:spLocks noGrp="1"/>
          </p:cNvSpPr>
          <p:nvPr>
            <p:ph type="sldNum" sz="quarter" idx="10"/>
          </p:nvPr>
        </p:nvSpPr>
        <p:spPr/>
        <p:txBody>
          <a:bodyPr/>
          <a:lstStyle/>
          <a:p>
            <a:fld id="{B63E6F65-9984-479B-BEDF-D261C85C19EF}" type="slidenum">
              <a:rPr lang="en-US" smtClean="0"/>
              <a:t>8</a:t>
            </a:fld>
            <a:endParaRPr lang="en-US"/>
          </a:p>
        </p:txBody>
      </p:sp>
    </p:spTree>
    <p:extLst>
      <p:ext uri="{BB962C8B-B14F-4D97-AF65-F5344CB8AC3E}">
        <p14:creationId xmlns:p14="http://schemas.microsoft.com/office/powerpoint/2010/main" val="148978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topic sentence</a:t>
            </a:r>
          </a:p>
          <a:p>
            <a:r>
              <a:rPr lang="en-US" dirty="0"/>
              <a:t>2- how the writer sees the connection between the two pieces of research cited</a:t>
            </a:r>
          </a:p>
          <a:p>
            <a:r>
              <a:rPr lang="en-US" dirty="0"/>
              <a:t>3- the writer clear the implications of the cited research for the topic of the article.</a:t>
            </a:r>
          </a:p>
          <a:p>
            <a:endParaRPr lang="en-US" dirty="0"/>
          </a:p>
        </p:txBody>
      </p:sp>
      <p:sp>
        <p:nvSpPr>
          <p:cNvPr id="4" name="Slide Number Placeholder 3"/>
          <p:cNvSpPr>
            <a:spLocks noGrp="1"/>
          </p:cNvSpPr>
          <p:nvPr>
            <p:ph type="sldNum" sz="quarter" idx="10"/>
          </p:nvPr>
        </p:nvSpPr>
        <p:spPr/>
        <p:txBody>
          <a:bodyPr/>
          <a:lstStyle/>
          <a:p>
            <a:fld id="{303C85F8-ADAF-4A93-A072-AD3B4BA6295C}" type="slidenum">
              <a:rPr lang="en-US" smtClean="0"/>
              <a:t>9</a:t>
            </a:fld>
            <a:endParaRPr lang="en-US"/>
          </a:p>
        </p:txBody>
      </p:sp>
    </p:spTree>
    <p:extLst>
      <p:ext uri="{BB962C8B-B14F-4D97-AF65-F5344CB8AC3E}">
        <p14:creationId xmlns:p14="http://schemas.microsoft.com/office/powerpoint/2010/main" val="183334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colour</a:t>
            </a:r>
            <a:r>
              <a:rPr lang="en-US" dirty="0"/>
              <a:t> perception in mice</a:t>
            </a:r>
          </a:p>
          <a:p>
            <a:r>
              <a:rPr lang="en-US" dirty="0"/>
              <a:t>There is no topic sentence</a:t>
            </a:r>
          </a:p>
          <a:p>
            <a:r>
              <a:rPr lang="en-US" dirty="0"/>
              <a:t>a disjointed list of pieces of research. Furthermore, the connection that is implied between the first and second sentences is logically impossible; a 2012 study could not have confirmed a 2014 finding.</a:t>
            </a:r>
          </a:p>
          <a:p>
            <a:r>
              <a:rPr lang="en-US" dirty="0"/>
              <a:t>No clear storyline</a:t>
            </a:r>
          </a:p>
          <a:p>
            <a:endParaRPr lang="en-US" dirty="0"/>
          </a:p>
        </p:txBody>
      </p:sp>
      <p:sp>
        <p:nvSpPr>
          <p:cNvPr id="4" name="Slide Number Placeholder 3"/>
          <p:cNvSpPr>
            <a:spLocks noGrp="1"/>
          </p:cNvSpPr>
          <p:nvPr>
            <p:ph type="sldNum" sz="quarter" idx="10"/>
          </p:nvPr>
        </p:nvSpPr>
        <p:spPr/>
        <p:txBody>
          <a:bodyPr/>
          <a:lstStyle/>
          <a:p>
            <a:fld id="{303C85F8-ADAF-4A93-A072-AD3B4BA6295C}" type="slidenum">
              <a:rPr lang="en-US" smtClean="0"/>
              <a:t>10</a:t>
            </a:fld>
            <a:endParaRPr lang="en-US"/>
          </a:p>
        </p:txBody>
      </p:sp>
    </p:spTree>
    <p:extLst>
      <p:ext uri="{BB962C8B-B14F-4D97-AF65-F5344CB8AC3E}">
        <p14:creationId xmlns:p14="http://schemas.microsoft.com/office/powerpoint/2010/main" val="68887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focused on a particular mechanism of </a:t>
            </a:r>
            <a:r>
              <a:rPr lang="en-US" dirty="0" err="1"/>
              <a:t>colour</a:t>
            </a:r>
            <a:r>
              <a:rPr lang="en-US" dirty="0"/>
              <a:t> perception</a:t>
            </a:r>
          </a:p>
          <a:p>
            <a:r>
              <a:rPr lang="en-US" dirty="0"/>
              <a:t>The first sentence, although it is still citing research, establishes the topic of the paragraph</a:t>
            </a:r>
          </a:p>
          <a:p>
            <a:r>
              <a:rPr lang="en-US" dirty="0"/>
              <a:t>A narrative; it tells the story of a progression from unsuccessful to successful attempts to achieve the result </a:t>
            </a:r>
            <a:r>
              <a:rPr lang="en-US" dirty="0" err="1"/>
              <a:t>signalled</a:t>
            </a:r>
            <a:r>
              <a:rPr lang="en-US" dirty="0"/>
              <a:t> in the topic sentence, which in turn is the main point of the story.</a:t>
            </a:r>
          </a:p>
          <a:p>
            <a:r>
              <a:rPr lang="en-US" dirty="0"/>
              <a:t>The narrative framework (“this ability was tested”… “first attempts”… “a new method”…) creates a clear connection between the sentences.</a:t>
            </a:r>
          </a:p>
          <a:p>
            <a:endParaRPr lang="en-US" dirty="0"/>
          </a:p>
        </p:txBody>
      </p:sp>
      <p:sp>
        <p:nvSpPr>
          <p:cNvPr id="4" name="Slide Number Placeholder 3"/>
          <p:cNvSpPr>
            <a:spLocks noGrp="1"/>
          </p:cNvSpPr>
          <p:nvPr>
            <p:ph type="sldNum" sz="quarter" idx="10"/>
          </p:nvPr>
        </p:nvSpPr>
        <p:spPr/>
        <p:txBody>
          <a:bodyPr/>
          <a:lstStyle/>
          <a:p>
            <a:fld id="{303C85F8-ADAF-4A93-A072-AD3B4BA6295C}" type="slidenum">
              <a:rPr lang="en-US" smtClean="0"/>
              <a:t>11</a:t>
            </a:fld>
            <a:endParaRPr lang="en-US"/>
          </a:p>
        </p:txBody>
      </p:sp>
    </p:spTree>
    <p:extLst>
      <p:ext uri="{BB962C8B-B14F-4D97-AF65-F5344CB8AC3E}">
        <p14:creationId xmlns:p14="http://schemas.microsoft.com/office/powerpoint/2010/main" val="206481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are three main reasons for documenting sources thoroughly and accurately:</a:t>
            </a:r>
          </a:p>
          <a:p>
            <a:endParaRPr lang="en-US" dirty="0"/>
          </a:p>
        </p:txBody>
      </p:sp>
      <p:sp>
        <p:nvSpPr>
          <p:cNvPr id="4" name="Slide Number Placeholder 3"/>
          <p:cNvSpPr>
            <a:spLocks noGrp="1"/>
          </p:cNvSpPr>
          <p:nvPr>
            <p:ph type="sldNum" sz="quarter" idx="10"/>
          </p:nvPr>
        </p:nvSpPr>
        <p:spPr/>
        <p:txBody>
          <a:bodyPr/>
          <a:lstStyle/>
          <a:p>
            <a:fld id="{303C85F8-ADAF-4A93-A072-AD3B4BA6295C}" type="slidenum">
              <a:rPr lang="en-US" smtClean="0"/>
              <a:t>14</a:t>
            </a:fld>
            <a:endParaRPr lang="en-US"/>
          </a:p>
        </p:txBody>
      </p:sp>
    </p:spTree>
    <p:extLst>
      <p:ext uri="{BB962C8B-B14F-4D97-AF65-F5344CB8AC3E}">
        <p14:creationId xmlns:p14="http://schemas.microsoft.com/office/powerpoint/2010/main" val="391231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732" y="2404534"/>
            <a:ext cx="8501271" cy="1646302"/>
          </a:xfrm>
        </p:spPr>
        <p:txBody>
          <a:bodyPr/>
          <a:lstStyle/>
          <a:p>
            <a:r>
              <a:rPr lang="en-US" dirty="0"/>
              <a:t>Writing Literature Review</a:t>
            </a:r>
          </a:p>
        </p:txBody>
      </p:sp>
      <p:sp>
        <p:nvSpPr>
          <p:cNvPr id="3" name="Subtitle 2"/>
          <p:cNvSpPr>
            <a:spLocks noGrp="1"/>
          </p:cNvSpPr>
          <p:nvPr>
            <p:ph type="subTitle" idx="1"/>
          </p:nvPr>
        </p:nvSpPr>
        <p:spPr/>
        <p:txBody>
          <a:bodyPr/>
          <a:lstStyle/>
          <a:p>
            <a:r>
              <a:rPr lang="en-US" dirty="0"/>
              <a:t>Using Secondary Sources and Avoiding Plagiarism </a:t>
            </a:r>
          </a:p>
        </p:txBody>
      </p:sp>
    </p:spTree>
    <p:extLst>
      <p:ext uri="{BB962C8B-B14F-4D97-AF65-F5344CB8AC3E}">
        <p14:creationId xmlns:p14="http://schemas.microsoft.com/office/powerpoint/2010/main" val="332844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49" y="247650"/>
            <a:ext cx="9431687" cy="624613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study by </a:t>
            </a:r>
            <a:r>
              <a:rPr lang="en-US" sz="2400" dirty="0" err="1">
                <a:latin typeface="Times New Roman" panose="02020603050405020304" pitchFamily="18" charset="0"/>
                <a:cs typeface="Times New Roman" panose="02020603050405020304" pitchFamily="18" charset="0"/>
              </a:rPr>
              <a:t>McLellan</a:t>
            </a:r>
            <a:r>
              <a:rPr lang="en-US" sz="2400" dirty="0">
                <a:latin typeface="Times New Roman" panose="02020603050405020304" pitchFamily="18" charset="0"/>
                <a:cs typeface="Times New Roman" panose="02020603050405020304" pitchFamily="18" charset="0"/>
              </a:rPr>
              <a:t> et al. (2014) showed that all three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are perceived by knockout mice with the human vision gene. But another study, with 25 mice, did not confirm this finding (Smith, 2012). Only two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were consistently perceived by all knockout mice through the standard dichromatic S and M cone pigments (Myers 2015). According to Hennessy, the reason why only two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are perceived by knockout mice is that the human vision gene does not result in the formation of L-cones (Hennessy, 2005). Trichromatic vision was, however, achieved by </a:t>
            </a:r>
            <a:r>
              <a:rPr lang="en-US" sz="2400" dirty="0" err="1">
                <a:latin typeface="Times New Roman" panose="02020603050405020304" pitchFamily="18" charset="0"/>
                <a:cs typeface="Times New Roman" panose="02020603050405020304" pitchFamily="18" charset="0"/>
              </a:rPr>
              <a:t>McLellan</a:t>
            </a:r>
            <a:r>
              <a:rPr lang="en-US" sz="2400" dirty="0">
                <a:latin typeface="Times New Roman" panose="02020603050405020304" pitchFamily="18" charset="0"/>
                <a:cs typeface="Times New Roman" panose="02020603050405020304" pitchFamily="18" charset="0"/>
              </a:rPr>
              <a:t> (2015). This new study introduced a new method of genetic modification (</a:t>
            </a:r>
            <a:r>
              <a:rPr lang="en-US" sz="2400" dirty="0" err="1">
                <a:latin typeface="Times New Roman" panose="02020603050405020304" pitchFamily="18" charset="0"/>
                <a:cs typeface="Times New Roman" panose="02020603050405020304" pitchFamily="18" charset="0"/>
              </a:rPr>
              <a:t>McLellan</a:t>
            </a:r>
            <a:r>
              <a:rPr lang="en-US" sz="2400" dirty="0">
                <a:latin typeface="Times New Roman" panose="02020603050405020304" pitchFamily="18" charset="0"/>
                <a:cs typeface="Times New Roman" panose="02020603050405020304" pitchFamily="18" charset="0"/>
              </a:rPr>
              <a:t>, 2015).</a:t>
            </a:r>
          </a:p>
          <a:p>
            <a:pPr marL="0" indent="0">
              <a:buNone/>
            </a:pPr>
            <a:r>
              <a:rPr lang="en-US" sz="2400" b="1" dirty="0">
                <a:latin typeface="Times New Roman" panose="02020603050405020304" pitchFamily="18" charset="0"/>
                <a:cs typeface="Times New Roman" panose="02020603050405020304" pitchFamily="18" charset="0"/>
              </a:rPr>
              <a:t>Questions:</a:t>
            </a:r>
          </a:p>
          <a:p>
            <a:pPr marL="0" indent="0">
              <a:buNone/>
            </a:pPr>
            <a:r>
              <a:rPr lang="en-US" sz="2400" dirty="0">
                <a:latin typeface="Times New Roman" panose="02020603050405020304" pitchFamily="18" charset="0"/>
                <a:cs typeface="Times New Roman" panose="02020603050405020304" pitchFamily="18" charset="0"/>
              </a:rPr>
              <a:t>The paragraph is about?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Does it present a clear topic sentence?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Does it present connection between one sentence and the next?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Does it present a storyline?</a:t>
            </a:r>
          </a:p>
          <a:p>
            <a:pPr marL="0" indent="0">
              <a:buNone/>
            </a:pPr>
            <a:endParaRPr lang="en-US" dirty="0"/>
          </a:p>
        </p:txBody>
      </p:sp>
    </p:spTree>
    <p:extLst>
      <p:ext uri="{BB962C8B-B14F-4D97-AF65-F5344CB8AC3E}">
        <p14:creationId xmlns:p14="http://schemas.microsoft.com/office/powerpoint/2010/main" val="105634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9350644" cy="6328474"/>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Although mice are naturally dichromatic, recent research has shown that their brains are able to process trichromatic vision as well (</a:t>
            </a:r>
            <a:r>
              <a:rPr lang="en-US" sz="2800" dirty="0" err="1">
                <a:latin typeface="Times New Roman" panose="02020603050405020304" pitchFamily="18" charset="0"/>
                <a:cs typeface="Times New Roman" panose="02020603050405020304" pitchFamily="18" charset="0"/>
              </a:rPr>
              <a:t>McLellan</a:t>
            </a:r>
            <a:r>
              <a:rPr lang="en-US" sz="2800" dirty="0">
                <a:latin typeface="Times New Roman" panose="02020603050405020304" pitchFamily="18" charset="0"/>
                <a:cs typeface="Times New Roman" panose="02020603050405020304" pitchFamily="18" charset="0"/>
              </a:rPr>
              <a:t>, 2015). This ability was tested by implanting mice with the human vision gene, which results in the formation of L-cones, in addition to native S and M cones. First attempts, based on flawed methods, were unsuccessful (Hennessy, 2005; Smith, 2012). However, a new method developed by George </a:t>
            </a:r>
            <a:r>
              <a:rPr lang="en-US" sz="2800" dirty="0" err="1">
                <a:latin typeface="Times New Roman" panose="02020603050405020304" pitchFamily="18" charset="0"/>
                <a:cs typeface="Times New Roman" panose="02020603050405020304" pitchFamily="18" charset="0"/>
              </a:rPr>
              <a:t>McLellan</a:t>
            </a:r>
            <a:r>
              <a:rPr lang="en-US" sz="2800" dirty="0">
                <a:latin typeface="Times New Roman" panose="02020603050405020304" pitchFamily="18" charset="0"/>
                <a:cs typeface="Times New Roman" panose="02020603050405020304" pitchFamily="18" charset="0"/>
              </a:rPr>
              <a:t> and his lab achieved an effective genetic implantation (</a:t>
            </a:r>
            <a:r>
              <a:rPr lang="en-US" sz="2800" dirty="0" err="1">
                <a:latin typeface="Times New Roman" panose="02020603050405020304" pitchFamily="18" charset="0"/>
                <a:cs typeface="Times New Roman" panose="02020603050405020304" pitchFamily="18" charset="0"/>
              </a:rPr>
              <a:t>McLellan</a:t>
            </a:r>
            <a:r>
              <a:rPr lang="en-US" sz="2800" dirty="0">
                <a:latin typeface="Times New Roman" panose="02020603050405020304" pitchFamily="18" charset="0"/>
                <a:cs typeface="Times New Roman" panose="02020603050405020304" pitchFamily="18" charset="0"/>
              </a:rPr>
              <a:t> et al, 2014; </a:t>
            </a:r>
            <a:r>
              <a:rPr lang="en-US" sz="2800" dirty="0" err="1">
                <a:latin typeface="Times New Roman" panose="02020603050405020304" pitchFamily="18" charset="0"/>
                <a:cs typeface="Times New Roman" panose="02020603050405020304" pitchFamily="18" charset="0"/>
              </a:rPr>
              <a:t>McLellan</a:t>
            </a:r>
            <a:r>
              <a:rPr lang="en-US" sz="2800" dirty="0">
                <a:latin typeface="Times New Roman" panose="02020603050405020304" pitchFamily="18" charset="0"/>
                <a:cs typeface="Times New Roman" panose="02020603050405020304" pitchFamily="18" charset="0"/>
              </a:rPr>
              <a:t> 2015).</a:t>
            </a:r>
          </a:p>
          <a:p>
            <a:pPr marL="0" indent="0">
              <a:buNone/>
            </a:pPr>
            <a:r>
              <a:rPr lang="en-US" sz="2800" dirty="0">
                <a:latin typeface="Times New Roman" panose="02020603050405020304" pitchFamily="18" charset="0"/>
                <a:cs typeface="Times New Roman" panose="02020603050405020304" pitchFamily="18" charset="0"/>
              </a:rPr>
              <a:t>Questions: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The paragraph is about?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Does it present a clear topic sentence?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Does it present connection between one sentence and the next?</a:t>
            </a:r>
          </a:p>
          <a:p>
            <a:pPr marL="0" indent="0">
              <a:buNone/>
            </a:pPr>
            <a:endParaRPr lang="en-US" dirty="0"/>
          </a:p>
        </p:txBody>
      </p:sp>
    </p:spTree>
    <p:extLst>
      <p:ext uri="{BB962C8B-B14F-4D97-AF65-F5344CB8AC3E}">
        <p14:creationId xmlns:p14="http://schemas.microsoft.com/office/powerpoint/2010/main" val="82160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Considerations</a:t>
            </a:r>
          </a:p>
        </p:txBody>
      </p:sp>
      <p:sp>
        <p:nvSpPr>
          <p:cNvPr id="3" name="Content Placeholder 2"/>
          <p:cNvSpPr>
            <a:spLocks noGrp="1"/>
          </p:cNvSpPr>
          <p:nvPr>
            <p:ph idx="1"/>
          </p:nvPr>
        </p:nvSpPr>
        <p:spPr>
          <a:xfrm>
            <a:off x="275610" y="1684339"/>
            <a:ext cx="9839940" cy="4792661"/>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Write Literature by paraphrasing the content from original source.</a:t>
            </a:r>
          </a:p>
          <a:p>
            <a:r>
              <a:rPr lang="en-US" sz="3200" dirty="0">
                <a:latin typeface="Times New Roman" panose="02020603050405020304" pitchFamily="18" charset="0"/>
                <a:cs typeface="Times New Roman" panose="02020603050405020304" pitchFamily="18" charset="0"/>
              </a:rPr>
              <a:t>Acknowledge the source by citing it in your literature review.</a:t>
            </a:r>
          </a:p>
          <a:p>
            <a:r>
              <a:rPr lang="en-US" sz="3200" dirty="0">
                <a:latin typeface="Times New Roman" panose="02020603050405020304" pitchFamily="18" charset="0"/>
                <a:cs typeface="Times New Roman" panose="02020603050405020304" pitchFamily="18" charset="0"/>
              </a:rPr>
              <a:t>Use IEEE format for citation and references.</a:t>
            </a:r>
          </a:p>
          <a:p>
            <a:r>
              <a:rPr lang="en-US" sz="3200" dirty="0">
                <a:latin typeface="Times New Roman" panose="02020603050405020304" pitchFamily="18" charset="0"/>
                <a:cs typeface="Times New Roman" panose="02020603050405020304" pitchFamily="18" charset="0"/>
              </a:rPr>
              <a:t>As shown by Brown [4], [5]; as mentioned earlier [2], [4]–[7], [9]; as presented by Wood et al. [7]</a:t>
            </a:r>
          </a:p>
          <a:p>
            <a:r>
              <a:rPr lang="en-US" sz="3200" dirty="0">
                <a:latin typeface="Times New Roman" panose="02020603050405020304" pitchFamily="18" charset="0"/>
                <a:cs typeface="Times New Roman" panose="02020603050405020304" pitchFamily="18" charset="0"/>
              </a:rPr>
              <a:t>For further details read https://pitt.libguides.com/citationhelp/ieee</a:t>
            </a:r>
          </a:p>
          <a:p>
            <a:endParaRPr lang="en-US" dirty="0"/>
          </a:p>
        </p:txBody>
      </p:sp>
    </p:spTree>
    <p:extLst>
      <p:ext uri="{BB962C8B-B14F-4D97-AF65-F5344CB8AC3E}">
        <p14:creationId xmlns:p14="http://schemas.microsoft.com/office/powerpoint/2010/main" val="403525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599"/>
            <a:ext cx="8596668" cy="1320800"/>
          </a:xfrm>
        </p:spPr>
        <p:txBody>
          <a:bodyPr/>
          <a:lstStyle/>
          <a:p>
            <a:r>
              <a:rPr lang="en-US" dirty="0"/>
              <a:t>Documenting Sources</a:t>
            </a:r>
          </a:p>
        </p:txBody>
      </p:sp>
      <p:sp>
        <p:nvSpPr>
          <p:cNvPr id="3" name="Content Placeholder 2"/>
          <p:cNvSpPr>
            <a:spLocks noGrp="1"/>
          </p:cNvSpPr>
          <p:nvPr>
            <p:ph idx="1"/>
          </p:nvPr>
        </p:nvSpPr>
        <p:spPr>
          <a:xfrm>
            <a:off x="389467" y="941951"/>
            <a:ext cx="9172402" cy="4546391"/>
          </a:xfrm>
        </p:spPr>
        <p:txBody>
          <a:bodyPr>
            <a:noAutofit/>
          </a:bodyPr>
          <a:lstStyle/>
          <a:p>
            <a:r>
              <a:rPr lang="en-US" sz="2400" dirty="0">
                <a:latin typeface="Times New Roman" panose="02020603050405020304" pitchFamily="18" charset="0"/>
                <a:cs typeface="Times New Roman" panose="02020603050405020304" pitchFamily="18" charset="0"/>
              </a:rPr>
              <a:t>However, whenever you are using material that has been published in a book, periodical, or on another organization’s Website, you should cite your sources.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the exception of common knowledge, you should cite sources for all borrowed information used in your final document, including quotations, paraphrases, and summaries.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Common knowledge is information generally available from basic sources in the field. In the case of Tanya’s research project, common knowledge is a definition of hybrid electric vehicles. </a:t>
            </a:r>
            <a:r>
              <a:rPr lang="en-US" sz="2400" dirty="0">
                <a:solidFill>
                  <a:schemeClr val="tx1"/>
                </a:solidFill>
                <a:latin typeface="Times New Roman" panose="02020603050405020304" pitchFamily="18" charset="0"/>
                <a:cs typeface="Times New Roman" panose="02020603050405020304" pitchFamily="18" charset="0"/>
              </a:rPr>
              <a:t>When you are uncertain whether a piece of borrowed information is common knowledge, go ahead and cite the source.</a:t>
            </a:r>
          </a:p>
        </p:txBody>
      </p:sp>
    </p:spTree>
    <p:extLst>
      <p:ext uri="{BB962C8B-B14F-4D97-AF65-F5344CB8AC3E}">
        <p14:creationId xmlns:p14="http://schemas.microsoft.com/office/powerpoint/2010/main" val="147357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114"/>
            <a:ext cx="8596668" cy="1320800"/>
          </a:xfrm>
        </p:spPr>
        <p:txBody>
          <a:bodyPr/>
          <a:lstStyle/>
          <a:p>
            <a:r>
              <a:rPr lang="en-US" dirty="0"/>
              <a:t>Why Document Sources?</a:t>
            </a:r>
          </a:p>
        </p:txBody>
      </p:sp>
      <p:sp>
        <p:nvSpPr>
          <p:cNvPr id="3" name="Content Placeholder 2"/>
          <p:cNvSpPr>
            <a:spLocks noGrp="1"/>
          </p:cNvSpPr>
          <p:nvPr>
            <p:ph idx="1"/>
          </p:nvPr>
        </p:nvSpPr>
        <p:spPr>
          <a:xfrm>
            <a:off x="120639" y="776514"/>
            <a:ext cx="9710057" cy="5798457"/>
          </a:xfrm>
        </p:spPr>
        <p:txBody>
          <a:bodyPr>
            <a:noAutofit/>
          </a:bodyPr>
          <a:lstStyle/>
          <a:p>
            <a:pPr>
              <a:buFont typeface="+mj-lt"/>
              <a:buAutoNum type="arabicPeriod"/>
            </a:pPr>
            <a:r>
              <a:rPr lang="en-US" sz="2400" b="1" dirty="0">
                <a:latin typeface="Times New Roman" panose="02020603050405020304" pitchFamily="18" charset="0"/>
                <a:cs typeface="Times New Roman" panose="02020603050405020304" pitchFamily="18" charset="0"/>
              </a:rPr>
              <a:t>Courtesy: </a:t>
            </a:r>
            <a:r>
              <a:rPr lang="en-US" sz="2400" dirty="0">
                <a:latin typeface="Times New Roman" panose="02020603050405020304" pitchFamily="18" charset="0"/>
                <a:cs typeface="Times New Roman" panose="02020603050405020304" pitchFamily="18" charset="0"/>
              </a:rPr>
              <a:t>You owe readers the courtesy of citing sources where they can seek additional information on the subject. Sources should be given for quotations, paraphrases, and summaries.</a:t>
            </a:r>
          </a:p>
          <a:p>
            <a:pPr>
              <a:buFont typeface="+mj-lt"/>
              <a:buAutoNum type="arabicPeriod"/>
            </a:pP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Ethics: </a:t>
            </a:r>
            <a:r>
              <a:rPr lang="en-US" sz="2400" dirty="0">
                <a:latin typeface="Times New Roman" panose="02020603050405020304" pitchFamily="18" charset="0"/>
                <a:cs typeface="Times New Roman" panose="02020603050405020304" pitchFamily="18" charset="0"/>
              </a:rPr>
              <a:t>You have an ethical obligation to show your reader where your ideas stop and those of another person begin; otherwise, you are parading the ideas of others as your own.</a:t>
            </a:r>
          </a:p>
          <a:p>
            <a:pPr>
              <a:buFont typeface="+mj-lt"/>
              <a:buAutoNum type="arabicPeriod"/>
            </a:pP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Law: </a:t>
            </a:r>
            <a:r>
              <a:rPr lang="en-US" sz="2400" dirty="0">
                <a:latin typeface="Times New Roman" panose="02020603050405020304" pitchFamily="18" charset="0"/>
                <a:cs typeface="Times New Roman" panose="02020603050405020304" pitchFamily="18" charset="0"/>
              </a:rPr>
              <a:t>You have a legal obligation to acknowledge information borrowed from a copyrighted source. In fact, you should seek written permission for the use of borrowed information that is copyrighted when you plan to publish your document or when you are using your document to bring in profit to your firm (as in a proposal or report). If you need more specific information about copyright laws or about the legalities of documentation, see a research librarian.</a:t>
            </a:r>
          </a:p>
        </p:txBody>
      </p:sp>
    </p:spTree>
    <p:extLst>
      <p:ext uri="{BB962C8B-B14F-4D97-AF65-F5344CB8AC3E}">
        <p14:creationId xmlns:p14="http://schemas.microsoft.com/office/powerpoint/2010/main" val="52901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91" y="0"/>
            <a:ext cx="8596668" cy="1320800"/>
          </a:xfrm>
        </p:spPr>
        <p:txBody>
          <a:bodyPr/>
          <a:lstStyle/>
          <a:p>
            <a:r>
              <a:rPr lang="en-US" dirty="0"/>
              <a:t>Documentation Styles</a:t>
            </a:r>
          </a:p>
        </p:txBody>
      </p:sp>
      <p:sp>
        <p:nvSpPr>
          <p:cNvPr id="3" name="Content Placeholder 2"/>
          <p:cNvSpPr>
            <a:spLocks noGrp="1"/>
          </p:cNvSpPr>
          <p:nvPr>
            <p:ph idx="1"/>
          </p:nvPr>
        </p:nvSpPr>
        <p:spPr>
          <a:xfrm>
            <a:off x="174171" y="914401"/>
            <a:ext cx="9245599" cy="5500914"/>
          </a:xfrm>
        </p:spPr>
        <p:txBody>
          <a:bodyPr>
            <a:normAutofit/>
          </a:bodyPr>
          <a:lstStyle/>
          <a:p>
            <a:r>
              <a:rPr lang="en-US" sz="2400" dirty="0">
                <a:latin typeface="Times New Roman" panose="02020603050405020304" pitchFamily="18" charset="0"/>
                <a:cs typeface="Times New Roman" panose="02020603050405020304" pitchFamily="18" charset="0"/>
              </a:rPr>
              <a:t>Documentation refers to the mechanical system you use to cite sources from which you borrow information.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many style manuals for documenting research that can vary in different organizations and fields </a:t>
            </a:r>
          </a:p>
          <a:p>
            <a:r>
              <a:rPr lang="en-US" sz="2400" dirty="0">
                <a:latin typeface="Times New Roman" panose="02020603050405020304" pitchFamily="18" charset="0"/>
                <a:cs typeface="Times New Roman" panose="02020603050405020304" pitchFamily="18" charset="0"/>
              </a:rPr>
              <a:t>Style manuals guide the writer through the editorial rules governing everything from use of headers and pagination and graphic and text layout to managing data display and, of course, the rules for documenting sources.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will focus briefly on rules of </a:t>
            </a:r>
            <a:r>
              <a:rPr lang="en-US" sz="2400" b="1" dirty="0">
                <a:latin typeface="Times New Roman" panose="02020603050405020304" pitchFamily="18" charset="0"/>
                <a:cs typeface="Times New Roman" panose="02020603050405020304" pitchFamily="18" charset="0"/>
              </a:rPr>
              <a:t>IEEE style manual </a:t>
            </a:r>
            <a:r>
              <a:rPr lang="en-US" sz="2400" dirty="0">
                <a:latin typeface="Times New Roman" panose="02020603050405020304" pitchFamily="18" charset="0"/>
                <a:cs typeface="Times New Roman" panose="02020603050405020304" pitchFamily="18" charset="0"/>
              </a:rPr>
              <a:t>for citing works.</a:t>
            </a:r>
          </a:p>
        </p:txBody>
      </p:sp>
    </p:spTree>
    <p:extLst>
      <p:ext uri="{BB962C8B-B14F-4D97-AF65-F5344CB8AC3E}">
        <p14:creationId xmlns:p14="http://schemas.microsoft.com/office/powerpoint/2010/main" val="152640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1320800"/>
          </a:xfrm>
        </p:spPr>
        <p:txBody>
          <a:bodyPr/>
          <a:lstStyle/>
          <a:p>
            <a:r>
              <a:rPr lang="en-US" dirty="0"/>
              <a:t>A. Citing References</a:t>
            </a:r>
            <a:br>
              <a:rPr lang="en-US" dirty="0"/>
            </a:br>
            <a:endParaRPr lang="en-US" dirty="0"/>
          </a:p>
        </p:txBody>
      </p:sp>
      <p:sp>
        <p:nvSpPr>
          <p:cNvPr id="3" name="Content Placeholder 2"/>
          <p:cNvSpPr>
            <a:spLocks noGrp="1"/>
          </p:cNvSpPr>
          <p:nvPr>
            <p:ph idx="1"/>
          </p:nvPr>
        </p:nvSpPr>
        <p:spPr>
          <a:xfrm>
            <a:off x="174171" y="899887"/>
            <a:ext cx="9419771" cy="5958114"/>
          </a:xfrm>
        </p:spPr>
        <p:txBody>
          <a:bodyPr>
            <a:normAutofit/>
          </a:bodyPr>
          <a:lstStyle/>
          <a:p>
            <a:r>
              <a:rPr lang="en-US" sz="2400" b="1" dirty="0">
                <a:latin typeface="Times New Roman" panose="02020603050405020304" pitchFamily="18" charset="0"/>
                <a:cs typeface="Times New Roman" panose="02020603050405020304" pitchFamily="18" charset="0"/>
              </a:rPr>
              <a:t>References in Text: </a:t>
            </a:r>
            <a:r>
              <a:rPr lang="en-US" sz="2400" dirty="0">
                <a:latin typeface="Times New Roman" panose="02020603050405020304" pitchFamily="18" charset="0"/>
                <a:cs typeface="Times New Roman" panose="02020603050405020304" pitchFamily="18" charset="0"/>
              </a:rPr>
              <a:t>References need not be cited in the text. </a:t>
            </a:r>
          </a:p>
          <a:p>
            <a:r>
              <a:rPr lang="en-US" sz="2400" dirty="0">
                <a:latin typeface="Times New Roman" panose="02020603050405020304" pitchFamily="18" charset="0"/>
                <a:cs typeface="Times New Roman" panose="02020603050405020304" pitchFamily="18" charset="0"/>
              </a:rPr>
              <a:t>When they are, they appear on the line, in square brackets, inside the punctuation.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Grammatically, they may be treated as if they were footnote numbers, e.g.,</a:t>
            </a:r>
          </a:p>
          <a:p>
            <a:r>
              <a:rPr lang="en-US" sz="2400" dirty="0">
                <a:latin typeface="Times New Roman" panose="02020603050405020304" pitchFamily="18" charset="0"/>
                <a:cs typeface="Times New Roman" panose="02020603050405020304" pitchFamily="18" charset="0"/>
              </a:rPr>
              <a:t>as shown by Brown [4], [5]; as mentioned earlier [2], [4]–[7], [9]; Smith [4] and Brown and Jones [5]; Wood et al. [7]</a:t>
            </a:r>
          </a:p>
          <a:p>
            <a:pPr marL="0" indent="0">
              <a:buNone/>
            </a:pPr>
            <a:r>
              <a:rPr lang="en-US" sz="2400" dirty="0">
                <a:latin typeface="Times New Roman" panose="02020603050405020304" pitchFamily="18" charset="0"/>
                <a:cs typeface="Times New Roman" panose="02020603050405020304" pitchFamily="18" charset="0"/>
              </a:rPr>
              <a:t>NOTE: Use et al. when three or more names are given.</a:t>
            </a:r>
          </a:p>
          <a:p>
            <a:r>
              <a:rPr lang="en-US" sz="2400" dirty="0">
                <a:latin typeface="Times New Roman" panose="02020603050405020304" pitchFamily="18" charset="0"/>
                <a:cs typeface="Times New Roman" panose="02020603050405020304" pitchFamily="18" charset="0"/>
              </a:rPr>
              <a:t>or as nouns: as demonstrated in [3]; according to [4] and [6]–[9]</a:t>
            </a:r>
          </a:p>
        </p:txBody>
      </p:sp>
    </p:spTree>
    <p:extLst>
      <p:ext uri="{BB962C8B-B14F-4D97-AF65-F5344CB8AC3E}">
        <p14:creationId xmlns:p14="http://schemas.microsoft.com/office/powerpoint/2010/main" val="338629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1" y="0"/>
            <a:ext cx="8596668" cy="1320800"/>
          </a:xfrm>
        </p:spPr>
        <p:txBody>
          <a:bodyPr/>
          <a:lstStyle/>
          <a:p>
            <a:r>
              <a:rPr lang="en-US" dirty="0"/>
              <a:t>B. Reference List</a:t>
            </a:r>
            <a:br>
              <a:rPr lang="en-US" dirty="0"/>
            </a:br>
            <a:endParaRPr lang="en-US" dirty="0"/>
          </a:p>
        </p:txBody>
      </p:sp>
      <p:sp>
        <p:nvSpPr>
          <p:cNvPr id="3" name="Content Placeholder 2"/>
          <p:cNvSpPr>
            <a:spLocks noGrp="1"/>
          </p:cNvSpPr>
          <p:nvPr>
            <p:ph idx="1"/>
          </p:nvPr>
        </p:nvSpPr>
        <p:spPr>
          <a:xfrm>
            <a:off x="0" y="500741"/>
            <a:ext cx="10014857" cy="5537201"/>
          </a:xfrm>
        </p:spPr>
        <p:txBody>
          <a:bodyPr>
            <a:noAutofit/>
          </a:bodyPr>
          <a:lstStyle/>
          <a:p>
            <a:r>
              <a:rPr lang="en-US" sz="2000" b="1" dirty="0">
                <a:latin typeface="Times New Roman" panose="02020603050405020304" pitchFamily="18" charset="0"/>
                <a:cs typeface="Times New Roman" panose="02020603050405020304" pitchFamily="18" charset="0"/>
              </a:rPr>
              <a:t>Books</a:t>
            </a:r>
          </a:p>
          <a:p>
            <a:pPr marL="0" indent="0">
              <a:buNone/>
            </a:pPr>
            <a:r>
              <a:rPr lang="en-US" sz="2000" dirty="0">
                <a:latin typeface="Times New Roman" panose="02020603050405020304" pitchFamily="18" charset="0"/>
                <a:cs typeface="Times New Roman" panose="02020603050405020304" pitchFamily="18" charset="0"/>
              </a:rPr>
              <a:t>Basic Format:</a:t>
            </a:r>
          </a:p>
          <a:p>
            <a:r>
              <a:rPr lang="en-US" sz="2000" dirty="0">
                <a:latin typeface="Times New Roman" panose="02020603050405020304" pitchFamily="18" charset="0"/>
                <a:cs typeface="Times New Roman" panose="02020603050405020304" pitchFamily="18" charset="0"/>
              </a:rPr>
              <a:t>[1] J. K. Author, “Title of chapter in the book,” in Title of His Published Book, </a:t>
            </a:r>
            <a:r>
              <a:rPr lang="en-US" sz="2000" dirty="0" err="1">
                <a:latin typeface="Times New Roman" panose="02020603050405020304" pitchFamily="18" charset="0"/>
                <a:cs typeface="Times New Roman" panose="02020603050405020304" pitchFamily="18" charset="0"/>
              </a:rPr>
              <a:t>xth</a:t>
            </a:r>
            <a:r>
              <a:rPr lang="en-US" sz="2000" dirty="0">
                <a:latin typeface="Times New Roman" panose="02020603050405020304" pitchFamily="18" charset="0"/>
                <a:cs typeface="Times New Roman" panose="02020603050405020304" pitchFamily="18" charset="0"/>
              </a:rPr>
              <a:t> ed. City of Publisher, Country if not USA: Abbrev. of Publisher, year, </a:t>
            </a:r>
            <a:r>
              <a:rPr lang="en-US" sz="2000" dirty="0" err="1">
                <a:latin typeface="Times New Roman" panose="02020603050405020304" pitchFamily="18" charset="0"/>
                <a:cs typeface="Times New Roman" panose="02020603050405020304" pitchFamily="18" charset="0"/>
              </a:rPr>
              <a:t>ch.</a:t>
            </a:r>
            <a:r>
              <a:rPr lang="en-US" sz="2000" dirty="0">
                <a:latin typeface="Times New Roman" panose="02020603050405020304" pitchFamily="18" charset="0"/>
                <a:cs typeface="Times New Roman" panose="02020603050405020304" pitchFamily="18" charset="0"/>
              </a:rPr>
              <a:t> x, sec. x, pp. xxx–xxx. </a:t>
            </a:r>
          </a:p>
          <a:p>
            <a:pPr marL="0" indent="0">
              <a:buNone/>
            </a:pPr>
            <a:r>
              <a:rPr lang="en-US" sz="2000" dirty="0">
                <a:latin typeface="Times New Roman" panose="02020603050405020304" pitchFamily="18" charset="0"/>
                <a:cs typeface="Times New Roman" panose="02020603050405020304" pitchFamily="18" charset="0"/>
              </a:rPr>
              <a:t>Example:</a:t>
            </a:r>
          </a:p>
          <a:p>
            <a:r>
              <a:rPr lang="en-US" sz="2000" dirty="0">
                <a:latin typeface="Times New Roman" panose="02020603050405020304" pitchFamily="18" charset="0"/>
                <a:cs typeface="Times New Roman" panose="02020603050405020304" pitchFamily="18" charset="0"/>
              </a:rPr>
              <a:t>[2] L. Stein, “Random patterns,” in Computers and You, J. S. Brake, Ed. New York: Wiley, 1994, pp. 55-70. </a:t>
            </a:r>
          </a:p>
          <a:p>
            <a:r>
              <a:rPr lang="en-US" sz="2000" b="1" dirty="0">
                <a:latin typeface="Times New Roman" panose="02020603050405020304" pitchFamily="18" charset="0"/>
                <a:cs typeface="Times New Roman" panose="02020603050405020304" pitchFamily="18" charset="0"/>
              </a:rPr>
              <a:t>Journal Articles</a:t>
            </a:r>
          </a:p>
          <a:p>
            <a:pPr marL="0" indent="0">
              <a:buNone/>
            </a:pPr>
            <a:r>
              <a:rPr lang="en-US" sz="2000" dirty="0">
                <a:latin typeface="Times New Roman" panose="02020603050405020304" pitchFamily="18" charset="0"/>
                <a:cs typeface="Times New Roman" panose="02020603050405020304" pitchFamily="18" charset="0"/>
              </a:rPr>
              <a:t>Basic Format:</a:t>
            </a:r>
          </a:p>
          <a:p>
            <a:r>
              <a:rPr lang="en-US" sz="2000" dirty="0">
                <a:latin typeface="Times New Roman" panose="02020603050405020304" pitchFamily="18" charset="0"/>
                <a:cs typeface="Times New Roman" panose="02020603050405020304" pitchFamily="18" charset="0"/>
              </a:rPr>
              <a:t>[1] J. K. Au </a:t>
            </a:r>
            <a:r>
              <a:rPr lang="en-US" sz="2000" dirty="0" err="1">
                <a:latin typeface="Times New Roman" panose="02020603050405020304" pitchFamily="18" charset="0"/>
                <a:cs typeface="Times New Roman" panose="02020603050405020304" pitchFamily="18" charset="0"/>
              </a:rPr>
              <a:t>thor</a:t>
            </a:r>
            <a:r>
              <a:rPr lang="en-US" sz="2000" dirty="0">
                <a:latin typeface="Times New Roman" panose="02020603050405020304" pitchFamily="18" charset="0"/>
                <a:cs typeface="Times New Roman" panose="02020603050405020304" pitchFamily="18" charset="0"/>
              </a:rPr>
              <a:t>. (year, month). Title. Journal [Type of medium]. volume(issue), paging if given. Available: site/path/file</a:t>
            </a:r>
          </a:p>
          <a:p>
            <a:pPr marL="0" indent="0">
              <a:buNone/>
            </a:pPr>
            <a:r>
              <a:rPr lang="en-US" sz="2000" dirty="0">
                <a:latin typeface="Times New Roman" panose="02020603050405020304" pitchFamily="18" charset="0"/>
                <a:cs typeface="Times New Roman" panose="02020603050405020304" pitchFamily="18" charset="0"/>
              </a:rPr>
              <a:t>Example:</a:t>
            </a:r>
          </a:p>
          <a:p>
            <a:r>
              <a:rPr lang="en-US" sz="2000" dirty="0">
                <a:latin typeface="Times New Roman" panose="02020603050405020304" pitchFamily="18" charset="0"/>
                <a:cs typeface="Times New Roman" panose="02020603050405020304" pitchFamily="18" charset="0"/>
              </a:rPr>
              <a:t>[2] R. J. </a:t>
            </a:r>
            <a:r>
              <a:rPr lang="en-US" sz="2000" dirty="0" err="1">
                <a:latin typeface="Times New Roman" panose="02020603050405020304" pitchFamily="18" charset="0"/>
                <a:cs typeface="Times New Roman" panose="02020603050405020304" pitchFamily="18" charset="0"/>
              </a:rPr>
              <a:t>Vidmar</a:t>
            </a:r>
            <a:r>
              <a:rPr lang="en-US" sz="2000" dirty="0">
                <a:latin typeface="Times New Roman" panose="02020603050405020304" pitchFamily="18" charset="0"/>
                <a:cs typeface="Times New Roman" panose="02020603050405020304" pitchFamily="18" charset="0"/>
              </a:rPr>
              <a:t>. (1992, Aug.) On the use of </a:t>
            </a:r>
            <a:r>
              <a:rPr lang="en-US" sz="2000" dirty="0" err="1">
                <a:latin typeface="Times New Roman" panose="02020603050405020304" pitchFamily="18" charset="0"/>
                <a:cs typeface="Times New Roman" panose="02020603050405020304" pitchFamily="18" charset="0"/>
              </a:rPr>
              <a:t>atm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ospheric</a:t>
            </a:r>
            <a:r>
              <a:rPr lang="en-US" sz="2000" dirty="0">
                <a:latin typeface="Times New Roman" panose="02020603050405020304" pitchFamily="18" charset="0"/>
                <a:cs typeface="Times New Roman" panose="02020603050405020304" pitchFamily="18" charset="0"/>
              </a:rPr>
              <a:t> plasmas as electromagnetic reflectors. IEEE Trans. Plasma Sci. [Online]. 21(3), pp. 876–880. Available: http://www.halcyon.com/pub/journals/21ps03-vidmar</a:t>
            </a:r>
          </a:p>
        </p:txBody>
      </p:sp>
    </p:spTree>
    <p:extLst>
      <p:ext uri="{BB962C8B-B14F-4D97-AF65-F5344CB8AC3E}">
        <p14:creationId xmlns:p14="http://schemas.microsoft.com/office/powerpoint/2010/main" val="29263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F92E-1F5C-005D-4A13-5850E4CA273C}"/>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36862266-C35F-7FBD-5C7D-D4E0096153E4}"/>
              </a:ext>
            </a:extLst>
          </p:cNvPr>
          <p:cNvSpPr>
            <a:spLocks noGrp="1"/>
          </p:cNvSpPr>
          <p:nvPr>
            <p:ph idx="1"/>
          </p:nvPr>
        </p:nvSpPr>
        <p:spPr>
          <a:xfrm>
            <a:off x="278969" y="1363851"/>
            <a:ext cx="10507851" cy="5269424"/>
          </a:xfrm>
        </p:spPr>
        <p:txBody>
          <a:bodyPr>
            <a:normAutofit/>
          </a:bodyPr>
          <a:lstStyle/>
          <a:p>
            <a:r>
              <a:rPr lang="en-US" sz="2800" dirty="0">
                <a:solidFill>
                  <a:schemeClr val="tx1"/>
                </a:solidFill>
              </a:rPr>
              <a:t>Select 2-3 articles or secondary sources related to your topic</a:t>
            </a:r>
          </a:p>
          <a:p>
            <a:r>
              <a:rPr lang="en-US" sz="2800" dirty="0">
                <a:solidFill>
                  <a:schemeClr val="tx1"/>
                </a:solidFill>
              </a:rPr>
              <a:t>Write a paragraph (</a:t>
            </a:r>
            <a:r>
              <a:rPr lang="en-US" sz="2800" dirty="0" err="1">
                <a:solidFill>
                  <a:schemeClr val="tx1"/>
                </a:solidFill>
              </a:rPr>
              <a:t>upto</a:t>
            </a:r>
            <a:r>
              <a:rPr lang="en-US" sz="2800">
                <a:solidFill>
                  <a:schemeClr val="tx1"/>
                </a:solidFill>
              </a:rPr>
              <a:t> 150 - 200 </a:t>
            </a:r>
            <a:r>
              <a:rPr lang="en-US" sz="2800" dirty="0">
                <a:solidFill>
                  <a:schemeClr val="tx1"/>
                </a:solidFill>
              </a:rPr>
              <a:t>words) </a:t>
            </a:r>
          </a:p>
          <a:p>
            <a:r>
              <a:rPr lang="en-US" sz="2800" dirty="0">
                <a:solidFill>
                  <a:schemeClr val="tx1"/>
                </a:solidFill>
              </a:rPr>
              <a:t>Follow this structure:</a:t>
            </a:r>
          </a:p>
          <a:p>
            <a:pPr lvl="1">
              <a:buFont typeface="Wingdings" panose="05000000000000000000" pitchFamily="2" charset="2"/>
              <a:buChar char="§"/>
            </a:pPr>
            <a:r>
              <a:rPr lang="en-US" sz="2800" dirty="0">
                <a:solidFill>
                  <a:schemeClr val="tx1"/>
                </a:solidFill>
              </a:rPr>
              <a:t>Main idea</a:t>
            </a:r>
          </a:p>
          <a:p>
            <a:pPr lvl="1">
              <a:buFont typeface="Wingdings" panose="05000000000000000000" pitchFamily="2" charset="2"/>
              <a:buChar char="§"/>
            </a:pPr>
            <a:r>
              <a:rPr lang="en-US" sz="2800" dirty="0">
                <a:solidFill>
                  <a:schemeClr val="tx1"/>
                </a:solidFill>
              </a:rPr>
              <a:t>2-3 sources </a:t>
            </a:r>
          </a:p>
          <a:p>
            <a:pPr lvl="1">
              <a:buFont typeface="Wingdings" panose="05000000000000000000" pitchFamily="2" charset="2"/>
              <a:buChar char="§"/>
            </a:pPr>
            <a:r>
              <a:rPr lang="en-US" sz="2800" dirty="0">
                <a:solidFill>
                  <a:schemeClr val="tx1"/>
                </a:solidFill>
              </a:rPr>
              <a:t>Transitions</a:t>
            </a:r>
          </a:p>
          <a:p>
            <a:pPr lvl="1">
              <a:buFont typeface="Wingdings" panose="05000000000000000000" pitchFamily="2" charset="2"/>
              <a:buChar char="§"/>
            </a:pPr>
            <a:r>
              <a:rPr lang="en-US" sz="2800" dirty="0">
                <a:solidFill>
                  <a:schemeClr val="tx1"/>
                </a:solidFill>
              </a:rPr>
              <a:t>Opinion</a:t>
            </a:r>
          </a:p>
          <a:p>
            <a:r>
              <a:rPr lang="en-US" sz="3000" dirty="0">
                <a:solidFill>
                  <a:schemeClr val="tx1"/>
                </a:solidFill>
              </a:rPr>
              <a:t>Cite references according to IEEE</a:t>
            </a:r>
          </a:p>
        </p:txBody>
      </p:sp>
    </p:spTree>
    <p:extLst>
      <p:ext uri="{BB962C8B-B14F-4D97-AF65-F5344CB8AC3E}">
        <p14:creationId xmlns:p14="http://schemas.microsoft.com/office/powerpoint/2010/main" val="344860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50"/>
            <a:ext cx="9410700" cy="1276350"/>
          </a:xfrm>
        </p:spPr>
        <p:txBody>
          <a:bodyPr>
            <a:normAutofit fontScale="90000"/>
          </a:bodyPr>
          <a:lstStyle/>
          <a:p>
            <a:r>
              <a:rPr lang="en-US" dirty="0">
                <a:latin typeface="Times New Roman" panose="02020603050405020304" pitchFamily="18" charset="0"/>
                <a:cs typeface="Times New Roman" panose="02020603050405020304" pitchFamily="18" charset="0"/>
              </a:rPr>
              <a:t>Which of the following can be regarded as a piece of literature?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34434" y="1189039"/>
            <a:ext cx="9781116" cy="5287961"/>
          </a:xfrm>
        </p:spPr>
        <p:txBody>
          <a:bodyPr>
            <a:normAutofit/>
          </a:bodyPr>
          <a:lstStyle/>
          <a:p>
            <a:pPr lvl="1"/>
            <a:r>
              <a:rPr lang="en-US" sz="2600" dirty="0">
                <a:latin typeface="Times New Roman" panose="02020603050405020304" pitchFamily="18" charset="0"/>
                <a:cs typeface="Times New Roman" panose="02020603050405020304" pitchFamily="18" charset="0"/>
              </a:rPr>
              <a:t>Conference proceedings</a:t>
            </a:r>
          </a:p>
          <a:p>
            <a:pPr lvl="1"/>
            <a:r>
              <a:rPr lang="en-US" sz="2600" dirty="0">
                <a:latin typeface="Times New Roman" panose="02020603050405020304" pitchFamily="18" charset="0"/>
                <a:cs typeface="Times New Roman" panose="02020603050405020304" pitchFamily="18" charset="0"/>
              </a:rPr>
              <a:t>Statistical handbooks</a:t>
            </a:r>
          </a:p>
          <a:p>
            <a:pPr lvl="1"/>
            <a:r>
              <a:rPr lang="en-US" sz="2600" dirty="0">
                <a:latin typeface="Times New Roman" panose="02020603050405020304" pitchFamily="18" charset="0"/>
                <a:cs typeface="Times New Roman" panose="02020603050405020304" pitchFamily="18" charset="0"/>
              </a:rPr>
              <a:t>Government reports and reports from other organizations</a:t>
            </a:r>
          </a:p>
          <a:p>
            <a:pPr lvl="1"/>
            <a:r>
              <a:rPr lang="en-US" sz="2600" dirty="0">
                <a:latin typeface="Times New Roman" panose="02020603050405020304" pitchFamily="18" charset="0"/>
                <a:cs typeface="Times New Roman" panose="02020603050405020304" pitchFamily="18" charset="0"/>
              </a:rPr>
              <a:t>Theses/Dissertations/Project reports</a:t>
            </a:r>
          </a:p>
          <a:p>
            <a:pPr lvl="1"/>
            <a:r>
              <a:rPr lang="en-US" sz="2600" dirty="0">
                <a:latin typeface="Times New Roman" panose="02020603050405020304" pitchFamily="18" charset="0"/>
                <a:cs typeface="Times New Roman" panose="02020603050405020304" pitchFamily="18" charset="0"/>
              </a:rPr>
              <a:t>Journal articles</a:t>
            </a:r>
          </a:p>
          <a:p>
            <a:pPr lvl="1"/>
            <a:r>
              <a:rPr lang="en-US" sz="2600" dirty="0">
                <a:latin typeface="Times New Roman" panose="02020603050405020304" pitchFamily="18" charset="0"/>
                <a:cs typeface="Times New Roman" panose="02020603050405020304" pitchFamily="18" charset="0"/>
              </a:rPr>
              <a:t>Electronic databases/Websites</a:t>
            </a:r>
          </a:p>
          <a:p>
            <a:pPr lvl="1"/>
            <a:r>
              <a:rPr lang="en-US" sz="2600" dirty="0">
                <a:latin typeface="Times New Roman" panose="02020603050405020304" pitchFamily="18" charset="0"/>
                <a:cs typeface="Times New Roman" panose="02020603050405020304" pitchFamily="18" charset="0"/>
              </a:rPr>
              <a:t>Empirical studies</a:t>
            </a:r>
          </a:p>
          <a:p>
            <a:pPr lvl="1"/>
            <a:r>
              <a:rPr lang="en-US" sz="2600" dirty="0">
                <a:latin typeface="Times New Roman" panose="02020603050405020304" pitchFamily="18" charset="0"/>
                <a:cs typeface="Times New Roman" panose="02020603050405020304" pitchFamily="18" charset="0"/>
              </a:rPr>
              <a:t>Websites</a:t>
            </a:r>
          </a:p>
          <a:p>
            <a:pPr lvl="1"/>
            <a:r>
              <a:rPr lang="en-US" sz="2600" dirty="0">
                <a:latin typeface="Times New Roman" panose="02020603050405020304" pitchFamily="18" charset="0"/>
                <a:cs typeface="Times New Roman" panose="02020603050405020304" pitchFamily="18" charset="0"/>
              </a:rPr>
              <a:t>Blogs</a:t>
            </a:r>
          </a:p>
          <a:p>
            <a:pPr lvl="1"/>
            <a:r>
              <a:rPr lang="en-US" sz="2600" dirty="0">
                <a:latin typeface="Times New Roman" panose="02020603050405020304" pitchFamily="18" charset="0"/>
                <a:cs typeface="Times New Roman" panose="02020603050405020304" pitchFamily="18" charset="0"/>
              </a:rPr>
              <a:t>Magazines</a:t>
            </a:r>
          </a:p>
          <a:p>
            <a:endParaRPr lang="en-US" dirty="0"/>
          </a:p>
        </p:txBody>
      </p:sp>
    </p:spTree>
    <p:extLst>
      <p:ext uri="{BB962C8B-B14F-4D97-AF65-F5344CB8AC3E}">
        <p14:creationId xmlns:p14="http://schemas.microsoft.com/office/powerpoint/2010/main" val="247129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Whether presenting a report, a proposal, an article in a professional magazine or journal, or even a presentation at a professional conference.</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Should include a review of the published research, often referred to as a literature review</a:t>
            </a:r>
          </a:p>
        </p:txBody>
      </p:sp>
    </p:spTree>
    <p:extLst>
      <p:ext uri="{BB962C8B-B14F-4D97-AF65-F5344CB8AC3E}">
        <p14:creationId xmlns:p14="http://schemas.microsoft.com/office/powerpoint/2010/main" val="124501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Literature Review</a:t>
            </a:r>
          </a:p>
        </p:txBody>
      </p:sp>
      <p:sp>
        <p:nvSpPr>
          <p:cNvPr id="3" name="Content Placeholder 2"/>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Relevant and Focused</a:t>
            </a:r>
          </a:p>
          <a:p>
            <a:r>
              <a:rPr lang="en-US" sz="3200" dirty="0">
                <a:latin typeface="Times New Roman" panose="02020603050405020304" pitchFamily="18" charset="0"/>
                <a:cs typeface="Times New Roman" panose="02020603050405020304" pitchFamily="18" charset="0"/>
              </a:rPr>
              <a:t>Order/Organization</a:t>
            </a:r>
          </a:p>
          <a:p>
            <a:r>
              <a:rPr lang="en-US" sz="3200" dirty="0">
                <a:latin typeface="Times New Roman" panose="02020603050405020304" pitchFamily="18" charset="0"/>
                <a:cs typeface="Times New Roman" panose="02020603050405020304" pitchFamily="18" charset="0"/>
              </a:rPr>
              <a:t>Updated</a:t>
            </a:r>
          </a:p>
          <a:p>
            <a:r>
              <a:rPr lang="en-US" sz="3200" dirty="0">
                <a:latin typeface="Times New Roman" panose="02020603050405020304" pitchFamily="18" charset="0"/>
                <a:cs typeface="Times New Roman" panose="02020603050405020304" pitchFamily="18" charset="0"/>
              </a:rPr>
              <a:t>Critical</a:t>
            </a:r>
          </a:p>
          <a:p>
            <a:r>
              <a:rPr lang="en-US" sz="3200" dirty="0">
                <a:latin typeface="Times New Roman" panose="02020603050405020304" pitchFamily="18" charset="0"/>
                <a:cs typeface="Times New Roman" panose="02020603050405020304" pitchFamily="18" charset="0"/>
              </a:rPr>
              <a:t>Brought to a close</a:t>
            </a:r>
          </a:p>
          <a:p>
            <a:r>
              <a:rPr lang="en-US" sz="3200" dirty="0">
                <a:latin typeface="Times New Roman" panose="02020603050405020304" pitchFamily="18" charset="0"/>
                <a:cs typeface="Times New Roman" panose="02020603050405020304" pitchFamily="18" charset="0"/>
              </a:rPr>
              <a:t>Research gap should arise</a:t>
            </a:r>
          </a:p>
          <a:p>
            <a:endParaRPr lang="en-US" dirty="0"/>
          </a:p>
        </p:txBody>
      </p:sp>
    </p:spTree>
    <p:extLst>
      <p:ext uri="{BB962C8B-B14F-4D97-AF65-F5344CB8AC3E}">
        <p14:creationId xmlns:p14="http://schemas.microsoft.com/office/powerpoint/2010/main" val="255851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57250"/>
          </a:xfrm>
        </p:spPr>
        <p:txBody>
          <a:bodyPr/>
          <a:lstStyle/>
          <a:p>
            <a:r>
              <a:rPr lang="en-US" b="1" dirty="0">
                <a:latin typeface="Times New Roman" panose="02020603050405020304" pitchFamily="18" charset="0"/>
                <a:cs typeface="Times New Roman" panose="02020603050405020304" pitchFamily="18" charset="0"/>
              </a:rPr>
              <a:t>Structure</a:t>
            </a:r>
          </a:p>
        </p:txBody>
      </p:sp>
      <p:sp>
        <p:nvSpPr>
          <p:cNvPr id="3" name="Content Placeholder 2"/>
          <p:cNvSpPr>
            <a:spLocks noGrp="1"/>
          </p:cNvSpPr>
          <p:nvPr>
            <p:ph idx="1"/>
          </p:nvPr>
        </p:nvSpPr>
        <p:spPr>
          <a:xfrm>
            <a:off x="145055" y="857251"/>
            <a:ext cx="9618878" cy="5869013"/>
          </a:xfrm>
        </p:spPr>
        <p:txBody>
          <a:bodyPr>
            <a:normAutofit/>
          </a:bodyPr>
          <a:lstStyle/>
          <a:p>
            <a:pPr algn="just"/>
            <a:r>
              <a:rPr lang="en-US" sz="2400" dirty="0">
                <a:latin typeface="Times New Roman" panose="02020603050405020304" pitchFamily="18" charset="0"/>
                <a:cs typeface="Times New Roman" panose="02020603050405020304" pitchFamily="18" charset="0"/>
              </a:rPr>
              <a:t>For your argument about the literature to come through clearly, the review must have a structure. </a:t>
            </a:r>
          </a:p>
          <a:p>
            <a:pPr algn="just"/>
            <a:r>
              <a:rPr lang="en-US" sz="2400" dirty="0">
                <a:latin typeface="Times New Roman" panose="02020603050405020304" pitchFamily="18" charset="0"/>
                <a:cs typeface="Times New Roman" panose="02020603050405020304" pitchFamily="18" charset="0"/>
              </a:rPr>
              <a:t>It must make connections between the works you have read, and between them and your own study.</a:t>
            </a:r>
          </a:p>
          <a:p>
            <a:r>
              <a:rPr lang="en-US" sz="2400" dirty="0">
                <a:latin typeface="Times New Roman" panose="02020603050405020304" pitchFamily="18" charset="0"/>
                <a:cs typeface="Times New Roman" panose="02020603050405020304" pitchFamily="18" charset="0"/>
              </a:rPr>
              <a:t>There is no single “correct” structure, since every review is shaped by the nature of the field being reviewed and the particular needs of the study the review is supporting.</a:t>
            </a:r>
          </a:p>
          <a:p>
            <a:r>
              <a:rPr lang="en-US" sz="2400" dirty="0">
                <a:latin typeface="Times New Roman" panose="02020603050405020304" pitchFamily="18" charset="0"/>
                <a:cs typeface="Times New Roman" panose="02020603050405020304" pitchFamily="18" charset="0"/>
              </a:rPr>
              <a:t>Some common </a:t>
            </a:r>
            <a:r>
              <a:rPr lang="en-US" sz="2400" dirty="0" err="1">
                <a:latin typeface="Times New Roman" panose="02020603050405020304" pitchFamily="18" charset="0"/>
                <a:cs typeface="Times New Roman" panose="02020603050405020304" pitchFamily="18" charset="0"/>
              </a:rPr>
              <a:t>organising</a:t>
            </a:r>
            <a:r>
              <a:rPr lang="en-US" sz="2400" dirty="0">
                <a:latin typeface="Times New Roman" panose="02020603050405020304" pitchFamily="18" charset="0"/>
                <a:cs typeface="Times New Roman" panose="02020603050405020304" pitchFamily="18" charset="0"/>
              </a:rPr>
              <a:t> patterns are (they may be used in combination):</a:t>
            </a:r>
          </a:p>
          <a:p>
            <a:pPr lvl="1"/>
            <a:r>
              <a:rPr lang="en-US" sz="2400" dirty="0">
                <a:latin typeface="Times New Roman" panose="02020603050405020304" pitchFamily="18" charset="0"/>
                <a:cs typeface="Times New Roman" panose="02020603050405020304" pitchFamily="18" charset="0"/>
              </a:rPr>
              <a:t>Themes or concepts</a:t>
            </a:r>
          </a:p>
          <a:p>
            <a:pPr lvl="1"/>
            <a:r>
              <a:rPr lang="en-US" sz="2400" dirty="0">
                <a:latin typeface="Times New Roman" panose="02020603050405020304" pitchFamily="18" charset="0"/>
                <a:cs typeface="Times New Roman" panose="02020603050405020304" pitchFamily="18" charset="0"/>
              </a:rPr>
              <a:t>Chronological</a:t>
            </a:r>
          </a:p>
          <a:p>
            <a:pPr lvl="1"/>
            <a:r>
              <a:rPr lang="en-US" sz="2400" dirty="0">
                <a:latin typeface="Times New Roman" panose="02020603050405020304" pitchFamily="18" charset="0"/>
                <a:cs typeface="Times New Roman" panose="02020603050405020304" pitchFamily="18" charset="0"/>
              </a:rPr>
              <a:t>Methodological</a:t>
            </a:r>
          </a:p>
          <a:p>
            <a:pPr lvl="1"/>
            <a:r>
              <a:rPr lang="en-US" sz="2400" dirty="0">
                <a:latin typeface="Times New Roman" panose="02020603050405020304" pitchFamily="18" charset="0"/>
                <a:cs typeface="Times New Roman" panose="02020603050405020304" pitchFamily="18" charset="0"/>
              </a:rPr>
              <a:t>Trend</a:t>
            </a:r>
          </a:p>
          <a:p>
            <a:pPr lvl="1"/>
            <a:r>
              <a:rPr lang="en-US" sz="2400" dirty="0">
                <a:latin typeface="Times New Roman" panose="02020603050405020304" pitchFamily="18" charset="0"/>
                <a:cs typeface="Times New Roman" panose="02020603050405020304" pitchFamily="18" charset="0"/>
              </a:rPr>
              <a:t>Other</a:t>
            </a:r>
          </a:p>
        </p:txBody>
      </p:sp>
    </p:spTree>
    <p:extLst>
      <p:ext uri="{BB962C8B-B14F-4D97-AF65-F5344CB8AC3E}">
        <p14:creationId xmlns:p14="http://schemas.microsoft.com/office/powerpoint/2010/main" val="18232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01486"/>
          </a:xfrm>
        </p:spPr>
        <p:txBody>
          <a:bodyPr/>
          <a:lstStyle/>
          <a:p>
            <a:r>
              <a:rPr lang="en-US" b="1" dirty="0">
                <a:latin typeface="Times New Roman" panose="02020603050405020304" pitchFamily="18" charset="0"/>
                <a:cs typeface="Times New Roman" panose="02020603050405020304" pitchFamily="18" charset="0"/>
              </a:rPr>
              <a:t>Analysis and Synthesis</a:t>
            </a:r>
          </a:p>
        </p:txBody>
      </p:sp>
      <p:sp>
        <p:nvSpPr>
          <p:cNvPr id="3" name="Content Placeholder 2"/>
          <p:cNvSpPr>
            <a:spLocks noGrp="1"/>
          </p:cNvSpPr>
          <p:nvPr>
            <p:ph idx="1"/>
          </p:nvPr>
        </p:nvSpPr>
        <p:spPr>
          <a:xfrm>
            <a:off x="304800" y="1190171"/>
            <a:ext cx="9271462" cy="5667828"/>
          </a:xfrm>
        </p:spPr>
        <p:txBody>
          <a:bodyPr>
            <a:normAutofit/>
          </a:bodyPr>
          <a:lstStyle/>
          <a:p>
            <a:r>
              <a:rPr lang="en-US" sz="3200" b="1" dirty="0">
                <a:latin typeface="Times New Roman" panose="02020603050405020304" pitchFamily="18" charset="0"/>
                <a:cs typeface="Times New Roman" panose="02020603050405020304" pitchFamily="18" charset="0"/>
              </a:rPr>
              <a:t>Analysis</a:t>
            </a:r>
            <a:r>
              <a:rPr lang="en-US" sz="3200" dirty="0">
                <a:latin typeface="Times New Roman" panose="02020603050405020304" pitchFamily="18" charset="0"/>
                <a:cs typeface="Times New Roman" panose="02020603050405020304" pitchFamily="18" charset="0"/>
              </a:rPr>
              <a:t> involves systematically breaking down the relevant literature into its constituent parts</a:t>
            </a:r>
          </a:p>
          <a:p>
            <a:r>
              <a:rPr lang="en-US" sz="3200" b="1" dirty="0">
                <a:latin typeface="Times New Roman" panose="02020603050405020304" pitchFamily="18" charset="0"/>
                <a:cs typeface="Times New Roman" panose="02020603050405020304" pitchFamily="18" charset="0"/>
              </a:rPr>
              <a:t>Synthesis </a:t>
            </a:r>
            <a:r>
              <a:rPr lang="en-US" sz="3200" dirty="0">
                <a:latin typeface="Times New Roman" panose="02020603050405020304" pitchFamily="18" charset="0"/>
                <a:cs typeface="Times New Roman" panose="02020603050405020304" pitchFamily="18" charset="0"/>
              </a:rPr>
              <a:t>is the act of making connections between those parts identified in the analysis</a:t>
            </a:r>
          </a:p>
          <a:p>
            <a:r>
              <a:rPr lang="en-US" sz="3200" dirty="0">
                <a:latin typeface="Times New Roman" panose="02020603050405020304" pitchFamily="18" charset="0"/>
                <a:cs typeface="Times New Roman" panose="02020603050405020304" pitchFamily="18" charset="0"/>
              </a:rPr>
              <a:t>In a literature review, you will notice the synergy between analysis and synthesis as you zoom-in to closely </a:t>
            </a:r>
            <a:r>
              <a:rPr lang="en-US" sz="3200" dirty="0" err="1">
                <a:latin typeface="Times New Roman" panose="02020603050405020304" pitchFamily="18" charset="0"/>
                <a:cs typeface="Times New Roman" panose="02020603050405020304" pitchFamily="18" charset="0"/>
              </a:rPr>
              <a:t>analyse</a:t>
            </a:r>
            <a:r>
              <a:rPr lang="en-US" sz="3200" dirty="0">
                <a:latin typeface="Times New Roman" panose="02020603050405020304" pitchFamily="18" charset="0"/>
                <a:cs typeface="Times New Roman" panose="02020603050405020304" pitchFamily="18" charset="0"/>
              </a:rPr>
              <a:t> an individual source, then zoom-out to consider it in relation to the broader field.</a:t>
            </a:r>
          </a:p>
        </p:txBody>
      </p:sp>
    </p:spTree>
    <p:extLst>
      <p:ext uri="{BB962C8B-B14F-4D97-AF65-F5344CB8AC3E}">
        <p14:creationId xmlns:p14="http://schemas.microsoft.com/office/powerpoint/2010/main" val="21326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9DC4-1980-43D0-B739-98B309DCA9E9}"/>
              </a:ext>
            </a:extLst>
          </p:cNvPr>
          <p:cNvSpPr>
            <a:spLocks noGrp="1"/>
          </p:cNvSpPr>
          <p:nvPr>
            <p:ph type="title"/>
          </p:nvPr>
        </p:nvSpPr>
        <p:spPr>
          <a:xfrm>
            <a:off x="594360" y="18255"/>
            <a:ext cx="10515600" cy="1325563"/>
          </a:xfrm>
        </p:spPr>
        <p:txBody>
          <a:bodyPr/>
          <a:lstStyle/>
          <a:p>
            <a:r>
              <a:rPr lang="en-US" dirty="0"/>
              <a:t>Steps in Synthesizing</a:t>
            </a:r>
          </a:p>
        </p:txBody>
      </p:sp>
      <p:sp>
        <p:nvSpPr>
          <p:cNvPr id="3" name="Content Placeholder 2">
            <a:extLst>
              <a:ext uri="{FF2B5EF4-FFF2-40B4-BE49-F238E27FC236}">
                <a16:creationId xmlns:a16="http://schemas.microsoft.com/office/drawing/2014/main" id="{198362E5-0321-456B-A164-55938E9E9E04}"/>
              </a:ext>
            </a:extLst>
          </p:cNvPr>
          <p:cNvSpPr>
            <a:spLocks noGrp="1"/>
          </p:cNvSpPr>
          <p:nvPr>
            <p:ph idx="1"/>
          </p:nvPr>
        </p:nvSpPr>
        <p:spPr>
          <a:xfrm>
            <a:off x="259080" y="966061"/>
            <a:ext cx="10155781" cy="5651715"/>
          </a:xfrm>
        </p:spPr>
        <p:txBody>
          <a:bodyPr>
            <a:norm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Read the relevant material</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Make brief notes using key points/keywords - to compare and contrast relevant info.</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Identify common ideas – main idea</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Cite (reference) all the authors you have used.</a:t>
            </a:r>
          </a:p>
          <a:p>
            <a:pPr lvl="1">
              <a:buFont typeface="Wingdings" panose="05000000000000000000" pitchFamily="2" charset="2"/>
              <a:buChar char="q"/>
            </a:pPr>
            <a:r>
              <a:rPr lang="en-US" sz="3200" dirty="0">
                <a:highlight>
                  <a:srgbClr val="00FFFF"/>
                </a:highlight>
                <a:latin typeface="Times New Roman" panose="02020603050405020304" pitchFamily="18" charset="0"/>
                <a:cs typeface="Times New Roman" panose="02020603050405020304" pitchFamily="18" charset="0"/>
              </a:rPr>
              <a:t> Main idea</a:t>
            </a:r>
          </a:p>
          <a:p>
            <a:pPr lvl="1">
              <a:buFont typeface="Wingdings" panose="05000000000000000000" pitchFamily="2" charset="2"/>
              <a:buChar char="q"/>
            </a:pPr>
            <a:r>
              <a:rPr lang="en-US" sz="3200" dirty="0">
                <a:highlight>
                  <a:srgbClr val="00FFFF"/>
                </a:highlight>
                <a:latin typeface="Times New Roman" panose="02020603050405020304" pitchFamily="18" charset="0"/>
                <a:cs typeface="Times New Roman" panose="02020603050405020304" pitchFamily="18" charset="0"/>
              </a:rPr>
              <a:t>2-3 sources </a:t>
            </a:r>
          </a:p>
          <a:p>
            <a:pPr lvl="1">
              <a:buFont typeface="Wingdings" panose="05000000000000000000" pitchFamily="2" charset="2"/>
              <a:buChar char="q"/>
            </a:pPr>
            <a:r>
              <a:rPr lang="en-US" sz="3200" dirty="0">
                <a:highlight>
                  <a:srgbClr val="00FFFF"/>
                </a:highlight>
                <a:latin typeface="Times New Roman" panose="02020603050405020304" pitchFamily="18" charset="0"/>
                <a:cs typeface="Times New Roman" panose="02020603050405020304" pitchFamily="18" charset="0"/>
              </a:rPr>
              <a:t>Transitions</a:t>
            </a:r>
          </a:p>
          <a:p>
            <a:pPr lvl="1">
              <a:buFont typeface="Wingdings" panose="05000000000000000000" pitchFamily="2" charset="2"/>
              <a:buChar char="q"/>
            </a:pPr>
            <a:r>
              <a:rPr lang="en-US" sz="3200" dirty="0">
                <a:highlight>
                  <a:srgbClr val="00FFFF"/>
                </a:highlight>
                <a:latin typeface="Times New Roman" panose="02020603050405020304" pitchFamily="18" charset="0"/>
                <a:cs typeface="Times New Roman" panose="02020603050405020304" pitchFamily="18" charset="0"/>
              </a:rPr>
              <a:t>Opinion</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8356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14388"/>
          </a:xfrm>
        </p:spPr>
        <p:txBody>
          <a:bodyPr/>
          <a:lstStyle/>
          <a:p>
            <a:r>
              <a:rPr lang="en-US" b="1" dirty="0">
                <a:latin typeface="Times New Roman" panose="02020603050405020304" pitchFamily="18" charset="0"/>
                <a:cs typeface="Times New Roman" panose="02020603050405020304" pitchFamily="18" charset="0"/>
              </a:rPr>
              <a:t>Structure</a:t>
            </a:r>
          </a:p>
        </p:txBody>
      </p:sp>
      <p:sp>
        <p:nvSpPr>
          <p:cNvPr id="3" name="Content Placeholder 2"/>
          <p:cNvSpPr>
            <a:spLocks noGrp="1"/>
          </p:cNvSpPr>
          <p:nvPr>
            <p:ph idx="1"/>
          </p:nvPr>
        </p:nvSpPr>
        <p:spPr>
          <a:xfrm>
            <a:off x="285749" y="814388"/>
            <a:ext cx="9429751" cy="5835794"/>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Usually there is a move from general overview to specific studies within the sections of a literature review.</a:t>
            </a:r>
          </a:p>
          <a:p>
            <a:pPr algn="just">
              <a:lnSpc>
                <a:spcPct val="100000"/>
              </a:lnSpc>
            </a:pPr>
            <a:r>
              <a:rPr lang="en-US" sz="2400" b="1" dirty="0">
                <a:latin typeface="Times New Roman" panose="02020603050405020304" pitchFamily="18" charset="0"/>
                <a:cs typeface="Times New Roman" panose="02020603050405020304" pitchFamily="18" charset="0"/>
              </a:rPr>
              <a:t>Example</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The general text for the area of information retrieval is more than 10 years old (Salton &amp; McGill, 1983). Yet, the methods of information retrieval mentioned are still relevant today. Van </a:t>
            </a:r>
            <a:r>
              <a:rPr lang="en-US" sz="2400" dirty="0" err="1">
                <a:latin typeface="Times New Roman" panose="02020603050405020304" pitchFamily="18" charset="0"/>
                <a:cs typeface="Times New Roman" panose="02020603050405020304" pitchFamily="18" charset="0"/>
              </a:rPr>
              <a:t>Rijsbergen</a:t>
            </a:r>
            <a:r>
              <a:rPr lang="en-US" sz="2400" dirty="0">
                <a:latin typeface="Times New Roman" panose="02020603050405020304" pitchFamily="18" charset="0"/>
                <a:cs typeface="Times New Roman" panose="02020603050405020304" pitchFamily="18" charset="0"/>
              </a:rPr>
              <a:t> (1979) describes probabilistic retrieval, which is the model that the Bayesian network implementation of information retrieval system is based on. Of the implementations of such systems, Turtle's (1990) implementation appears to be the most well-known and demonstrates superior performance compared to Boolean and vector space methods. </a:t>
            </a:r>
            <a:r>
              <a:rPr lang="en-US" sz="2400" dirty="0" err="1">
                <a:latin typeface="Times New Roman" panose="02020603050405020304" pitchFamily="18" charset="0"/>
                <a:cs typeface="Times New Roman" panose="02020603050405020304" pitchFamily="18" charset="0"/>
              </a:rPr>
              <a:t>Ghazfan</a:t>
            </a:r>
            <a:r>
              <a:rPr lang="en-US" sz="2400" dirty="0">
                <a:latin typeface="Times New Roman" panose="02020603050405020304" pitchFamily="18" charset="0"/>
                <a:cs typeface="Times New Roman" panose="02020603050405020304" pitchFamily="18" charset="0"/>
              </a:rPr>
              <a:t> et al. (1994) have produced a different implementation which has not been tested in an actual information retrieval system. It is the purpose of this investigation to obtain performance results in an actual information retrieval system.</a:t>
            </a:r>
          </a:p>
        </p:txBody>
      </p:sp>
    </p:spTree>
    <p:extLst>
      <p:ext uri="{BB962C8B-B14F-4D97-AF65-F5344CB8AC3E}">
        <p14:creationId xmlns:p14="http://schemas.microsoft.com/office/powerpoint/2010/main" val="19601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9007302" cy="723900"/>
          </a:xfrm>
        </p:spPr>
        <p:txBody>
          <a:bodyPr/>
          <a:lstStyle/>
          <a:p>
            <a:r>
              <a:rPr lang="en-US" dirty="0"/>
              <a:t>Sample</a:t>
            </a:r>
          </a:p>
        </p:txBody>
      </p:sp>
      <p:sp>
        <p:nvSpPr>
          <p:cNvPr id="3" name="Content Placeholder 2"/>
          <p:cNvSpPr>
            <a:spLocks noGrp="1"/>
          </p:cNvSpPr>
          <p:nvPr>
            <p:ph idx="1"/>
          </p:nvPr>
        </p:nvSpPr>
        <p:spPr>
          <a:xfrm>
            <a:off x="266700" y="857250"/>
            <a:ext cx="9373246" cy="6000750"/>
          </a:xfrm>
        </p:spPr>
        <p:txBody>
          <a:bodyPr>
            <a:normAutofit/>
          </a:bodyPr>
          <a:lstStyle/>
          <a:p>
            <a:pPr marL="0" lvl="0" indent="0" algn="just" defTabSz="914400">
              <a:lnSpc>
                <a:spcPct val="110000"/>
              </a:lnSpc>
              <a:buClrTx/>
              <a:buSzTx/>
              <a:buNone/>
            </a:pPr>
            <a:r>
              <a:rPr lang="en-US" sz="2600" dirty="0">
                <a:solidFill>
                  <a:srgbClr val="FF0000"/>
                </a:solidFill>
                <a:latin typeface="Times New Roman" panose="02020603050405020304" pitchFamily="18" charset="0"/>
                <a:cs typeface="Times New Roman" panose="02020603050405020304" pitchFamily="18" charset="0"/>
              </a:rPr>
              <a:t>Identity is the third element involved in the situation of the international/NESB research student, and particularly impinges on the effectiveness of any kind of support offered</a:t>
            </a:r>
            <a:r>
              <a:rPr lang="en-US" sz="2600" dirty="0">
                <a:solidFill>
                  <a:prstClr val="black"/>
                </a:solidFill>
                <a:latin typeface="Times New Roman" panose="02020603050405020304" pitchFamily="18" charset="0"/>
                <a:cs typeface="Times New Roman" panose="02020603050405020304" pitchFamily="18" charset="0"/>
              </a:rPr>
              <a:t>. Cadman (1997, p. 3) uses this term to refer to the sense of self – ‘as a whole person’ – that international postgraduate students bring to their writing of argumentative texts, and which can affect language performance. </a:t>
            </a:r>
            <a:r>
              <a:rPr lang="en-US" sz="2600" dirty="0">
                <a:solidFill>
                  <a:srgbClr val="FF0000"/>
                </a:solidFill>
                <a:latin typeface="Times New Roman" panose="02020603050405020304" pitchFamily="18" charset="0"/>
                <a:cs typeface="Times New Roman" panose="02020603050405020304" pitchFamily="18" charset="0"/>
              </a:rPr>
              <a:t>This sense of self is closely bound up with language</a:t>
            </a:r>
            <a:r>
              <a:rPr lang="en-US" sz="2600" dirty="0">
                <a:solidFill>
                  <a:prstClr val="black"/>
                </a:solidFill>
                <a:latin typeface="Times New Roman" panose="02020603050405020304" pitchFamily="18" charset="0"/>
                <a:cs typeface="Times New Roman" panose="02020603050405020304" pitchFamily="18" charset="0"/>
              </a:rPr>
              <a:t>; in her study of immigrant women in Canada, Peirce (1995) argued that language both constitutes and is constituted by social identity. </a:t>
            </a:r>
            <a:r>
              <a:rPr lang="en-US" sz="2600" dirty="0">
                <a:solidFill>
                  <a:srgbClr val="FF0000"/>
                </a:solidFill>
                <a:latin typeface="Times New Roman" panose="02020603050405020304" pitchFamily="18" charset="0"/>
                <a:cs typeface="Times New Roman" panose="02020603050405020304" pitchFamily="18" charset="0"/>
              </a:rPr>
              <a:t>For international postgraduate students, identity, knowledge and language are very closely connected, since what is at stake is often the student’s identity as a knowledgeable person, a professional and a competent speaker/writer of English</a:t>
            </a:r>
            <a:r>
              <a:rPr lang="en-US" sz="2600" dirty="0">
                <a:solidFill>
                  <a:prstClr val="black"/>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3560648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304</TotalTime>
  <Words>1961</Words>
  <Application>Microsoft Office PowerPoint</Application>
  <PresentationFormat>Widescreen</PresentationFormat>
  <Paragraphs>134</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Writing Literature Review</vt:lpstr>
      <vt:lpstr>Which of the following can be regarded as a piece of literature?   </vt:lpstr>
      <vt:lpstr>PowerPoint Presentation</vt:lpstr>
      <vt:lpstr>Characteristics of a Literature Review</vt:lpstr>
      <vt:lpstr>Structure</vt:lpstr>
      <vt:lpstr>Analysis and Synthesis</vt:lpstr>
      <vt:lpstr>Steps in Synthesizing</vt:lpstr>
      <vt:lpstr>Structure</vt:lpstr>
      <vt:lpstr>Sample</vt:lpstr>
      <vt:lpstr>PowerPoint Presentation</vt:lpstr>
      <vt:lpstr>PowerPoint Presentation</vt:lpstr>
      <vt:lpstr>Ethical Considerations</vt:lpstr>
      <vt:lpstr>Documenting Sources</vt:lpstr>
      <vt:lpstr>Why Document Sources?</vt:lpstr>
      <vt:lpstr>Documentation Styles</vt:lpstr>
      <vt:lpstr>A. Citing References </vt:lpstr>
      <vt:lpstr>B. Reference List </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Literature Review</dc:title>
  <dc:creator>Hajra Butt</dc:creator>
  <cp:lastModifiedBy>H.I. Butt</cp:lastModifiedBy>
  <cp:revision>12</cp:revision>
  <dcterms:created xsi:type="dcterms:W3CDTF">2019-03-16T04:19:02Z</dcterms:created>
  <dcterms:modified xsi:type="dcterms:W3CDTF">2024-10-18T13:20:34Z</dcterms:modified>
</cp:coreProperties>
</file>