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303" r:id="rId8"/>
    <p:sldId id="263" r:id="rId9"/>
    <p:sldId id="264" r:id="rId10"/>
    <p:sldId id="265" r:id="rId11"/>
    <p:sldId id="274" r:id="rId12"/>
    <p:sldId id="275" r:id="rId13"/>
    <p:sldId id="277" r:id="rId14"/>
    <p:sldId id="278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642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2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664" y="1392798"/>
            <a:ext cx="7363998" cy="900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1" y="1419606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1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51063" y="213359"/>
            <a:ext cx="923544" cy="1219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527" y="1382268"/>
            <a:ext cx="8311896" cy="1080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961" y="1418081"/>
            <a:ext cx="8217534" cy="1905"/>
          </a:xfrm>
          <a:custGeom>
            <a:avLst/>
            <a:gdLst/>
            <a:ahLst/>
            <a:cxnLst/>
            <a:rect l="l" t="t" r="r" b="b"/>
            <a:pathLst>
              <a:path w="8217534" h="1905">
                <a:moveTo>
                  <a:pt x="0" y="1650"/>
                </a:moveTo>
                <a:lnTo>
                  <a:pt x="8217027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5549"/>
            <a:ext cx="8007350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642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3121" y="6465214"/>
            <a:ext cx="1856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5214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662809"/>
            <a:ext cx="466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Chapter</a:t>
            </a:r>
            <a:r>
              <a:rPr spc="-30" dirty="0"/>
              <a:t> 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Software</a:t>
            </a:r>
            <a:r>
              <a:rPr spc="-55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Waterfall</a:t>
            </a:r>
            <a:r>
              <a:rPr spc="-85" dirty="0"/>
              <a:t> </a:t>
            </a:r>
            <a:r>
              <a:rPr dirty="0"/>
              <a:t>model</a:t>
            </a:r>
            <a:r>
              <a:rPr spc="-8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64805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973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Inflexible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partitioning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into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distinct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stages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makes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difficult to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respond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customer requirements.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Therefore,</a:t>
            </a:r>
            <a:r>
              <a:rPr sz="20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model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only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appropriate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when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requirements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well-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understood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will</a:t>
            </a:r>
            <a:r>
              <a:rPr sz="20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fairly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limited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during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process.</a:t>
            </a:r>
            <a:endParaRPr sz="20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Few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business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systems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have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stable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marL="355600" marR="497205" indent="-343535" algn="just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model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mostly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large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systems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engineering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developed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at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several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sites.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those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circumstances,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plan-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driven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nature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endParaRPr sz="2000">
              <a:latin typeface="Arial MT"/>
              <a:cs typeface="Arial MT"/>
            </a:endParaRPr>
          </a:p>
          <a:p>
            <a:pPr marL="756285" algn="just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model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helps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coordinate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work.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265" y="2612263"/>
            <a:ext cx="2602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activities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34020" cy="398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Real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inter-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leaved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sequences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technical,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collaborative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managerial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activities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overall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goal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specifying,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designing, implementing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marR="61912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four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basic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activities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specification,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development,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validation and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evolution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organized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differently</a:t>
            </a:r>
            <a:r>
              <a:rPr sz="24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different</a:t>
            </a:r>
            <a:r>
              <a:rPr sz="24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processes.</a:t>
            </a:r>
            <a:endParaRPr sz="2400">
              <a:latin typeface="Arial MT"/>
              <a:cs typeface="Arial MT"/>
            </a:endParaRPr>
          </a:p>
          <a:p>
            <a:pPr marL="355600" marR="227329" indent="-343535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example,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model,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they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organized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sequence,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whereas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incremental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they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interleaved.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2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5401" y="1625549"/>
            <a:ext cx="8138159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259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establishing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services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required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constraints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system’s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operation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development.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engineering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000" spc="-9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elicitation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do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18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stakeholders</a:t>
            </a:r>
            <a:r>
              <a:rPr sz="18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require</a:t>
            </a:r>
            <a:r>
              <a:rPr sz="18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expect from</a:t>
            </a:r>
            <a:r>
              <a:rPr sz="18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6424D"/>
                </a:solidFill>
                <a:latin typeface="Arial MT"/>
                <a:cs typeface="Arial MT"/>
              </a:rPr>
              <a:t>system?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000" spc="-8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Defining</a:t>
            </a:r>
            <a:r>
              <a:rPr sz="18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18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6424D"/>
                </a:solidFill>
                <a:latin typeface="Arial MT"/>
                <a:cs typeface="Arial MT"/>
              </a:rPr>
              <a:t>detail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000" spc="-9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validation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Checking</a:t>
            </a:r>
            <a:r>
              <a:rPr sz="18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validity</a:t>
            </a:r>
            <a:r>
              <a:rPr sz="18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dirty="0"/>
              <a:t>design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771765" cy="344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converting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into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executable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structure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realises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specification;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Translate</a:t>
            </a:r>
            <a:r>
              <a:rPr sz="2000" spc="-7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structure</a:t>
            </a:r>
            <a:r>
              <a:rPr sz="2000" spc="-8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into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executable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program;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activities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closely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related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 may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inter-leaved.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0" dirty="0"/>
              <a:t> 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64475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3375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implemented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either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developing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6424D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configuring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application system.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interleaved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activities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for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types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marR="246379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Programming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individual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activity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no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standard process.</a:t>
            </a:r>
            <a:endParaRPr sz="2400">
              <a:latin typeface="Arial MT"/>
              <a:cs typeface="Arial MT"/>
            </a:endParaRPr>
          </a:p>
          <a:p>
            <a:pPr marL="355600" marR="24701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Debugging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activity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finding program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faults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correcting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faults.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2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25765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Verification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validation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(V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&amp;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V)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intended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show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 conforms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meets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customer.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Involves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checking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review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system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testing.</a:t>
            </a:r>
            <a:endParaRPr sz="2400">
              <a:latin typeface="Arial MT"/>
              <a:cs typeface="Arial MT"/>
            </a:endParaRPr>
          </a:p>
          <a:p>
            <a:pPr marL="355600" marR="257175" indent="-343535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involves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executing 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test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cases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derived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real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data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indent="-343535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commonly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V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&amp;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V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activity.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Stages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2107" y="2846612"/>
            <a:ext cx="6268720" cy="1672589"/>
            <a:chOff x="1492107" y="2846612"/>
            <a:chExt cx="6268720" cy="1672589"/>
          </a:xfrm>
        </p:grpSpPr>
        <p:sp>
          <p:nvSpPr>
            <p:cNvPr id="4" name="object 4"/>
            <p:cNvSpPr/>
            <p:nvPr/>
          </p:nvSpPr>
          <p:spPr>
            <a:xfrm>
              <a:off x="3694149" y="3448906"/>
              <a:ext cx="1858645" cy="704215"/>
            </a:xfrm>
            <a:custGeom>
              <a:avLst/>
              <a:gdLst/>
              <a:ahLst/>
              <a:cxnLst/>
              <a:rect l="l" t="t" r="r" b="b"/>
              <a:pathLst>
                <a:path w="1858645" h="704214">
                  <a:moveTo>
                    <a:pt x="1506606" y="0"/>
                  </a:moveTo>
                  <a:lnTo>
                    <a:pt x="351814" y="0"/>
                  </a:lnTo>
                  <a:lnTo>
                    <a:pt x="304462" y="3207"/>
                  </a:lnTo>
                  <a:lnTo>
                    <a:pt x="258927" y="12552"/>
                  </a:lnTo>
                  <a:lnTo>
                    <a:pt x="215649" y="27617"/>
                  </a:lnTo>
                  <a:lnTo>
                    <a:pt x="175065" y="47985"/>
                  </a:lnTo>
                  <a:lnTo>
                    <a:pt x="137614" y="73240"/>
                  </a:lnTo>
                  <a:lnTo>
                    <a:pt x="103734" y="102965"/>
                  </a:lnTo>
                  <a:lnTo>
                    <a:pt x="73864" y="136743"/>
                  </a:lnTo>
                  <a:lnTo>
                    <a:pt x="48442" y="174158"/>
                  </a:lnTo>
                  <a:lnTo>
                    <a:pt x="27906" y="214792"/>
                  </a:lnTo>
                  <a:lnTo>
                    <a:pt x="12695" y="258228"/>
                  </a:lnTo>
                  <a:lnTo>
                    <a:pt x="3246" y="304051"/>
                  </a:lnTo>
                  <a:lnTo>
                    <a:pt x="0" y="351843"/>
                  </a:lnTo>
                  <a:lnTo>
                    <a:pt x="3246" y="399641"/>
                  </a:lnTo>
                  <a:lnTo>
                    <a:pt x="12695" y="445469"/>
                  </a:lnTo>
                  <a:lnTo>
                    <a:pt x="27906" y="488910"/>
                  </a:lnTo>
                  <a:lnTo>
                    <a:pt x="48442" y="529547"/>
                  </a:lnTo>
                  <a:lnTo>
                    <a:pt x="73864" y="566964"/>
                  </a:lnTo>
                  <a:lnTo>
                    <a:pt x="103734" y="600745"/>
                  </a:lnTo>
                  <a:lnTo>
                    <a:pt x="137614" y="630471"/>
                  </a:lnTo>
                  <a:lnTo>
                    <a:pt x="175065" y="655727"/>
                  </a:lnTo>
                  <a:lnTo>
                    <a:pt x="215649" y="676096"/>
                  </a:lnTo>
                  <a:lnTo>
                    <a:pt x="258927" y="691161"/>
                  </a:lnTo>
                  <a:lnTo>
                    <a:pt x="304462" y="700506"/>
                  </a:lnTo>
                  <a:lnTo>
                    <a:pt x="351814" y="703714"/>
                  </a:lnTo>
                  <a:lnTo>
                    <a:pt x="1506606" y="703714"/>
                  </a:lnTo>
                  <a:lnTo>
                    <a:pt x="1554386" y="700506"/>
                  </a:lnTo>
                  <a:lnTo>
                    <a:pt x="1600198" y="691161"/>
                  </a:lnTo>
                  <a:lnTo>
                    <a:pt x="1643624" y="676096"/>
                  </a:lnTo>
                  <a:lnTo>
                    <a:pt x="1684248" y="655727"/>
                  </a:lnTo>
                  <a:lnTo>
                    <a:pt x="1721654" y="630471"/>
                  </a:lnTo>
                  <a:lnTo>
                    <a:pt x="1755424" y="600745"/>
                  </a:lnTo>
                  <a:lnTo>
                    <a:pt x="1785142" y="566964"/>
                  </a:lnTo>
                  <a:lnTo>
                    <a:pt x="1810391" y="529547"/>
                  </a:lnTo>
                  <a:lnTo>
                    <a:pt x="1830755" y="488910"/>
                  </a:lnTo>
                  <a:lnTo>
                    <a:pt x="1845816" y="445469"/>
                  </a:lnTo>
                  <a:lnTo>
                    <a:pt x="1855159" y="399641"/>
                  </a:lnTo>
                  <a:lnTo>
                    <a:pt x="1858365" y="351843"/>
                  </a:lnTo>
                  <a:lnTo>
                    <a:pt x="1855159" y="304051"/>
                  </a:lnTo>
                  <a:lnTo>
                    <a:pt x="1845816" y="258229"/>
                  </a:lnTo>
                  <a:lnTo>
                    <a:pt x="1830755" y="214792"/>
                  </a:lnTo>
                  <a:lnTo>
                    <a:pt x="1810391" y="174158"/>
                  </a:lnTo>
                  <a:lnTo>
                    <a:pt x="1785142" y="136743"/>
                  </a:lnTo>
                  <a:lnTo>
                    <a:pt x="1755424" y="102965"/>
                  </a:lnTo>
                  <a:lnTo>
                    <a:pt x="1721654" y="73240"/>
                  </a:lnTo>
                  <a:lnTo>
                    <a:pt x="1684248" y="47985"/>
                  </a:lnTo>
                  <a:lnTo>
                    <a:pt x="1643624" y="27617"/>
                  </a:lnTo>
                  <a:lnTo>
                    <a:pt x="1600198" y="12552"/>
                  </a:lnTo>
                  <a:lnTo>
                    <a:pt x="1554386" y="3207"/>
                  </a:lnTo>
                  <a:lnTo>
                    <a:pt x="150660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4149" y="3448906"/>
              <a:ext cx="1858645" cy="704215"/>
            </a:xfrm>
            <a:custGeom>
              <a:avLst/>
              <a:gdLst/>
              <a:ahLst/>
              <a:cxnLst/>
              <a:rect l="l" t="t" r="r" b="b"/>
              <a:pathLst>
                <a:path w="1858645" h="704214">
                  <a:moveTo>
                    <a:pt x="351814" y="0"/>
                  </a:moveTo>
                  <a:lnTo>
                    <a:pt x="1506606" y="0"/>
                  </a:lnTo>
                  <a:lnTo>
                    <a:pt x="1554386" y="3207"/>
                  </a:lnTo>
                  <a:lnTo>
                    <a:pt x="1600198" y="12552"/>
                  </a:lnTo>
                  <a:lnTo>
                    <a:pt x="1643624" y="27617"/>
                  </a:lnTo>
                  <a:lnTo>
                    <a:pt x="1684248" y="47985"/>
                  </a:lnTo>
                  <a:lnTo>
                    <a:pt x="1721654" y="73240"/>
                  </a:lnTo>
                  <a:lnTo>
                    <a:pt x="1755424" y="102965"/>
                  </a:lnTo>
                  <a:lnTo>
                    <a:pt x="1785142" y="136743"/>
                  </a:lnTo>
                  <a:lnTo>
                    <a:pt x="1810391" y="174158"/>
                  </a:lnTo>
                  <a:lnTo>
                    <a:pt x="1830755" y="214792"/>
                  </a:lnTo>
                  <a:lnTo>
                    <a:pt x="1845816" y="258229"/>
                  </a:lnTo>
                  <a:lnTo>
                    <a:pt x="1855159" y="304051"/>
                  </a:lnTo>
                  <a:lnTo>
                    <a:pt x="1858365" y="351843"/>
                  </a:lnTo>
                  <a:lnTo>
                    <a:pt x="1855159" y="399641"/>
                  </a:lnTo>
                  <a:lnTo>
                    <a:pt x="1845816" y="445469"/>
                  </a:lnTo>
                  <a:lnTo>
                    <a:pt x="1830755" y="488910"/>
                  </a:lnTo>
                  <a:lnTo>
                    <a:pt x="1810391" y="529547"/>
                  </a:lnTo>
                  <a:lnTo>
                    <a:pt x="1785142" y="566964"/>
                  </a:lnTo>
                  <a:lnTo>
                    <a:pt x="1755424" y="600745"/>
                  </a:lnTo>
                  <a:lnTo>
                    <a:pt x="1721654" y="630471"/>
                  </a:lnTo>
                  <a:lnTo>
                    <a:pt x="1684248" y="655727"/>
                  </a:lnTo>
                  <a:lnTo>
                    <a:pt x="1643624" y="676096"/>
                  </a:lnTo>
                  <a:lnTo>
                    <a:pt x="1600198" y="691161"/>
                  </a:lnTo>
                  <a:lnTo>
                    <a:pt x="1554386" y="700506"/>
                  </a:lnTo>
                  <a:lnTo>
                    <a:pt x="1506606" y="703714"/>
                  </a:lnTo>
                  <a:lnTo>
                    <a:pt x="351814" y="703714"/>
                  </a:lnTo>
                  <a:lnTo>
                    <a:pt x="304462" y="700506"/>
                  </a:lnTo>
                  <a:lnTo>
                    <a:pt x="258927" y="691161"/>
                  </a:lnTo>
                  <a:lnTo>
                    <a:pt x="215649" y="676096"/>
                  </a:lnTo>
                  <a:lnTo>
                    <a:pt x="175065" y="655727"/>
                  </a:lnTo>
                  <a:lnTo>
                    <a:pt x="137614" y="630471"/>
                  </a:lnTo>
                  <a:lnTo>
                    <a:pt x="103734" y="600745"/>
                  </a:lnTo>
                  <a:lnTo>
                    <a:pt x="73864" y="566964"/>
                  </a:lnTo>
                  <a:lnTo>
                    <a:pt x="48442" y="529547"/>
                  </a:lnTo>
                  <a:lnTo>
                    <a:pt x="27906" y="488910"/>
                  </a:lnTo>
                  <a:lnTo>
                    <a:pt x="12695" y="445469"/>
                  </a:lnTo>
                  <a:lnTo>
                    <a:pt x="3246" y="399641"/>
                  </a:lnTo>
                  <a:lnTo>
                    <a:pt x="0" y="351843"/>
                  </a:lnTo>
                  <a:lnTo>
                    <a:pt x="3246" y="304051"/>
                  </a:lnTo>
                  <a:lnTo>
                    <a:pt x="12695" y="258228"/>
                  </a:lnTo>
                  <a:lnTo>
                    <a:pt x="27906" y="214792"/>
                  </a:lnTo>
                  <a:lnTo>
                    <a:pt x="48442" y="174158"/>
                  </a:lnTo>
                  <a:lnTo>
                    <a:pt x="73864" y="136743"/>
                  </a:lnTo>
                  <a:lnTo>
                    <a:pt x="103734" y="102965"/>
                  </a:lnTo>
                  <a:lnTo>
                    <a:pt x="137614" y="73240"/>
                  </a:lnTo>
                  <a:lnTo>
                    <a:pt x="175065" y="47985"/>
                  </a:lnTo>
                  <a:lnTo>
                    <a:pt x="215649" y="27617"/>
                  </a:lnTo>
                  <a:lnTo>
                    <a:pt x="258927" y="12552"/>
                  </a:lnTo>
                  <a:lnTo>
                    <a:pt x="304462" y="3207"/>
                  </a:lnTo>
                  <a:lnTo>
                    <a:pt x="351814" y="0"/>
                  </a:lnTo>
                  <a:close/>
                </a:path>
              </a:pathLst>
            </a:custGeom>
            <a:ln w="24837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5401" y="3680710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0" y="0"/>
                  </a:moveTo>
                  <a:lnTo>
                    <a:pt x="0" y="0"/>
                  </a:lnTo>
                  <a:lnTo>
                    <a:pt x="254646" y="0"/>
                  </a:lnTo>
                </a:path>
              </a:pathLst>
            </a:custGeom>
            <a:ln w="12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2518" y="3624836"/>
              <a:ext cx="186506" cy="1138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83170" y="3407514"/>
              <a:ext cx="1779905" cy="704215"/>
            </a:xfrm>
            <a:custGeom>
              <a:avLst/>
              <a:gdLst/>
              <a:ahLst/>
              <a:cxnLst/>
              <a:rect l="l" t="t" r="r" b="b"/>
              <a:pathLst>
                <a:path w="1779904" h="704214">
                  <a:moveTo>
                    <a:pt x="1428013" y="0"/>
                  </a:moveTo>
                  <a:lnTo>
                    <a:pt x="351822" y="0"/>
                  </a:lnTo>
                  <a:lnTo>
                    <a:pt x="304034" y="3207"/>
                  </a:lnTo>
                  <a:lnTo>
                    <a:pt x="258214" y="12552"/>
                  </a:lnTo>
                  <a:lnTo>
                    <a:pt x="214780" y="27617"/>
                  </a:lnTo>
                  <a:lnTo>
                    <a:pt x="174149" y="47985"/>
                  </a:lnTo>
                  <a:lnTo>
                    <a:pt x="136736" y="73240"/>
                  </a:lnTo>
                  <a:lnTo>
                    <a:pt x="102960" y="102965"/>
                  </a:lnTo>
                  <a:lnTo>
                    <a:pt x="73237" y="136743"/>
                  </a:lnTo>
                  <a:lnTo>
                    <a:pt x="47983" y="174158"/>
                  </a:lnTo>
                  <a:lnTo>
                    <a:pt x="27615" y="214792"/>
                  </a:lnTo>
                  <a:lnTo>
                    <a:pt x="12551" y="258228"/>
                  </a:lnTo>
                  <a:lnTo>
                    <a:pt x="3207" y="304051"/>
                  </a:lnTo>
                  <a:lnTo>
                    <a:pt x="0" y="351843"/>
                  </a:lnTo>
                  <a:lnTo>
                    <a:pt x="3207" y="399635"/>
                  </a:lnTo>
                  <a:lnTo>
                    <a:pt x="12551" y="445459"/>
                  </a:lnTo>
                  <a:lnTo>
                    <a:pt x="27615" y="488898"/>
                  </a:lnTo>
                  <a:lnTo>
                    <a:pt x="47983" y="529535"/>
                  </a:lnTo>
                  <a:lnTo>
                    <a:pt x="73237" y="566953"/>
                  </a:lnTo>
                  <a:lnTo>
                    <a:pt x="102960" y="600734"/>
                  </a:lnTo>
                  <a:lnTo>
                    <a:pt x="136737" y="630463"/>
                  </a:lnTo>
                  <a:lnTo>
                    <a:pt x="174149" y="655721"/>
                  </a:lnTo>
                  <a:lnTo>
                    <a:pt x="214780" y="676092"/>
                  </a:lnTo>
                  <a:lnTo>
                    <a:pt x="258214" y="691160"/>
                  </a:lnTo>
                  <a:lnTo>
                    <a:pt x="304034" y="700506"/>
                  </a:lnTo>
                  <a:lnTo>
                    <a:pt x="351822" y="703714"/>
                  </a:lnTo>
                  <a:lnTo>
                    <a:pt x="1428013" y="703714"/>
                  </a:lnTo>
                  <a:lnTo>
                    <a:pt x="1475800" y="700506"/>
                  </a:lnTo>
                  <a:lnTo>
                    <a:pt x="1521619" y="691160"/>
                  </a:lnTo>
                  <a:lnTo>
                    <a:pt x="1565052" y="676092"/>
                  </a:lnTo>
                  <a:lnTo>
                    <a:pt x="1605682" y="655721"/>
                  </a:lnTo>
                  <a:lnTo>
                    <a:pt x="1643094" y="630463"/>
                  </a:lnTo>
                  <a:lnTo>
                    <a:pt x="1676869" y="600734"/>
                  </a:lnTo>
                  <a:lnTo>
                    <a:pt x="1706592" y="566953"/>
                  </a:lnTo>
                  <a:lnTo>
                    <a:pt x="1731846" y="529535"/>
                  </a:lnTo>
                  <a:lnTo>
                    <a:pt x="1752213" y="488898"/>
                  </a:lnTo>
                  <a:lnTo>
                    <a:pt x="1767277" y="445459"/>
                  </a:lnTo>
                  <a:lnTo>
                    <a:pt x="1776621" y="399635"/>
                  </a:lnTo>
                  <a:lnTo>
                    <a:pt x="1779828" y="351843"/>
                  </a:lnTo>
                  <a:lnTo>
                    <a:pt x="1776621" y="304051"/>
                  </a:lnTo>
                  <a:lnTo>
                    <a:pt x="1767277" y="258229"/>
                  </a:lnTo>
                  <a:lnTo>
                    <a:pt x="1752213" y="214792"/>
                  </a:lnTo>
                  <a:lnTo>
                    <a:pt x="1731845" y="174158"/>
                  </a:lnTo>
                  <a:lnTo>
                    <a:pt x="1706592" y="136743"/>
                  </a:lnTo>
                  <a:lnTo>
                    <a:pt x="1676869" y="102965"/>
                  </a:lnTo>
                  <a:lnTo>
                    <a:pt x="1643094" y="73240"/>
                  </a:lnTo>
                  <a:lnTo>
                    <a:pt x="1605682" y="47985"/>
                  </a:lnTo>
                  <a:lnTo>
                    <a:pt x="1565051" y="27617"/>
                  </a:lnTo>
                  <a:lnTo>
                    <a:pt x="1521619" y="12552"/>
                  </a:lnTo>
                  <a:lnTo>
                    <a:pt x="1475800" y="3207"/>
                  </a:lnTo>
                  <a:lnTo>
                    <a:pt x="1428013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3170" y="3407514"/>
              <a:ext cx="1779905" cy="704215"/>
            </a:xfrm>
            <a:custGeom>
              <a:avLst/>
              <a:gdLst/>
              <a:ahLst/>
              <a:cxnLst/>
              <a:rect l="l" t="t" r="r" b="b"/>
              <a:pathLst>
                <a:path w="1779904" h="704214">
                  <a:moveTo>
                    <a:pt x="351822" y="0"/>
                  </a:moveTo>
                  <a:lnTo>
                    <a:pt x="1428013" y="0"/>
                  </a:lnTo>
                  <a:lnTo>
                    <a:pt x="1475800" y="3207"/>
                  </a:lnTo>
                  <a:lnTo>
                    <a:pt x="1521619" y="12552"/>
                  </a:lnTo>
                  <a:lnTo>
                    <a:pt x="1565052" y="27617"/>
                  </a:lnTo>
                  <a:lnTo>
                    <a:pt x="1605682" y="47985"/>
                  </a:lnTo>
                  <a:lnTo>
                    <a:pt x="1643094" y="73240"/>
                  </a:lnTo>
                  <a:lnTo>
                    <a:pt x="1676869" y="102965"/>
                  </a:lnTo>
                  <a:lnTo>
                    <a:pt x="1706592" y="136743"/>
                  </a:lnTo>
                  <a:lnTo>
                    <a:pt x="1731846" y="174158"/>
                  </a:lnTo>
                  <a:lnTo>
                    <a:pt x="1752213" y="214792"/>
                  </a:lnTo>
                  <a:lnTo>
                    <a:pt x="1767277" y="258229"/>
                  </a:lnTo>
                  <a:lnTo>
                    <a:pt x="1776621" y="304051"/>
                  </a:lnTo>
                  <a:lnTo>
                    <a:pt x="1779828" y="351843"/>
                  </a:lnTo>
                  <a:lnTo>
                    <a:pt x="1776621" y="399635"/>
                  </a:lnTo>
                  <a:lnTo>
                    <a:pt x="1767277" y="445459"/>
                  </a:lnTo>
                  <a:lnTo>
                    <a:pt x="1752213" y="488898"/>
                  </a:lnTo>
                  <a:lnTo>
                    <a:pt x="1731846" y="529535"/>
                  </a:lnTo>
                  <a:lnTo>
                    <a:pt x="1706592" y="566953"/>
                  </a:lnTo>
                  <a:lnTo>
                    <a:pt x="1676869" y="600734"/>
                  </a:lnTo>
                  <a:lnTo>
                    <a:pt x="1643094" y="630463"/>
                  </a:lnTo>
                  <a:lnTo>
                    <a:pt x="1605682" y="655721"/>
                  </a:lnTo>
                  <a:lnTo>
                    <a:pt x="1565052" y="676092"/>
                  </a:lnTo>
                  <a:lnTo>
                    <a:pt x="1521619" y="691160"/>
                  </a:lnTo>
                  <a:lnTo>
                    <a:pt x="1475800" y="700506"/>
                  </a:lnTo>
                  <a:lnTo>
                    <a:pt x="1428013" y="703714"/>
                  </a:lnTo>
                  <a:lnTo>
                    <a:pt x="351822" y="703714"/>
                  </a:lnTo>
                  <a:lnTo>
                    <a:pt x="304034" y="700506"/>
                  </a:lnTo>
                  <a:lnTo>
                    <a:pt x="258214" y="691160"/>
                  </a:lnTo>
                  <a:lnTo>
                    <a:pt x="214780" y="676092"/>
                  </a:lnTo>
                  <a:lnTo>
                    <a:pt x="174149" y="655721"/>
                  </a:lnTo>
                  <a:lnTo>
                    <a:pt x="136737" y="630463"/>
                  </a:lnTo>
                  <a:lnTo>
                    <a:pt x="102960" y="600734"/>
                  </a:lnTo>
                  <a:lnTo>
                    <a:pt x="73237" y="566953"/>
                  </a:lnTo>
                  <a:lnTo>
                    <a:pt x="47983" y="529535"/>
                  </a:lnTo>
                  <a:lnTo>
                    <a:pt x="27615" y="488898"/>
                  </a:lnTo>
                  <a:lnTo>
                    <a:pt x="12551" y="445459"/>
                  </a:lnTo>
                  <a:lnTo>
                    <a:pt x="3207" y="399635"/>
                  </a:lnTo>
                  <a:lnTo>
                    <a:pt x="0" y="351843"/>
                  </a:lnTo>
                  <a:lnTo>
                    <a:pt x="3207" y="304051"/>
                  </a:lnTo>
                  <a:lnTo>
                    <a:pt x="12551" y="258228"/>
                  </a:lnTo>
                  <a:lnTo>
                    <a:pt x="27615" y="214792"/>
                  </a:lnTo>
                  <a:lnTo>
                    <a:pt x="47983" y="174158"/>
                  </a:lnTo>
                  <a:lnTo>
                    <a:pt x="73237" y="136743"/>
                  </a:lnTo>
                  <a:lnTo>
                    <a:pt x="102960" y="102965"/>
                  </a:lnTo>
                  <a:lnTo>
                    <a:pt x="136737" y="73240"/>
                  </a:lnTo>
                  <a:lnTo>
                    <a:pt x="174149" y="47985"/>
                  </a:lnTo>
                  <a:lnTo>
                    <a:pt x="214780" y="27617"/>
                  </a:lnTo>
                  <a:lnTo>
                    <a:pt x="258214" y="12552"/>
                  </a:lnTo>
                  <a:lnTo>
                    <a:pt x="304034" y="3207"/>
                  </a:lnTo>
                  <a:lnTo>
                    <a:pt x="351822" y="0"/>
                  </a:lnTo>
                  <a:close/>
                </a:path>
              </a:pathLst>
            </a:custGeom>
            <a:ln w="24837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4370" y="3624836"/>
              <a:ext cx="300087" cy="1138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23428" y="2852821"/>
              <a:ext cx="4416425" cy="466090"/>
            </a:xfrm>
            <a:custGeom>
              <a:avLst/>
              <a:gdLst/>
              <a:ahLst/>
              <a:cxnLst/>
              <a:rect l="l" t="t" r="r" b="b"/>
              <a:pathLst>
                <a:path w="4416425" h="466089">
                  <a:moveTo>
                    <a:pt x="4410318" y="372553"/>
                  </a:moveTo>
                  <a:lnTo>
                    <a:pt x="4416388" y="12436"/>
                  </a:lnTo>
                  <a:lnTo>
                    <a:pt x="0" y="0"/>
                  </a:lnTo>
                  <a:lnTo>
                    <a:pt x="0" y="465704"/>
                  </a:lnTo>
                </a:path>
              </a:pathLst>
            </a:custGeom>
            <a:ln w="12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6175" y="3330925"/>
              <a:ext cx="1883369" cy="7285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107" y="3308175"/>
              <a:ext cx="1804682" cy="74716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89928" y="3407514"/>
              <a:ext cx="1858645" cy="704215"/>
            </a:xfrm>
            <a:custGeom>
              <a:avLst/>
              <a:gdLst/>
              <a:ahLst/>
              <a:cxnLst/>
              <a:rect l="l" t="t" r="r" b="b"/>
              <a:pathLst>
                <a:path w="1858645" h="704214">
                  <a:moveTo>
                    <a:pt x="1506633" y="0"/>
                  </a:moveTo>
                  <a:lnTo>
                    <a:pt x="353966" y="0"/>
                  </a:lnTo>
                  <a:lnTo>
                    <a:pt x="306142" y="3207"/>
                  </a:lnTo>
                  <a:lnTo>
                    <a:pt x="260211" y="12552"/>
                  </a:lnTo>
                  <a:lnTo>
                    <a:pt x="216603" y="27617"/>
                  </a:lnTo>
                  <a:lnTo>
                    <a:pt x="175751" y="47985"/>
                  </a:lnTo>
                  <a:lnTo>
                    <a:pt x="138088" y="73240"/>
                  </a:lnTo>
                  <a:lnTo>
                    <a:pt x="104044" y="102965"/>
                  </a:lnTo>
                  <a:lnTo>
                    <a:pt x="74053" y="136743"/>
                  </a:lnTo>
                  <a:lnTo>
                    <a:pt x="48546" y="174158"/>
                  </a:lnTo>
                  <a:lnTo>
                    <a:pt x="27955" y="214792"/>
                  </a:lnTo>
                  <a:lnTo>
                    <a:pt x="12712" y="258228"/>
                  </a:lnTo>
                  <a:lnTo>
                    <a:pt x="3250" y="304051"/>
                  </a:lnTo>
                  <a:lnTo>
                    <a:pt x="0" y="351843"/>
                  </a:lnTo>
                  <a:lnTo>
                    <a:pt x="3250" y="399635"/>
                  </a:lnTo>
                  <a:lnTo>
                    <a:pt x="12712" y="445459"/>
                  </a:lnTo>
                  <a:lnTo>
                    <a:pt x="27955" y="488898"/>
                  </a:lnTo>
                  <a:lnTo>
                    <a:pt x="48546" y="529535"/>
                  </a:lnTo>
                  <a:lnTo>
                    <a:pt x="74053" y="566953"/>
                  </a:lnTo>
                  <a:lnTo>
                    <a:pt x="104044" y="600734"/>
                  </a:lnTo>
                  <a:lnTo>
                    <a:pt x="138088" y="630463"/>
                  </a:lnTo>
                  <a:lnTo>
                    <a:pt x="175752" y="655721"/>
                  </a:lnTo>
                  <a:lnTo>
                    <a:pt x="216603" y="676092"/>
                  </a:lnTo>
                  <a:lnTo>
                    <a:pt x="260211" y="691160"/>
                  </a:lnTo>
                  <a:lnTo>
                    <a:pt x="306142" y="700506"/>
                  </a:lnTo>
                  <a:lnTo>
                    <a:pt x="353966" y="703714"/>
                  </a:lnTo>
                  <a:lnTo>
                    <a:pt x="1506634" y="703714"/>
                  </a:lnTo>
                  <a:lnTo>
                    <a:pt x="1554414" y="700506"/>
                  </a:lnTo>
                  <a:lnTo>
                    <a:pt x="1600225" y="691160"/>
                  </a:lnTo>
                  <a:lnTo>
                    <a:pt x="1643652" y="676092"/>
                  </a:lnTo>
                  <a:lnTo>
                    <a:pt x="1684276" y="655721"/>
                  </a:lnTo>
                  <a:lnTo>
                    <a:pt x="1721681" y="630463"/>
                  </a:lnTo>
                  <a:lnTo>
                    <a:pt x="1755452" y="600734"/>
                  </a:lnTo>
                  <a:lnTo>
                    <a:pt x="1785170" y="566953"/>
                  </a:lnTo>
                  <a:lnTo>
                    <a:pt x="1810419" y="529535"/>
                  </a:lnTo>
                  <a:lnTo>
                    <a:pt x="1830782" y="488898"/>
                  </a:lnTo>
                  <a:lnTo>
                    <a:pt x="1845844" y="445459"/>
                  </a:lnTo>
                  <a:lnTo>
                    <a:pt x="1855186" y="399635"/>
                  </a:lnTo>
                  <a:lnTo>
                    <a:pt x="1858393" y="351843"/>
                  </a:lnTo>
                  <a:lnTo>
                    <a:pt x="1855186" y="304051"/>
                  </a:lnTo>
                  <a:lnTo>
                    <a:pt x="1845844" y="258229"/>
                  </a:lnTo>
                  <a:lnTo>
                    <a:pt x="1830782" y="214792"/>
                  </a:lnTo>
                  <a:lnTo>
                    <a:pt x="1810419" y="174158"/>
                  </a:lnTo>
                  <a:lnTo>
                    <a:pt x="1785170" y="136743"/>
                  </a:lnTo>
                  <a:lnTo>
                    <a:pt x="1755452" y="102965"/>
                  </a:lnTo>
                  <a:lnTo>
                    <a:pt x="1721681" y="73240"/>
                  </a:lnTo>
                  <a:lnTo>
                    <a:pt x="1684276" y="47985"/>
                  </a:lnTo>
                  <a:lnTo>
                    <a:pt x="1643652" y="27617"/>
                  </a:lnTo>
                  <a:lnTo>
                    <a:pt x="1600225" y="12552"/>
                  </a:lnTo>
                  <a:lnTo>
                    <a:pt x="1554414" y="3207"/>
                  </a:lnTo>
                  <a:lnTo>
                    <a:pt x="1506633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89928" y="3407514"/>
              <a:ext cx="1858645" cy="704215"/>
            </a:xfrm>
            <a:custGeom>
              <a:avLst/>
              <a:gdLst/>
              <a:ahLst/>
              <a:cxnLst/>
              <a:rect l="l" t="t" r="r" b="b"/>
              <a:pathLst>
                <a:path w="1858645" h="704214">
                  <a:moveTo>
                    <a:pt x="353966" y="0"/>
                  </a:moveTo>
                  <a:lnTo>
                    <a:pt x="1506634" y="0"/>
                  </a:lnTo>
                  <a:lnTo>
                    <a:pt x="1554414" y="3207"/>
                  </a:lnTo>
                  <a:lnTo>
                    <a:pt x="1600225" y="12552"/>
                  </a:lnTo>
                  <a:lnTo>
                    <a:pt x="1643652" y="27617"/>
                  </a:lnTo>
                  <a:lnTo>
                    <a:pt x="1684276" y="47985"/>
                  </a:lnTo>
                  <a:lnTo>
                    <a:pt x="1721681" y="73240"/>
                  </a:lnTo>
                  <a:lnTo>
                    <a:pt x="1755452" y="102965"/>
                  </a:lnTo>
                  <a:lnTo>
                    <a:pt x="1785170" y="136743"/>
                  </a:lnTo>
                  <a:lnTo>
                    <a:pt x="1810419" y="174158"/>
                  </a:lnTo>
                  <a:lnTo>
                    <a:pt x="1830782" y="214792"/>
                  </a:lnTo>
                  <a:lnTo>
                    <a:pt x="1845844" y="258229"/>
                  </a:lnTo>
                  <a:lnTo>
                    <a:pt x="1855186" y="304051"/>
                  </a:lnTo>
                  <a:lnTo>
                    <a:pt x="1858393" y="351843"/>
                  </a:lnTo>
                  <a:lnTo>
                    <a:pt x="1855186" y="399635"/>
                  </a:lnTo>
                  <a:lnTo>
                    <a:pt x="1845844" y="445459"/>
                  </a:lnTo>
                  <a:lnTo>
                    <a:pt x="1830782" y="488898"/>
                  </a:lnTo>
                  <a:lnTo>
                    <a:pt x="1810419" y="529535"/>
                  </a:lnTo>
                  <a:lnTo>
                    <a:pt x="1785170" y="566953"/>
                  </a:lnTo>
                  <a:lnTo>
                    <a:pt x="1755452" y="600734"/>
                  </a:lnTo>
                  <a:lnTo>
                    <a:pt x="1721682" y="630463"/>
                  </a:lnTo>
                  <a:lnTo>
                    <a:pt x="1684276" y="655721"/>
                  </a:lnTo>
                  <a:lnTo>
                    <a:pt x="1643652" y="676092"/>
                  </a:lnTo>
                  <a:lnTo>
                    <a:pt x="1600225" y="691160"/>
                  </a:lnTo>
                  <a:lnTo>
                    <a:pt x="1554414" y="700506"/>
                  </a:lnTo>
                  <a:lnTo>
                    <a:pt x="1506634" y="703714"/>
                  </a:lnTo>
                  <a:lnTo>
                    <a:pt x="353966" y="703714"/>
                  </a:lnTo>
                  <a:lnTo>
                    <a:pt x="306143" y="700506"/>
                  </a:lnTo>
                  <a:lnTo>
                    <a:pt x="260211" y="691160"/>
                  </a:lnTo>
                  <a:lnTo>
                    <a:pt x="216603" y="676092"/>
                  </a:lnTo>
                  <a:lnTo>
                    <a:pt x="175752" y="655721"/>
                  </a:lnTo>
                  <a:lnTo>
                    <a:pt x="138088" y="630463"/>
                  </a:lnTo>
                  <a:lnTo>
                    <a:pt x="104044" y="600734"/>
                  </a:lnTo>
                  <a:lnTo>
                    <a:pt x="74053" y="566953"/>
                  </a:lnTo>
                  <a:lnTo>
                    <a:pt x="48546" y="529535"/>
                  </a:lnTo>
                  <a:lnTo>
                    <a:pt x="27955" y="488898"/>
                  </a:lnTo>
                  <a:lnTo>
                    <a:pt x="12712" y="445459"/>
                  </a:lnTo>
                  <a:lnTo>
                    <a:pt x="3250" y="399635"/>
                  </a:lnTo>
                  <a:lnTo>
                    <a:pt x="0" y="351843"/>
                  </a:lnTo>
                  <a:lnTo>
                    <a:pt x="3250" y="304051"/>
                  </a:lnTo>
                  <a:lnTo>
                    <a:pt x="12712" y="258228"/>
                  </a:lnTo>
                  <a:lnTo>
                    <a:pt x="27955" y="214792"/>
                  </a:lnTo>
                  <a:lnTo>
                    <a:pt x="48546" y="174158"/>
                  </a:lnTo>
                  <a:lnTo>
                    <a:pt x="74053" y="136743"/>
                  </a:lnTo>
                  <a:lnTo>
                    <a:pt x="104044" y="102965"/>
                  </a:lnTo>
                  <a:lnTo>
                    <a:pt x="138088" y="73240"/>
                  </a:lnTo>
                  <a:lnTo>
                    <a:pt x="175751" y="47985"/>
                  </a:lnTo>
                  <a:lnTo>
                    <a:pt x="216603" y="27617"/>
                  </a:lnTo>
                  <a:lnTo>
                    <a:pt x="260211" y="12552"/>
                  </a:lnTo>
                  <a:lnTo>
                    <a:pt x="306142" y="3207"/>
                  </a:lnTo>
                  <a:lnTo>
                    <a:pt x="353966" y="0"/>
                  </a:lnTo>
                  <a:close/>
                </a:path>
              </a:pathLst>
            </a:custGeom>
            <a:ln w="24837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1087" y="3128106"/>
              <a:ext cx="1881024" cy="91689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11013" y="4051195"/>
              <a:ext cx="4418965" cy="461645"/>
            </a:xfrm>
            <a:custGeom>
              <a:avLst/>
              <a:gdLst/>
              <a:ahLst/>
              <a:cxnLst/>
              <a:rect l="l" t="t" r="r" b="b"/>
              <a:pathLst>
                <a:path w="4418965" h="461645">
                  <a:moveTo>
                    <a:pt x="6207" y="88987"/>
                  </a:moveTo>
                  <a:lnTo>
                    <a:pt x="0" y="449126"/>
                  </a:lnTo>
                  <a:lnTo>
                    <a:pt x="4418595" y="461545"/>
                  </a:lnTo>
                  <a:lnTo>
                    <a:pt x="4418595" y="0"/>
                  </a:lnTo>
                </a:path>
              </a:pathLst>
            </a:custGeom>
            <a:ln w="12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9252" y="4051188"/>
              <a:ext cx="113839" cy="18628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Testing</a:t>
            </a:r>
            <a:r>
              <a:rPr spc="-145" dirty="0"/>
              <a:t> </a:t>
            </a:r>
            <a:r>
              <a:rPr spc="-10" dirty="0"/>
              <a:t>stages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8000365" cy="404367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Component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Individual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components</a:t>
            </a:r>
            <a:r>
              <a:rPr sz="20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tested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independently;</a:t>
            </a:r>
            <a:endParaRPr sz="2000">
              <a:latin typeface="Arial MT"/>
              <a:cs typeface="Arial MT"/>
            </a:endParaRPr>
          </a:p>
          <a:p>
            <a:pPr marL="756285" marR="9906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Components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functions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objects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coherent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groupings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entities.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whole.</a:t>
            </a:r>
            <a:r>
              <a:rPr sz="2000" spc="-7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emergent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properties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particularly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important.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testing</a:t>
            </a:r>
            <a:endParaRPr sz="2400">
              <a:latin typeface="Arial MT"/>
              <a:cs typeface="Arial MT"/>
            </a:endParaRPr>
          </a:p>
          <a:p>
            <a:pPr marL="756285" marR="246379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0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data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check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meets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customer’s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needs.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85734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b="1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evolution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inherently flexible and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can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change.</a:t>
            </a:r>
            <a:endParaRPr sz="24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through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business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circumstances,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supports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business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must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also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evolve and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change.</a:t>
            </a:r>
            <a:endParaRPr sz="2400">
              <a:latin typeface="Arial MT"/>
              <a:cs typeface="Arial MT"/>
            </a:endParaRPr>
          </a:p>
          <a:p>
            <a:pPr marL="355600" marR="8318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Although there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been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demarcation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between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evolution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(maintenance)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increasingly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irrelevant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fewer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fewer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completely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new.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3790315" cy="292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Topics</a:t>
            </a:r>
            <a:r>
              <a:rPr sz="2400" b="1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covered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models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activities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Coping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improvement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0" dirty="0"/>
              <a:t> evolution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169" y="2565243"/>
            <a:ext cx="7551420" cy="2308225"/>
            <a:chOff x="769169" y="2565243"/>
            <a:chExt cx="7551420" cy="2308225"/>
          </a:xfrm>
        </p:grpSpPr>
        <p:sp>
          <p:nvSpPr>
            <p:cNvPr id="4" name="object 4"/>
            <p:cNvSpPr/>
            <p:nvPr/>
          </p:nvSpPr>
          <p:spPr>
            <a:xfrm>
              <a:off x="6908419" y="4275175"/>
              <a:ext cx="1318895" cy="586740"/>
            </a:xfrm>
            <a:custGeom>
              <a:avLst/>
              <a:gdLst/>
              <a:ahLst/>
              <a:cxnLst/>
              <a:rect l="l" t="t" r="r" b="b"/>
              <a:pathLst>
                <a:path w="1318895" h="586739">
                  <a:moveTo>
                    <a:pt x="1318590" y="0"/>
                  </a:moveTo>
                  <a:lnTo>
                    <a:pt x="0" y="0"/>
                  </a:lnTo>
                  <a:lnTo>
                    <a:pt x="0" y="513930"/>
                  </a:lnTo>
                  <a:lnTo>
                    <a:pt x="0" y="586536"/>
                  </a:lnTo>
                  <a:lnTo>
                    <a:pt x="1318590" y="586536"/>
                  </a:lnTo>
                  <a:lnTo>
                    <a:pt x="1318590" y="513930"/>
                  </a:lnTo>
                  <a:lnTo>
                    <a:pt x="1318590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420" y="4275167"/>
              <a:ext cx="1318895" cy="586740"/>
            </a:xfrm>
            <a:custGeom>
              <a:avLst/>
              <a:gdLst/>
              <a:ahLst/>
              <a:cxnLst/>
              <a:rect l="l" t="t" r="r" b="b"/>
              <a:pathLst>
                <a:path w="1318895" h="586739">
                  <a:moveTo>
                    <a:pt x="0" y="586532"/>
                  </a:moveTo>
                  <a:lnTo>
                    <a:pt x="1318590" y="586532"/>
                  </a:lnTo>
                  <a:lnTo>
                    <a:pt x="1318590" y="0"/>
                  </a:lnTo>
                  <a:lnTo>
                    <a:pt x="0" y="0"/>
                  </a:lnTo>
                  <a:lnTo>
                    <a:pt x="0" y="586532"/>
                  </a:lnTo>
                  <a:close/>
                </a:path>
              </a:pathLst>
            </a:custGeom>
            <a:ln w="22907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927" y="3060067"/>
              <a:ext cx="1706245" cy="649605"/>
            </a:xfrm>
            <a:custGeom>
              <a:avLst/>
              <a:gdLst/>
              <a:ahLst/>
              <a:cxnLst/>
              <a:rect l="l" t="t" r="r" b="b"/>
              <a:pathLst>
                <a:path w="1706245" h="649604">
                  <a:moveTo>
                    <a:pt x="1383304" y="0"/>
                  </a:moveTo>
                  <a:lnTo>
                    <a:pt x="323011" y="0"/>
                  </a:lnTo>
                  <a:lnTo>
                    <a:pt x="275663" y="3516"/>
                  </a:lnTo>
                  <a:lnTo>
                    <a:pt x="230343" y="13734"/>
                  </a:lnTo>
                  <a:lnTo>
                    <a:pt x="187575" y="30152"/>
                  </a:lnTo>
                  <a:lnTo>
                    <a:pt x="147881" y="52272"/>
                  </a:lnTo>
                  <a:lnTo>
                    <a:pt x="111783" y="79593"/>
                  </a:lnTo>
                  <a:lnTo>
                    <a:pt x="79805" y="111617"/>
                  </a:lnTo>
                  <a:lnTo>
                    <a:pt x="52469" y="147844"/>
                  </a:lnTo>
                  <a:lnTo>
                    <a:pt x="30298" y="187774"/>
                  </a:lnTo>
                  <a:lnTo>
                    <a:pt x="13814" y="230907"/>
                  </a:lnTo>
                  <a:lnTo>
                    <a:pt x="3540" y="276745"/>
                  </a:lnTo>
                  <a:lnTo>
                    <a:pt x="0" y="324787"/>
                  </a:lnTo>
                  <a:lnTo>
                    <a:pt x="3540" y="372829"/>
                  </a:lnTo>
                  <a:lnTo>
                    <a:pt x="13814" y="418667"/>
                  </a:lnTo>
                  <a:lnTo>
                    <a:pt x="30298" y="461800"/>
                  </a:lnTo>
                  <a:lnTo>
                    <a:pt x="52469" y="501730"/>
                  </a:lnTo>
                  <a:lnTo>
                    <a:pt x="79805" y="537957"/>
                  </a:lnTo>
                  <a:lnTo>
                    <a:pt x="111783" y="569981"/>
                  </a:lnTo>
                  <a:lnTo>
                    <a:pt x="147881" y="597302"/>
                  </a:lnTo>
                  <a:lnTo>
                    <a:pt x="187575" y="619422"/>
                  </a:lnTo>
                  <a:lnTo>
                    <a:pt x="230343" y="635840"/>
                  </a:lnTo>
                  <a:lnTo>
                    <a:pt x="275663" y="646058"/>
                  </a:lnTo>
                  <a:lnTo>
                    <a:pt x="323011" y="649575"/>
                  </a:lnTo>
                  <a:lnTo>
                    <a:pt x="1383304" y="649575"/>
                  </a:lnTo>
                  <a:lnTo>
                    <a:pt x="1431073" y="646058"/>
                  </a:lnTo>
                  <a:lnTo>
                    <a:pt x="1476650" y="635840"/>
                  </a:lnTo>
                  <a:lnTo>
                    <a:pt x="1519538" y="619422"/>
                  </a:lnTo>
                  <a:lnTo>
                    <a:pt x="1559240" y="597302"/>
                  </a:lnTo>
                  <a:lnTo>
                    <a:pt x="1595260" y="569981"/>
                  </a:lnTo>
                  <a:lnTo>
                    <a:pt x="1627101" y="537957"/>
                  </a:lnTo>
                  <a:lnTo>
                    <a:pt x="1654267" y="501730"/>
                  </a:lnTo>
                  <a:lnTo>
                    <a:pt x="1676260" y="461800"/>
                  </a:lnTo>
                  <a:lnTo>
                    <a:pt x="1692584" y="418667"/>
                  </a:lnTo>
                  <a:lnTo>
                    <a:pt x="1702743" y="372829"/>
                  </a:lnTo>
                  <a:lnTo>
                    <a:pt x="1706240" y="324787"/>
                  </a:lnTo>
                  <a:lnTo>
                    <a:pt x="1702743" y="276745"/>
                  </a:lnTo>
                  <a:lnTo>
                    <a:pt x="1692584" y="230907"/>
                  </a:lnTo>
                  <a:lnTo>
                    <a:pt x="1676260" y="187774"/>
                  </a:lnTo>
                  <a:lnTo>
                    <a:pt x="1654267" y="147844"/>
                  </a:lnTo>
                  <a:lnTo>
                    <a:pt x="1627101" y="111617"/>
                  </a:lnTo>
                  <a:lnTo>
                    <a:pt x="1595260" y="79593"/>
                  </a:lnTo>
                  <a:lnTo>
                    <a:pt x="1559240" y="52272"/>
                  </a:lnTo>
                  <a:lnTo>
                    <a:pt x="1519538" y="30152"/>
                  </a:lnTo>
                  <a:lnTo>
                    <a:pt x="1476650" y="13734"/>
                  </a:lnTo>
                  <a:lnTo>
                    <a:pt x="1431073" y="3516"/>
                  </a:lnTo>
                  <a:lnTo>
                    <a:pt x="138330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927" y="3060067"/>
              <a:ext cx="1706245" cy="649605"/>
            </a:xfrm>
            <a:custGeom>
              <a:avLst/>
              <a:gdLst/>
              <a:ahLst/>
              <a:cxnLst/>
              <a:rect l="l" t="t" r="r" b="b"/>
              <a:pathLst>
                <a:path w="1706245" h="649604">
                  <a:moveTo>
                    <a:pt x="323011" y="0"/>
                  </a:moveTo>
                  <a:lnTo>
                    <a:pt x="1383304" y="0"/>
                  </a:lnTo>
                  <a:lnTo>
                    <a:pt x="1431073" y="3516"/>
                  </a:lnTo>
                  <a:lnTo>
                    <a:pt x="1476650" y="13734"/>
                  </a:lnTo>
                  <a:lnTo>
                    <a:pt x="1519537" y="30152"/>
                  </a:lnTo>
                  <a:lnTo>
                    <a:pt x="1559240" y="52272"/>
                  </a:lnTo>
                  <a:lnTo>
                    <a:pt x="1595260" y="79593"/>
                  </a:lnTo>
                  <a:lnTo>
                    <a:pt x="1627101" y="111617"/>
                  </a:lnTo>
                  <a:lnTo>
                    <a:pt x="1654266" y="147844"/>
                  </a:lnTo>
                  <a:lnTo>
                    <a:pt x="1676260" y="187774"/>
                  </a:lnTo>
                  <a:lnTo>
                    <a:pt x="1692584" y="230907"/>
                  </a:lnTo>
                  <a:lnTo>
                    <a:pt x="1702743" y="276745"/>
                  </a:lnTo>
                  <a:lnTo>
                    <a:pt x="1706240" y="324787"/>
                  </a:lnTo>
                  <a:lnTo>
                    <a:pt x="1702743" y="372829"/>
                  </a:lnTo>
                  <a:lnTo>
                    <a:pt x="1692584" y="418667"/>
                  </a:lnTo>
                  <a:lnTo>
                    <a:pt x="1676260" y="461800"/>
                  </a:lnTo>
                  <a:lnTo>
                    <a:pt x="1654266" y="501730"/>
                  </a:lnTo>
                  <a:lnTo>
                    <a:pt x="1627101" y="537957"/>
                  </a:lnTo>
                  <a:lnTo>
                    <a:pt x="1595260" y="569981"/>
                  </a:lnTo>
                  <a:lnTo>
                    <a:pt x="1559240" y="597302"/>
                  </a:lnTo>
                  <a:lnTo>
                    <a:pt x="1519537" y="619422"/>
                  </a:lnTo>
                  <a:lnTo>
                    <a:pt x="1476650" y="635840"/>
                  </a:lnTo>
                  <a:lnTo>
                    <a:pt x="1431073" y="646058"/>
                  </a:lnTo>
                  <a:lnTo>
                    <a:pt x="1383304" y="649575"/>
                  </a:lnTo>
                  <a:lnTo>
                    <a:pt x="323011" y="649575"/>
                  </a:lnTo>
                  <a:lnTo>
                    <a:pt x="275663" y="646058"/>
                  </a:lnTo>
                  <a:lnTo>
                    <a:pt x="230343" y="635840"/>
                  </a:lnTo>
                  <a:lnTo>
                    <a:pt x="187575" y="619422"/>
                  </a:lnTo>
                  <a:lnTo>
                    <a:pt x="147881" y="597302"/>
                  </a:lnTo>
                  <a:lnTo>
                    <a:pt x="111783" y="569981"/>
                  </a:lnTo>
                  <a:lnTo>
                    <a:pt x="79805" y="537957"/>
                  </a:lnTo>
                  <a:lnTo>
                    <a:pt x="52469" y="501730"/>
                  </a:lnTo>
                  <a:lnTo>
                    <a:pt x="30298" y="461800"/>
                  </a:lnTo>
                  <a:lnTo>
                    <a:pt x="13814" y="418667"/>
                  </a:lnTo>
                  <a:lnTo>
                    <a:pt x="3540" y="372829"/>
                  </a:lnTo>
                  <a:lnTo>
                    <a:pt x="0" y="324787"/>
                  </a:lnTo>
                  <a:lnTo>
                    <a:pt x="3540" y="276745"/>
                  </a:lnTo>
                  <a:lnTo>
                    <a:pt x="13814" y="230907"/>
                  </a:lnTo>
                  <a:lnTo>
                    <a:pt x="30298" y="187774"/>
                  </a:lnTo>
                  <a:lnTo>
                    <a:pt x="52469" y="147844"/>
                  </a:lnTo>
                  <a:lnTo>
                    <a:pt x="79805" y="111617"/>
                  </a:lnTo>
                  <a:lnTo>
                    <a:pt x="111783" y="79593"/>
                  </a:lnTo>
                  <a:lnTo>
                    <a:pt x="147881" y="52272"/>
                  </a:lnTo>
                  <a:lnTo>
                    <a:pt x="187575" y="30152"/>
                  </a:lnTo>
                  <a:lnTo>
                    <a:pt x="230343" y="13734"/>
                  </a:lnTo>
                  <a:lnTo>
                    <a:pt x="275663" y="3516"/>
                  </a:lnTo>
                  <a:lnTo>
                    <a:pt x="323011" y="0"/>
                  </a:lnTo>
                  <a:close/>
                </a:path>
              </a:pathLst>
            </a:custGeom>
            <a:ln w="22912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6932" y="3060067"/>
              <a:ext cx="1706880" cy="649605"/>
            </a:xfrm>
            <a:custGeom>
              <a:avLst/>
              <a:gdLst/>
              <a:ahLst/>
              <a:cxnLst/>
              <a:rect l="l" t="t" r="r" b="b"/>
              <a:pathLst>
                <a:path w="1706879" h="649604">
                  <a:moveTo>
                    <a:pt x="1383178" y="0"/>
                  </a:moveTo>
                  <a:lnTo>
                    <a:pt x="324961" y="0"/>
                  </a:lnTo>
                  <a:lnTo>
                    <a:pt x="277145" y="3516"/>
                  </a:lnTo>
                  <a:lnTo>
                    <a:pt x="231439" y="13734"/>
                  </a:lnTo>
                  <a:lnTo>
                    <a:pt x="188358" y="30152"/>
                  </a:lnTo>
                  <a:lnTo>
                    <a:pt x="148417" y="52272"/>
                  </a:lnTo>
                  <a:lnTo>
                    <a:pt x="112131" y="79593"/>
                  </a:lnTo>
                  <a:lnTo>
                    <a:pt x="80014" y="111617"/>
                  </a:lnTo>
                  <a:lnTo>
                    <a:pt x="52582" y="147844"/>
                  </a:lnTo>
                  <a:lnTo>
                    <a:pt x="30349" y="187774"/>
                  </a:lnTo>
                  <a:lnTo>
                    <a:pt x="13832" y="230907"/>
                  </a:lnTo>
                  <a:lnTo>
                    <a:pt x="3543" y="276745"/>
                  </a:lnTo>
                  <a:lnTo>
                    <a:pt x="0" y="324787"/>
                  </a:lnTo>
                  <a:lnTo>
                    <a:pt x="3543" y="372829"/>
                  </a:lnTo>
                  <a:lnTo>
                    <a:pt x="13832" y="418667"/>
                  </a:lnTo>
                  <a:lnTo>
                    <a:pt x="30349" y="461800"/>
                  </a:lnTo>
                  <a:lnTo>
                    <a:pt x="52582" y="501730"/>
                  </a:lnTo>
                  <a:lnTo>
                    <a:pt x="80014" y="537957"/>
                  </a:lnTo>
                  <a:lnTo>
                    <a:pt x="112131" y="569981"/>
                  </a:lnTo>
                  <a:lnTo>
                    <a:pt x="148417" y="597302"/>
                  </a:lnTo>
                  <a:lnTo>
                    <a:pt x="188358" y="619422"/>
                  </a:lnTo>
                  <a:lnTo>
                    <a:pt x="231439" y="635840"/>
                  </a:lnTo>
                  <a:lnTo>
                    <a:pt x="277145" y="646058"/>
                  </a:lnTo>
                  <a:lnTo>
                    <a:pt x="324961" y="649575"/>
                  </a:lnTo>
                  <a:lnTo>
                    <a:pt x="1383178" y="649575"/>
                  </a:lnTo>
                  <a:lnTo>
                    <a:pt x="1431009" y="646058"/>
                  </a:lnTo>
                  <a:lnTo>
                    <a:pt x="1476638" y="635840"/>
                  </a:lnTo>
                  <a:lnTo>
                    <a:pt x="1519567" y="619422"/>
                  </a:lnTo>
                  <a:lnTo>
                    <a:pt x="1559301" y="597302"/>
                  </a:lnTo>
                  <a:lnTo>
                    <a:pt x="1595345" y="569981"/>
                  </a:lnTo>
                  <a:lnTo>
                    <a:pt x="1627204" y="537957"/>
                  </a:lnTo>
                  <a:lnTo>
                    <a:pt x="1654381" y="501730"/>
                  </a:lnTo>
                  <a:lnTo>
                    <a:pt x="1676381" y="461800"/>
                  </a:lnTo>
                  <a:lnTo>
                    <a:pt x="1692709" y="418667"/>
                  </a:lnTo>
                  <a:lnTo>
                    <a:pt x="1702870" y="372829"/>
                  </a:lnTo>
                  <a:lnTo>
                    <a:pt x="1706367" y="324787"/>
                  </a:lnTo>
                  <a:lnTo>
                    <a:pt x="1702870" y="276745"/>
                  </a:lnTo>
                  <a:lnTo>
                    <a:pt x="1692709" y="230907"/>
                  </a:lnTo>
                  <a:lnTo>
                    <a:pt x="1676381" y="187774"/>
                  </a:lnTo>
                  <a:lnTo>
                    <a:pt x="1654381" y="147844"/>
                  </a:lnTo>
                  <a:lnTo>
                    <a:pt x="1627204" y="111617"/>
                  </a:lnTo>
                  <a:lnTo>
                    <a:pt x="1595345" y="79593"/>
                  </a:lnTo>
                  <a:lnTo>
                    <a:pt x="1559301" y="52272"/>
                  </a:lnTo>
                  <a:lnTo>
                    <a:pt x="1519567" y="30152"/>
                  </a:lnTo>
                  <a:lnTo>
                    <a:pt x="1476638" y="13734"/>
                  </a:lnTo>
                  <a:lnTo>
                    <a:pt x="1431009" y="3516"/>
                  </a:lnTo>
                  <a:lnTo>
                    <a:pt x="138317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6932" y="3060067"/>
              <a:ext cx="1706880" cy="649605"/>
            </a:xfrm>
            <a:custGeom>
              <a:avLst/>
              <a:gdLst/>
              <a:ahLst/>
              <a:cxnLst/>
              <a:rect l="l" t="t" r="r" b="b"/>
              <a:pathLst>
                <a:path w="1706879" h="649604">
                  <a:moveTo>
                    <a:pt x="324961" y="0"/>
                  </a:moveTo>
                  <a:lnTo>
                    <a:pt x="1383177" y="0"/>
                  </a:lnTo>
                  <a:lnTo>
                    <a:pt x="1431009" y="3516"/>
                  </a:lnTo>
                  <a:lnTo>
                    <a:pt x="1476638" y="13734"/>
                  </a:lnTo>
                  <a:lnTo>
                    <a:pt x="1519567" y="30152"/>
                  </a:lnTo>
                  <a:lnTo>
                    <a:pt x="1559301" y="52272"/>
                  </a:lnTo>
                  <a:lnTo>
                    <a:pt x="1595345" y="79593"/>
                  </a:lnTo>
                  <a:lnTo>
                    <a:pt x="1627204" y="111617"/>
                  </a:lnTo>
                  <a:lnTo>
                    <a:pt x="1654381" y="147844"/>
                  </a:lnTo>
                  <a:lnTo>
                    <a:pt x="1676381" y="187774"/>
                  </a:lnTo>
                  <a:lnTo>
                    <a:pt x="1692709" y="230907"/>
                  </a:lnTo>
                  <a:lnTo>
                    <a:pt x="1702870" y="276745"/>
                  </a:lnTo>
                  <a:lnTo>
                    <a:pt x="1706366" y="324787"/>
                  </a:lnTo>
                  <a:lnTo>
                    <a:pt x="1702870" y="372829"/>
                  </a:lnTo>
                  <a:lnTo>
                    <a:pt x="1692709" y="418667"/>
                  </a:lnTo>
                  <a:lnTo>
                    <a:pt x="1676381" y="461800"/>
                  </a:lnTo>
                  <a:lnTo>
                    <a:pt x="1654381" y="501730"/>
                  </a:lnTo>
                  <a:lnTo>
                    <a:pt x="1627204" y="537957"/>
                  </a:lnTo>
                  <a:lnTo>
                    <a:pt x="1595345" y="569981"/>
                  </a:lnTo>
                  <a:lnTo>
                    <a:pt x="1559301" y="597302"/>
                  </a:lnTo>
                  <a:lnTo>
                    <a:pt x="1519567" y="619422"/>
                  </a:lnTo>
                  <a:lnTo>
                    <a:pt x="1476638" y="635840"/>
                  </a:lnTo>
                  <a:lnTo>
                    <a:pt x="1431009" y="646058"/>
                  </a:lnTo>
                  <a:lnTo>
                    <a:pt x="1383177" y="649575"/>
                  </a:lnTo>
                  <a:lnTo>
                    <a:pt x="324961" y="649575"/>
                  </a:lnTo>
                  <a:lnTo>
                    <a:pt x="277145" y="646058"/>
                  </a:lnTo>
                  <a:lnTo>
                    <a:pt x="231439" y="635840"/>
                  </a:lnTo>
                  <a:lnTo>
                    <a:pt x="188358" y="619422"/>
                  </a:lnTo>
                  <a:lnTo>
                    <a:pt x="148417" y="597302"/>
                  </a:lnTo>
                  <a:lnTo>
                    <a:pt x="112131" y="569981"/>
                  </a:lnTo>
                  <a:lnTo>
                    <a:pt x="80014" y="537957"/>
                  </a:lnTo>
                  <a:lnTo>
                    <a:pt x="52582" y="501730"/>
                  </a:lnTo>
                  <a:lnTo>
                    <a:pt x="30349" y="461800"/>
                  </a:lnTo>
                  <a:lnTo>
                    <a:pt x="13832" y="418667"/>
                  </a:lnTo>
                  <a:lnTo>
                    <a:pt x="3543" y="372829"/>
                  </a:lnTo>
                  <a:lnTo>
                    <a:pt x="0" y="324787"/>
                  </a:lnTo>
                  <a:lnTo>
                    <a:pt x="3543" y="276745"/>
                  </a:lnTo>
                  <a:lnTo>
                    <a:pt x="13832" y="230907"/>
                  </a:lnTo>
                  <a:lnTo>
                    <a:pt x="30349" y="187774"/>
                  </a:lnTo>
                  <a:lnTo>
                    <a:pt x="52582" y="147844"/>
                  </a:lnTo>
                  <a:lnTo>
                    <a:pt x="80014" y="111617"/>
                  </a:lnTo>
                  <a:lnTo>
                    <a:pt x="112131" y="79593"/>
                  </a:lnTo>
                  <a:lnTo>
                    <a:pt x="148417" y="52272"/>
                  </a:lnTo>
                  <a:lnTo>
                    <a:pt x="188358" y="30152"/>
                  </a:lnTo>
                  <a:lnTo>
                    <a:pt x="231439" y="13734"/>
                  </a:lnTo>
                  <a:lnTo>
                    <a:pt x="277145" y="3516"/>
                  </a:lnTo>
                  <a:lnTo>
                    <a:pt x="324961" y="0"/>
                  </a:lnTo>
                  <a:close/>
                </a:path>
              </a:pathLst>
            </a:custGeom>
            <a:ln w="22912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9012" y="3060067"/>
              <a:ext cx="1490345" cy="649605"/>
            </a:xfrm>
            <a:custGeom>
              <a:avLst/>
              <a:gdLst/>
              <a:ahLst/>
              <a:cxnLst/>
              <a:rect l="l" t="t" r="r" b="b"/>
              <a:pathLst>
                <a:path w="1490345" h="649604">
                  <a:moveTo>
                    <a:pt x="1166874" y="0"/>
                  </a:moveTo>
                  <a:lnTo>
                    <a:pt x="323189" y="0"/>
                  </a:lnTo>
                  <a:lnTo>
                    <a:pt x="275414" y="3516"/>
                  </a:lnTo>
                  <a:lnTo>
                    <a:pt x="229821" y="13734"/>
                  </a:lnTo>
                  <a:lnTo>
                    <a:pt x="186909" y="30152"/>
                  </a:lnTo>
                  <a:lnTo>
                    <a:pt x="147177" y="52272"/>
                  </a:lnTo>
                  <a:lnTo>
                    <a:pt x="111124" y="79593"/>
                  </a:lnTo>
                  <a:lnTo>
                    <a:pt x="79248" y="111617"/>
                  </a:lnTo>
                  <a:lnTo>
                    <a:pt x="52049" y="147844"/>
                  </a:lnTo>
                  <a:lnTo>
                    <a:pt x="30026" y="187774"/>
                  </a:lnTo>
                  <a:lnTo>
                    <a:pt x="13677" y="230907"/>
                  </a:lnTo>
                  <a:lnTo>
                    <a:pt x="3502" y="276745"/>
                  </a:lnTo>
                  <a:lnTo>
                    <a:pt x="0" y="324787"/>
                  </a:lnTo>
                  <a:lnTo>
                    <a:pt x="3502" y="372829"/>
                  </a:lnTo>
                  <a:lnTo>
                    <a:pt x="13677" y="418667"/>
                  </a:lnTo>
                  <a:lnTo>
                    <a:pt x="30026" y="461800"/>
                  </a:lnTo>
                  <a:lnTo>
                    <a:pt x="52049" y="501730"/>
                  </a:lnTo>
                  <a:lnTo>
                    <a:pt x="79248" y="537957"/>
                  </a:lnTo>
                  <a:lnTo>
                    <a:pt x="111124" y="569981"/>
                  </a:lnTo>
                  <a:lnTo>
                    <a:pt x="147177" y="597302"/>
                  </a:lnTo>
                  <a:lnTo>
                    <a:pt x="186909" y="619422"/>
                  </a:lnTo>
                  <a:lnTo>
                    <a:pt x="229821" y="635840"/>
                  </a:lnTo>
                  <a:lnTo>
                    <a:pt x="275414" y="646058"/>
                  </a:lnTo>
                  <a:lnTo>
                    <a:pt x="323189" y="649575"/>
                  </a:lnTo>
                  <a:lnTo>
                    <a:pt x="1166874" y="649575"/>
                  </a:lnTo>
                  <a:lnTo>
                    <a:pt x="1214643" y="646058"/>
                  </a:lnTo>
                  <a:lnTo>
                    <a:pt x="1260219" y="635840"/>
                  </a:lnTo>
                  <a:lnTo>
                    <a:pt x="1303107" y="619422"/>
                  </a:lnTo>
                  <a:lnTo>
                    <a:pt x="1342809" y="597302"/>
                  </a:lnTo>
                  <a:lnTo>
                    <a:pt x="1378830" y="569981"/>
                  </a:lnTo>
                  <a:lnTo>
                    <a:pt x="1410671" y="537957"/>
                  </a:lnTo>
                  <a:lnTo>
                    <a:pt x="1437836" y="501730"/>
                  </a:lnTo>
                  <a:lnTo>
                    <a:pt x="1459830" y="461800"/>
                  </a:lnTo>
                  <a:lnTo>
                    <a:pt x="1476154" y="418667"/>
                  </a:lnTo>
                  <a:lnTo>
                    <a:pt x="1486313" y="372829"/>
                  </a:lnTo>
                  <a:lnTo>
                    <a:pt x="1489810" y="324787"/>
                  </a:lnTo>
                  <a:lnTo>
                    <a:pt x="1486313" y="276745"/>
                  </a:lnTo>
                  <a:lnTo>
                    <a:pt x="1476154" y="230907"/>
                  </a:lnTo>
                  <a:lnTo>
                    <a:pt x="1459830" y="187774"/>
                  </a:lnTo>
                  <a:lnTo>
                    <a:pt x="1437836" y="147844"/>
                  </a:lnTo>
                  <a:lnTo>
                    <a:pt x="1410671" y="111617"/>
                  </a:lnTo>
                  <a:lnTo>
                    <a:pt x="1378830" y="79593"/>
                  </a:lnTo>
                  <a:lnTo>
                    <a:pt x="1342809" y="52272"/>
                  </a:lnTo>
                  <a:lnTo>
                    <a:pt x="1303107" y="30152"/>
                  </a:lnTo>
                  <a:lnTo>
                    <a:pt x="1260219" y="13734"/>
                  </a:lnTo>
                  <a:lnTo>
                    <a:pt x="1214643" y="3516"/>
                  </a:lnTo>
                  <a:lnTo>
                    <a:pt x="1166874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9012" y="3060067"/>
              <a:ext cx="1490345" cy="649605"/>
            </a:xfrm>
            <a:custGeom>
              <a:avLst/>
              <a:gdLst/>
              <a:ahLst/>
              <a:cxnLst/>
              <a:rect l="l" t="t" r="r" b="b"/>
              <a:pathLst>
                <a:path w="1490345" h="649604">
                  <a:moveTo>
                    <a:pt x="323188" y="0"/>
                  </a:moveTo>
                  <a:lnTo>
                    <a:pt x="1166874" y="0"/>
                  </a:lnTo>
                  <a:lnTo>
                    <a:pt x="1214643" y="3516"/>
                  </a:lnTo>
                  <a:lnTo>
                    <a:pt x="1260219" y="13734"/>
                  </a:lnTo>
                  <a:lnTo>
                    <a:pt x="1303107" y="30152"/>
                  </a:lnTo>
                  <a:lnTo>
                    <a:pt x="1342809" y="52272"/>
                  </a:lnTo>
                  <a:lnTo>
                    <a:pt x="1378829" y="79593"/>
                  </a:lnTo>
                  <a:lnTo>
                    <a:pt x="1410671" y="111617"/>
                  </a:lnTo>
                  <a:lnTo>
                    <a:pt x="1437836" y="147844"/>
                  </a:lnTo>
                  <a:lnTo>
                    <a:pt x="1459830" y="187774"/>
                  </a:lnTo>
                  <a:lnTo>
                    <a:pt x="1476154" y="230907"/>
                  </a:lnTo>
                  <a:lnTo>
                    <a:pt x="1486313" y="276745"/>
                  </a:lnTo>
                  <a:lnTo>
                    <a:pt x="1489810" y="324787"/>
                  </a:lnTo>
                  <a:lnTo>
                    <a:pt x="1486313" y="372829"/>
                  </a:lnTo>
                  <a:lnTo>
                    <a:pt x="1476154" y="418667"/>
                  </a:lnTo>
                  <a:lnTo>
                    <a:pt x="1459830" y="461800"/>
                  </a:lnTo>
                  <a:lnTo>
                    <a:pt x="1437836" y="501730"/>
                  </a:lnTo>
                  <a:lnTo>
                    <a:pt x="1410671" y="537957"/>
                  </a:lnTo>
                  <a:lnTo>
                    <a:pt x="1378829" y="569981"/>
                  </a:lnTo>
                  <a:lnTo>
                    <a:pt x="1342809" y="597302"/>
                  </a:lnTo>
                  <a:lnTo>
                    <a:pt x="1303107" y="619422"/>
                  </a:lnTo>
                  <a:lnTo>
                    <a:pt x="1260219" y="635840"/>
                  </a:lnTo>
                  <a:lnTo>
                    <a:pt x="1214643" y="646058"/>
                  </a:lnTo>
                  <a:lnTo>
                    <a:pt x="1166874" y="649575"/>
                  </a:lnTo>
                  <a:lnTo>
                    <a:pt x="323188" y="649575"/>
                  </a:lnTo>
                  <a:lnTo>
                    <a:pt x="275414" y="646058"/>
                  </a:lnTo>
                  <a:lnTo>
                    <a:pt x="229821" y="635840"/>
                  </a:lnTo>
                  <a:lnTo>
                    <a:pt x="186909" y="619422"/>
                  </a:lnTo>
                  <a:lnTo>
                    <a:pt x="147177" y="597302"/>
                  </a:lnTo>
                  <a:lnTo>
                    <a:pt x="111124" y="569981"/>
                  </a:lnTo>
                  <a:lnTo>
                    <a:pt x="79248" y="537957"/>
                  </a:lnTo>
                  <a:lnTo>
                    <a:pt x="52049" y="501730"/>
                  </a:lnTo>
                  <a:lnTo>
                    <a:pt x="30026" y="461800"/>
                  </a:lnTo>
                  <a:lnTo>
                    <a:pt x="13677" y="418667"/>
                  </a:lnTo>
                  <a:lnTo>
                    <a:pt x="3502" y="372829"/>
                  </a:lnTo>
                  <a:lnTo>
                    <a:pt x="0" y="324787"/>
                  </a:lnTo>
                  <a:lnTo>
                    <a:pt x="3502" y="276745"/>
                  </a:lnTo>
                  <a:lnTo>
                    <a:pt x="13677" y="230907"/>
                  </a:lnTo>
                  <a:lnTo>
                    <a:pt x="30026" y="187774"/>
                  </a:lnTo>
                  <a:lnTo>
                    <a:pt x="52049" y="147844"/>
                  </a:lnTo>
                  <a:lnTo>
                    <a:pt x="79248" y="111617"/>
                  </a:lnTo>
                  <a:lnTo>
                    <a:pt x="111124" y="79593"/>
                  </a:lnTo>
                  <a:lnTo>
                    <a:pt x="147177" y="52272"/>
                  </a:lnTo>
                  <a:lnTo>
                    <a:pt x="186909" y="30152"/>
                  </a:lnTo>
                  <a:lnTo>
                    <a:pt x="229821" y="13734"/>
                  </a:lnTo>
                  <a:lnTo>
                    <a:pt x="275414" y="3516"/>
                  </a:lnTo>
                  <a:lnTo>
                    <a:pt x="323188" y="0"/>
                  </a:lnTo>
                  <a:close/>
                </a:path>
              </a:pathLst>
            </a:custGeom>
            <a:ln w="22908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2046" y="3753602"/>
              <a:ext cx="3197860" cy="739775"/>
            </a:xfrm>
            <a:custGeom>
              <a:avLst/>
              <a:gdLst/>
              <a:ahLst/>
              <a:cxnLst/>
              <a:rect l="l" t="t" r="r" b="b"/>
              <a:pathLst>
                <a:path w="3197859" h="739775">
                  <a:moveTo>
                    <a:pt x="3197696" y="739355"/>
                  </a:moveTo>
                  <a:lnTo>
                    <a:pt x="0" y="739355"/>
                  </a:lnTo>
                  <a:lnTo>
                    <a:pt x="0" y="0"/>
                  </a:lnTo>
                </a:path>
              </a:pathLst>
            </a:custGeom>
            <a:ln w="11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0746" y="3673370"/>
              <a:ext cx="104371" cy="1699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47452" y="3747872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4707"/>
                  </a:moveTo>
                  <a:lnTo>
                    <a:pt x="0" y="454707"/>
                  </a:lnTo>
                  <a:lnTo>
                    <a:pt x="0" y="0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6127" y="3667639"/>
              <a:ext cx="104523" cy="1699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781" y="3260697"/>
              <a:ext cx="277496" cy="1031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6310" y="3260697"/>
              <a:ext cx="275470" cy="1031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2829" y="3060067"/>
              <a:ext cx="1634489" cy="649605"/>
            </a:xfrm>
            <a:custGeom>
              <a:avLst/>
              <a:gdLst/>
              <a:ahLst/>
              <a:cxnLst/>
              <a:rect l="l" t="t" r="r" b="b"/>
              <a:pathLst>
                <a:path w="1634489" h="649604">
                  <a:moveTo>
                    <a:pt x="1311070" y="0"/>
                  </a:moveTo>
                  <a:lnTo>
                    <a:pt x="323014" y="0"/>
                  </a:lnTo>
                  <a:lnTo>
                    <a:pt x="275233" y="3516"/>
                  </a:lnTo>
                  <a:lnTo>
                    <a:pt x="229646" y="13734"/>
                  </a:lnTo>
                  <a:lnTo>
                    <a:pt x="186747" y="30152"/>
                  </a:lnTo>
                  <a:lnTo>
                    <a:pt x="147036" y="52272"/>
                  </a:lnTo>
                  <a:lnTo>
                    <a:pt x="111007" y="79593"/>
                  </a:lnTo>
                  <a:lnTo>
                    <a:pt x="79158" y="111617"/>
                  </a:lnTo>
                  <a:lnTo>
                    <a:pt x="51986" y="147844"/>
                  </a:lnTo>
                  <a:lnTo>
                    <a:pt x="29987" y="187774"/>
                  </a:lnTo>
                  <a:lnTo>
                    <a:pt x="13658" y="230907"/>
                  </a:lnTo>
                  <a:lnTo>
                    <a:pt x="3497" y="276745"/>
                  </a:lnTo>
                  <a:lnTo>
                    <a:pt x="0" y="324787"/>
                  </a:lnTo>
                  <a:lnTo>
                    <a:pt x="3497" y="372829"/>
                  </a:lnTo>
                  <a:lnTo>
                    <a:pt x="13658" y="418667"/>
                  </a:lnTo>
                  <a:lnTo>
                    <a:pt x="29987" y="461800"/>
                  </a:lnTo>
                  <a:lnTo>
                    <a:pt x="51986" y="501730"/>
                  </a:lnTo>
                  <a:lnTo>
                    <a:pt x="79158" y="537957"/>
                  </a:lnTo>
                  <a:lnTo>
                    <a:pt x="111007" y="569981"/>
                  </a:lnTo>
                  <a:lnTo>
                    <a:pt x="147036" y="597302"/>
                  </a:lnTo>
                  <a:lnTo>
                    <a:pt x="186747" y="619422"/>
                  </a:lnTo>
                  <a:lnTo>
                    <a:pt x="229646" y="635840"/>
                  </a:lnTo>
                  <a:lnTo>
                    <a:pt x="275233" y="646058"/>
                  </a:lnTo>
                  <a:lnTo>
                    <a:pt x="323014" y="649575"/>
                  </a:lnTo>
                  <a:lnTo>
                    <a:pt x="1311070" y="649575"/>
                  </a:lnTo>
                  <a:lnTo>
                    <a:pt x="1358852" y="646058"/>
                  </a:lnTo>
                  <a:lnTo>
                    <a:pt x="1404441" y="635840"/>
                  </a:lnTo>
                  <a:lnTo>
                    <a:pt x="1447340" y="619422"/>
                  </a:lnTo>
                  <a:lnTo>
                    <a:pt x="1487051" y="597302"/>
                  </a:lnTo>
                  <a:lnTo>
                    <a:pt x="1523079" y="569981"/>
                  </a:lnTo>
                  <a:lnTo>
                    <a:pt x="1554927" y="537957"/>
                  </a:lnTo>
                  <a:lnTo>
                    <a:pt x="1582099" y="501730"/>
                  </a:lnTo>
                  <a:lnTo>
                    <a:pt x="1604096" y="461800"/>
                  </a:lnTo>
                  <a:lnTo>
                    <a:pt x="1620424" y="418667"/>
                  </a:lnTo>
                  <a:lnTo>
                    <a:pt x="1630585" y="372829"/>
                  </a:lnTo>
                  <a:lnTo>
                    <a:pt x="1634082" y="324787"/>
                  </a:lnTo>
                  <a:lnTo>
                    <a:pt x="1630585" y="276745"/>
                  </a:lnTo>
                  <a:lnTo>
                    <a:pt x="1620424" y="230907"/>
                  </a:lnTo>
                  <a:lnTo>
                    <a:pt x="1604096" y="187774"/>
                  </a:lnTo>
                  <a:lnTo>
                    <a:pt x="1582099" y="147844"/>
                  </a:lnTo>
                  <a:lnTo>
                    <a:pt x="1554927" y="111617"/>
                  </a:lnTo>
                  <a:lnTo>
                    <a:pt x="1523079" y="79593"/>
                  </a:lnTo>
                  <a:lnTo>
                    <a:pt x="1487051" y="52272"/>
                  </a:lnTo>
                  <a:lnTo>
                    <a:pt x="1447340" y="30152"/>
                  </a:lnTo>
                  <a:lnTo>
                    <a:pt x="1404441" y="13734"/>
                  </a:lnTo>
                  <a:lnTo>
                    <a:pt x="1358852" y="3516"/>
                  </a:lnTo>
                  <a:lnTo>
                    <a:pt x="1311070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2829" y="3060067"/>
              <a:ext cx="1634489" cy="649605"/>
            </a:xfrm>
            <a:custGeom>
              <a:avLst/>
              <a:gdLst/>
              <a:ahLst/>
              <a:cxnLst/>
              <a:rect l="l" t="t" r="r" b="b"/>
              <a:pathLst>
                <a:path w="1634489" h="649604">
                  <a:moveTo>
                    <a:pt x="323014" y="0"/>
                  </a:moveTo>
                  <a:lnTo>
                    <a:pt x="1311070" y="0"/>
                  </a:lnTo>
                  <a:lnTo>
                    <a:pt x="1358852" y="3516"/>
                  </a:lnTo>
                  <a:lnTo>
                    <a:pt x="1404441" y="13734"/>
                  </a:lnTo>
                  <a:lnTo>
                    <a:pt x="1447339" y="30152"/>
                  </a:lnTo>
                  <a:lnTo>
                    <a:pt x="1487051" y="52272"/>
                  </a:lnTo>
                  <a:lnTo>
                    <a:pt x="1523079" y="79593"/>
                  </a:lnTo>
                  <a:lnTo>
                    <a:pt x="1554927" y="111617"/>
                  </a:lnTo>
                  <a:lnTo>
                    <a:pt x="1582099" y="147844"/>
                  </a:lnTo>
                  <a:lnTo>
                    <a:pt x="1604096" y="187774"/>
                  </a:lnTo>
                  <a:lnTo>
                    <a:pt x="1620424" y="230907"/>
                  </a:lnTo>
                  <a:lnTo>
                    <a:pt x="1630585" y="276745"/>
                  </a:lnTo>
                  <a:lnTo>
                    <a:pt x="1634082" y="324787"/>
                  </a:lnTo>
                  <a:lnTo>
                    <a:pt x="1630585" y="372829"/>
                  </a:lnTo>
                  <a:lnTo>
                    <a:pt x="1620424" y="418667"/>
                  </a:lnTo>
                  <a:lnTo>
                    <a:pt x="1604096" y="461800"/>
                  </a:lnTo>
                  <a:lnTo>
                    <a:pt x="1582099" y="501730"/>
                  </a:lnTo>
                  <a:lnTo>
                    <a:pt x="1554927" y="537957"/>
                  </a:lnTo>
                  <a:lnTo>
                    <a:pt x="1523079" y="569981"/>
                  </a:lnTo>
                  <a:lnTo>
                    <a:pt x="1487051" y="597302"/>
                  </a:lnTo>
                  <a:lnTo>
                    <a:pt x="1447339" y="619422"/>
                  </a:lnTo>
                  <a:lnTo>
                    <a:pt x="1404441" y="635840"/>
                  </a:lnTo>
                  <a:lnTo>
                    <a:pt x="1358852" y="646058"/>
                  </a:lnTo>
                  <a:lnTo>
                    <a:pt x="1311070" y="649575"/>
                  </a:lnTo>
                  <a:lnTo>
                    <a:pt x="323014" y="649575"/>
                  </a:lnTo>
                  <a:lnTo>
                    <a:pt x="275233" y="646058"/>
                  </a:lnTo>
                  <a:lnTo>
                    <a:pt x="229646" y="635840"/>
                  </a:lnTo>
                  <a:lnTo>
                    <a:pt x="186747" y="619422"/>
                  </a:lnTo>
                  <a:lnTo>
                    <a:pt x="147036" y="597302"/>
                  </a:lnTo>
                  <a:lnTo>
                    <a:pt x="111007" y="569981"/>
                  </a:lnTo>
                  <a:lnTo>
                    <a:pt x="79158" y="537957"/>
                  </a:lnTo>
                  <a:lnTo>
                    <a:pt x="51986" y="501730"/>
                  </a:lnTo>
                  <a:lnTo>
                    <a:pt x="29987" y="461800"/>
                  </a:lnTo>
                  <a:lnTo>
                    <a:pt x="13658" y="418667"/>
                  </a:lnTo>
                  <a:lnTo>
                    <a:pt x="3497" y="372829"/>
                  </a:lnTo>
                  <a:lnTo>
                    <a:pt x="0" y="324787"/>
                  </a:lnTo>
                  <a:lnTo>
                    <a:pt x="3497" y="276745"/>
                  </a:lnTo>
                  <a:lnTo>
                    <a:pt x="13658" y="230907"/>
                  </a:lnTo>
                  <a:lnTo>
                    <a:pt x="29987" y="187774"/>
                  </a:lnTo>
                  <a:lnTo>
                    <a:pt x="51986" y="147844"/>
                  </a:lnTo>
                  <a:lnTo>
                    <a:pt x="79158" y="111617"/>
                  </a:lnTo>
                  <a:lnTo>
                    <a:pt x="111007" y="79593"/>
                  </a:lnTo>
                  <a:lnTo>
                    <a:pt x="147036" y="52272"/>
                  </a:lnTo>
                  <a:lnTo>
                    <a:pt x="186747" y="30152"/>
                  </a:lnTo>
                  <a:lnTo>
                    <a:pt x="229646" y="13734"/>
                  </a:lnTo>
                  <a:lnTo>
                    <a:pt x="275233" y="3516"/>
                  </a:lnTo>
                  <a:lnTo>
                    <a:pt x="323014" y="0"/>
                  </a:lnTo>
                  <a:close/>
                </a:path>
              </a:pathLst>
            </a:custGeom>
            <a:ln w="22911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4700" y="3260697"/>
              <a:ext cx="275546" cy="1031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74865" y="2570975"/>
              <a:ext cx="5915660" cy="418465"/>
            </a:xfrm>
            <a:custGeom>
              <a:avLst/>
              <a:gdLst/>
              <a:ahLst/>
              <a:cxnLst/>
              <a:rect l="l" t="t" r="r" b="b"/>
              <a:pathLst>
                <a:path w="5915659" h="418464">
                  <a:moveTo>
                    <a:pt x="5915093" y="418413"/>
                  </a:moveTo>
                  <a:lnTo>
                    <a:pt x="5915093" y="0"/>
                  </a:lnTo>
                  <a:lnTo>
                    <a:pt x="0" y="0"/>
                  </a:lnTo>
                  <a:lnTo>
                    <a:pt x="1899" y="301864"/>
                  </a:lnTo>
                </a:path>
              </a:pathLst>
            </a:custGeom>
            <a:ln w="11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9159" y="2976022"/>
              <a:ext cx="1727278" cy="6724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169" y="2783057"/>
              <a:ext cx="1656986" cy="8654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5372" y="2976024"/>
              <a:ext cx="1512718" cy="18245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5063" y="2976022"/>
              <a:ext cx="1727506" cy="6724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71712" y="4275175"/>
              <a:ext cx="1316990" cy="586740"/>
            </a:xfrm>
            <a:custGeom>
              <a:avLst/>
              <a:gdLst/>
              <a:ahLst/>
              <a:cxnLst/>
              <a:rect l="l" t="t" r="r" b="b"/>
              <a:pathLst>
                <a:path w="1316989" h="586739">
                  <a:moveTo>
                    <a:pt x="1316761" y="0"/>
                  </a:moveTo>
                  <a:lnTo>
                    <a:pt x="0" y="0"/>
                  </a:lnTo>
                  <a:lnTo>
                    <a:pt x="0" y="513930"/>
                  </a:lnTo>
                  <a:lnTo>
                    <a:pt x="0" y="586536"/>
                  </a:lnTo>
                  <a:lnTo>
                    <a:pt x="1316761" y="586536"/>
                  </a:lnTo>
                  <a:lnTo>
                    <a:pt x="1316761" y="513930"/>
                  </a:lnTo>
                  <a:lnTo>
                    <a:pt x="1316761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1714" y="4275167"/>
              <a:ext cx="1316990" cy="586740"/>
            </a:xfrm>
            <a:custGeom>
              <a:avLst/>
              <a:gdLst/>
              <a:ahLst/>
              <a:cxnLst/>
              <a:rect l="l" t="t" r="r" b="b"/>
              <a:pathLst>
                <a:path w="1316989" h="586739">
                  <a:moveTo>
                    <a:pt x="0" y="586532"/>
                  </a:moveTo>
                  <a:lnTo>
                    <a:pt x="1316767" y="586532"/>
                  </a:lnTo>
                  <a:lnTo>
                    <a:pt x="1316767" y="0"/>
                  </a:lnTo>
                  <a:lnTo>
                    <a:pt x="0" y="0"/>
                  </a:lnTo>
                  <a:lnTo>
                    <a:pt x="0" y="586532"/>
                  </a:lnTo>
                  <a:close/>
                </a:path>
              </a:pathLst>
            </a:custGeom>
            <a:ln w="22907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88049" y="4193035"/>
              <a:ext cx="1339700" cy="607517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28650" y="2161290"/>
            <a:ext cx="8110402" cy="2000869"/>
          </a:xfrm>
          <a:prstGeom prst="rect">
            <a:avLst/>
          </a:prstGeom>
        </p:spPr>
        <p:txBody>
          <a:bodyPr vert="horz" wrap="square" lIns="0" tIns="117158" rIns="0" bIns="0" rtlCol="0">
            <a:spAutoFit/>
          </a:bodyPr>
          <a:lstStyle/>
          <a:p>
            <a:pPr marL="223838" indent="-214313">
              <a:spcBef>
                <a:spcPts val="923"/>
              </a:spcBef>
              <a:buFont typeface="Wingdings" panose="05000000000000000000" pitchFamily="2" charset="2"/>
              <a:buChar char="Ø"/>
              <a:tabLst>
                <a:tab pos="266224" algn="l"/>
              </a:tabLst>
            </a:pPr>
            <a:r>
              <a:rPr sz="1350" b="1" spc="-8" dirty="0">
                <a:latin typeface="Tahoma"/>
                <a:cs typeface="Tahoma"/>
              </a:rPr>
              <a:t>Iterate</a:t>
            </a:r>
            <a:endParaRPr sz="1350" dirty="0">
              <a:latin typeface="Tahoma"/>
              <a:cs typeface="Tahoma"/>
            </a:endParaRPr>
          </a:p>
          <a:p>
            <a:pPr marL="566738" indent="-214313">
              <a:spcBef>
                <a:spcPts val="754"/>
              </a:spcBef>
              <a:buFont typeface="Wingdings" panose="05000000000000000000" pitchFamily="2" charset="2"/>
              <a:buChar char="Ø"/>
              <a:tabLst>
                <a:tab pos="567214" algn="l"/>
              </a:tabLst>
            </a:pPr>
            <a:r>
              <a:rPr sz="1200" spc="-15" dirty="0">
                <a:latin typeface="Verdana"/>
                <a:cs typeface="Verdana"/>
              </a:rPr>
              <a:t>to</a:t>
            </a:r>
            <a:r>
              <a:rPr sz="1200" spc="-83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utter</a:t>
            </a:r>
            <a:r>
              <a:rPr sz="1200" spc="-71" dirty="0">
                <a:latin typeface="Verdana"/>
                <a:cs typeface="Verdana"/>
              </a:rPr>
              <a:t> </a:t>
            </a:r>
            <a:r>
              <a:rPr sz="1200" spc="-56" dirty="0">
                <a:latin typeface="Verdana"/>
                <a:cs typeface="Verdana"/>
              </a:rPr>
              <a:t>or</a:t>
            </a:r>
            <a:r>
              <a:rPr sz="1200" spc="-79" dirty="0">
                <a:latin typeface="Verdana"/>
                <a:cs typeface="Verdana"/>
              </a:rPr>
              <a:t> </a:t>
            </a:r>
            <a:r>
              <a:rPr sz="1200" spc="56" dirty="0">
                <a:latin typeface="Verdana"/>
                <a:cs typeface="Verdana"/>
              </a:rPr>
              <a:t>do</a:t>
            </a:r>
            <a:r>
              <a:rPr sz="1200" spc="-94" dirty="0">
                <a:latin typeface="Verdana"/>
                <a:cs typeface="Verdana"/>
              </a:rPr>
              <a:t> </a:t>
            </a:r>
            <a:r>
              <a:rPr sz="1200" spc="-8" dirty="0">
                <a:latin typeface="Verdana"/>
                <a:cs typeface="Verdana"/>
              </a:rPr>
              <a:t>repeatedly</a:t>
            </a:r>
            <a:endParaRPr lang="en-US" sz="1200" dirty="0">
              <a:latin typeface="Verdana"/>
              <a:cs typeface="Verdana"/>
            </a:endParaRPr>
          </a:p>
          <a:p>
            <a:pPr marL="566738" indent="-214313">
              <a:spcBef>
                <a:spcPts val="754"/>
              </a:spcBef>
              <a:buFont typeface="Wingdings" panose="05000000000000000000" pitchFamily="2" charset="2"/>
              <a:buChar char="Ø"/>
              <a:tabLst>
                <a:tab pos="567214" algn="l"/>
              </a:tabLst>
            </a:pPr>
            <a:r>
              <a:rPr sz="1050" b="1" spc="-45" dirty="0">
                <a:latin typeface="Tahoma"/>
                <a:cs typeface="Tahoma"/>
              </a:rPr>
              <a:t>iteration</a:t>
            </a:r>
            <a:r>
              <a:rPr sz="1050" b="1" spc="-11" dirty="0">
                <a:latin typeface="Tahoma"/>
                <a:cs typeface="Tahoma"/>
              </a:rPr>
              <a:t> </a:t>
            </a:r>
            <a:r>
              <a:rPr sz="1050" b="1" i="1" spc="-109" dirty="0">
                <a:latin typeface="Verdana"/>
                <a:cs typeface="Verdana"/>
              </a:rPr>
              <a:t>n</a:t>
            </a:r>
            <a:r>
              <a:rPr sz="1050" spc="-109" dirty="0">
                <a:latin typeface="Verdana"/>
                <a:cs typeface="Verdana"/>
              </a:rPr>
              <a:t>.</a:t>
            </a:r>
            <a:r>
              <a:rPr sz="1050" spc="-86" dirty="0">
                <a:latin typeface="Verdana"/>
                <a:cs typeface="Verdana"/>
              </a:rPr>
              <a:t> </a:t>
            </a:r>
            <a:r>
              <a:rPr sz="1050" spc="-153" dirty="0">
                <a:latin typeface="Verdana"/>
                <a:cs typeface="Verdana"/>
              </a:rPr>
              <a:t>–</a:t>
            </a:r>
            <a:r>
              <a:rPr sz="1050" spc="-79" dirty="0">
                <a:latin typeface="Verdana"/>
                <a:cs typeface="Verdana"/>
              </a:rPr>
              <a:t> </a:t>
            </a:r>
            <a:r>
              <a:rPr sz="1050" b="1" spc="-38" dirty="0">
                <a:latin typeface="Tahoma"/>
                <a:cs typeface="Tahoma"/>
              </a:rPr>
              <a:t>iterative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i="1" spc="-19" dirty="0">
                <a:latin typeface="Verdana"/>
                <a:cs typeface="Verdana"/>
              </a:rPr>
              <a:t>adj</a:t>
            </a:r>
            <a:endParaRPr sz="1050" dirty="0">
              <a:latin typeface="Verdana"/>
              <a:cs typeface="Verdana"/>
            </a:endParaRPr>
          </a:p>
          <a:p>
            <a:pPr marL="223838" indent="-214313">
              <a:spcBef>
                <a:spcPts val="746"/>
              </a:spcBef>
              <a:buFont typeface="Wingdings" panose="05000000000000000000" pitchFamily="2" charset="2"/>
              <a:buChar char="Ø"/>
              <a:tabLst>
                <a:tab pos="266224" algn="l"/>
              </a:tabLst>
            </a:pPr>
            <a:r>
              <a:rPr sz="1350" b="1" spc="-56" dirty="0">
                <a:latin typeface="Tahoma"/>
                <a:cs typeface="Tahoma"/>
              </a:rPr>
              <a:t>Increment</a:t>
            </a:r>
            <a:r>
              <a:rPr sz="1350" b="1" spc="-41" dirty="0">
                <a:latin typeface="Tahoma"/>
                <a:cs typeface="Tahoma"/>
              </a:rPr>
              <a:t> </a:t>
            </a:r>
            <a:r>
              <a:rPr sz="1350" b="1" i="1" spc="-38" dirty="0">
                <a:latin typeface="Verdana"/>
                <a:cs typeface="Verdana"/>
              </a:rPr>
              <a:t>n</a:t>
            </a:r>
            <a:endParaRPr sz="1350" dirty="0">
              <a:latin typeface="Verdana"/>
              <a:cs typeface="Verdana"/>
            </a:endParaRPr>
          </a:p>
          <a:p>
            <a:pPr marL="566738" indent="-214313">
              <a:spcBef>
                <a:spcPts val="754"/>
              </a:spcBef>
              <a:buFont typeface="Wingdings" panose="05000000000000000000" pitchFamily="2" charset="2"/>
              <a:buChar char="Ø"/>
              <a:tabLst>
                <a:tab pos="567214" algn="l"/>
              </a:tabLst>
            </a:pPr>
            <a:r>
              <a:rPr sz="1200" spc="-105" dirty="0">
                <a:latin typeface="Verdana"/>
                <a:cs typeface="Verdana"/>
              </a:rPr>
              <a:t>1</a:t>
            </a:r>
            <a:r>
              <a:rPr sz="1200" spc="-105" dirty="0">
                <a:latin typeface="Verdana"/>
                <a:cs typeface="Verdana"/>
              </a:rPr>
              <a:t>.</a:t>
            </a:r>
            <a:r>
              <a:rPr sz="1200" spc="-83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amount</a:t>
            </a:r>
            <a:r>
              <a:rPr sz="1200" spc="-83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83" dirty="0">
                <a:latin typeface="Verdana"/>
                <a:cs typeface="Verdana"/>
              </a:rPr>
              <a:t> </a:t>
            </a:r>
            <a:r>
              <a:rPr sz="1200" spc="-8" dirty="0">
                <a:latin typeface="Verdana"/>
                <a:cs typeface="Verdana"/>
              </a:rPr>
              <a:t>increase</a:t>
            </a:r>
            <a:endParaRPr sz="1200" dirty="0">
              <a:latin typeface="Verdana"/>
              <a:cs typeface="Verdana"/>
            </a:endParaRPr>
          </a:p>
          <a:p>
            <a:pPr marL="566738" indent="-214313">
              <a:spcBef>
                <a:spcPts val="746"/>
              </a:spcBef>
              <a:buFont typeface="Wingdings" panose="05000000000000000000" pitchFamily="2" charset="2"/>
              <a:buChar char="Ø"/>
              <a:tabLst>
                <a:tab pos="567214" algn="l"/>
              </a:tabLst>
            </a:pPr>
            <a:r>
              <a:rPr sz="1200" spc="-109" dirty="0">
                <a:latin typeface="Verdana"/>
                <a:cs typeface="Verdana"/>
              </a:rPr>
              <a:t>2</a:t>
            </a:r>
            <a:r>
              <a:rPr sz="1200" spc="-109" dirty="0">
                <a:latin typeface="Verdana"/>
                <a:cs typeface="Verdana"/>
              </a:rPr>
              <a:t>.</a:t>
            </a:r>
            <a:r>
              <a:rPr sz="1200" spc="-64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64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becoming</a:t>
            </a:r>
            <a:r>
              <a:rPr sz="1200" spc="-49" dirty="0">
                <a:latin typeface="Verdana"/>
                <a:cs typeface="Verdana"/>
              </a:rPr>
              <a:t> </a:t>
            </a:r>
            <a:r>
              <a:rPr sz="1200" spc="-23" dirty="0">
                <a:latin typeface="Verdana"/>
                <a:cs typeface="Verdana"/>
              </a:rPr>
              <a:t>greater</a:t>
            </a:r>
            <a:r>
              <a:rPr sz="1200" spc="-26" dirty="0">
                <a:latin typeface="Verdana"/>
                <a:cs typeface="Verdana"/>
              </a:rPr>
              <a:t> </a:t>
            </a:r>
            <a:r>
              <a:rPr sz="1200" spc="-56" dirty="0">
                <a:latin typeface="Verdana"/>
                <a:cs typeface="Verdana"/>
              </a:rPr>
              <a:t>or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larger;</a:t>
            </a:r>
            <a:r>
              <a:rPr sz="1200" spc="-53" dirty="0">
                <a:latin typeface="Verdana"/>
                <a:cs typeface="Verdana"/>
              </a:rPr>
              <a:t> </a:t>
            </a:r>
            <a:r>
              <a:rPr sz="1200" spc="-8" dirty="0">
                <a:latin typeface="Verdana"/>
                <a:cs typeface="Verdana"/>
              </a:rPr>
              <a:t>increase</a:t>
            </a:r>
            <a:endParaRPr sz="1200" dirty="0">
              <a:latin typeface="Verdana"/>
              <a:cs typeface="Verdana"/>
            </a:endParaRPr>
          </a:p>
          <a:p>
            <a:pPr marL="909638" indent="-214313">
              <a:spcBef>
                <a:spcPts val="754"/>
              </a:spcBef>
              <a:buFont typeface="Wingdings" panose="05000000000000000000" pitchFamily="2" charset="2"/>
              <a:buChar char="Ø"/>
              <a:tabLst>
                <a:tab pos="902970" algn="l"/>
              </a:tabLst>
            </a:pPr>
            <a:r>
              <a:rPr sz="1050" b="1" spc="-23" dirty="0">
                <a:latin typeface="Tahoma"/>
                <a:cs typeface="Tahoma"/>
              </a:rPr>
              <a:t>incremental</a:t>
            </a:r>
            <a:r>
              <a:rPr sz="1050" b="1" spc="-4" dirty="0">
                <a:latin typeface="Tahoma"/>
                <a:cs typeface="Tahoma"/>
              </a:rPr>
              <a:t> </a:t>
            </a:r>
            <a:r>
              <a:rPr sz="1050" b="1" i="1" spc="-19" dirty="0">
                <a:latin typeface="Verdana"/>
                <a:cs typeface="Verdana"/>
              </a:rPr>
              <a:t>adj</a:t>
            </a:r>
            <a:endParaRPr sz="10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259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Building </a:t>
            </a:r>
            <a:r>
              <a:rPr lang="en-US" dirty="0"/>
              <a:t>and releasing one feature at a time depending on priorities defined by the </a:t>
            </a:r>
            <a:r>
              <a:rPr lang="en-US" dirty="0" smtClean="0"/>
              <a:t>customer</a:t>
            </a:r>
          </a:p>
          <a:p>
            <a:pPr marL="523875" indent="-342900" algn="just">
              <a:spcBef>
                <a:spcPts val="503"/>
              </a:spcBef>
              <a:buFont typeface="Wingdings" panose="05000000000000000000" pitchFamily="2" charset="2"/>
              <a:buChar char="q"/>
            </a:pPr>
            <a:r>
              <a:rPr lang="en-US" spc="83" dirty="0">
                <a:cs typeface="Verdana"/>
              </a:rPr>
              <a:t>You</a:t>
            </a:r>
            <a:r>
              <a:rPr lang="en-US" spc="-146" dirty="0">
                <a:cs typeface="Verdana"/>
              </a:rPr>
              <a:t> </a:t>
            </a:r>
            <a:r>
              <a:rPr lang="en-US" dirty="0">
                <a:cs typeface="Verdana"/>
              </a:rPr>
              <a:t>have</a:t>
            </a:r>
            <a:r>
              <a:rPr lang="en-US" spc="-109" dirty="0">
                <a:cs typeface="Verdana"/>
              </a:rPr>
              <a:t> </a:t>
            </a:r>
            <a:r>
              <a:rPr lang="en-US" spc="-56" dirty="0">
                <a:cs typeface="Verdana"/>
              </a:rPr>
              <a:t>all</a:t>
            </a:r>
            <a:r>
              <a:rPr lang="en-US" spc="-120" dirty="0">
                <a:cs typeface="Verdana"/>
              </a:rPr>
              <a:t> </a:t>
            </a:r>
            <a:r>
              <a:rPr lang="en-US" spc="-23" dirty="0">
                <a:cs typeface="Verdana"/>
              </a:rPr>
              <a:t>the</a:t>
            </a:r>
            <a:r>
              <a:rPr lang="en-US" spc="-120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requirements</a:t>
            </a:r>
            <a:endParaRPr lang="en-US" dirty="0" smtClean="0">
              <a:cs typeface="Verdana"/>
            </a:endParaRPr>
          </a:p>
          <a:p>
            <a:pPr marL="523875" indent="-342900" algn="just">
              <a:spcBef>
                <a:spcPts val="503"/>
              </a:spcBef>
              <a:buFont typeface="Wingdings" panose="05000000000000000000" pitchFamily="2" charset="2"/>
              <a:buChar char="q"/>
            </a:pPr>
            <a:r>
              <a:rPr lang="en-US" spc="64" dirty="0">
                <a:cs typeface="Verdana"/>
              </a:rPr>
              <a:t>you</a:t>
            </a:r>
            <a:r>
              <a:rPr lang="en-US" spc="41" dirty="0">
                <a:cs typeface="Verdana"/>
              </a:rPr>
              <a:t> </a:t>
            </a:r>
            <a:r>
              <a:rPr lang="en-US" dirty="0">
                <a:cs typeface="Verdana"/>
              </a:rPr>
              <a:t>design</a:t>
            </a:r>
            <a:r>
              <a:rPr lang="en-US" spc="38" dirty="0">
                <a:cs typeface="Verdana"/>
              </a:rPr>
              <a:t> </a:t>
            </a:r>
            <a:r>
              <a:rPr lang="en-US" dirty="0">
                <a:cs typeface="Verdana"/>
              </a:rPr>
              <a:t>the</a:t>
            </a:r>
            <a:r>
              <a:rPr lang="en-US" spc="34" dirty="0">
                <a:cs typeface="Verdana"/>
              </a:rPr>
              <a:t> </a:t>
            </a:r>
            <a:r>
              <a:rPr lang="en-US" spc="41" dirty="0">
                <a:cs typeface="Verdana"/>
              </a:rPr>
              <a:t>complete</a:t>
            </a:r>
            <a:r>
              <a:rPr lang="en-US" spc="45" dirty="0">
                <a:cs typeface="Verdana"/>
              </a:rPr>
              <a:t> </a:t>
            </a:r>
            <a:r>
              <a:rPr lang="en-US" dirty="0">
                <a:cs typeface="Verdana"/>
              </a:rPr>
              <a:t>product</a:t>
            </a:r>
            <a:r>
              <a:rPr lang="en-US" spc="41" dirty="0">
                <a:cs typeface="Verdana"/>
              </a:rPr>
              <a:t> </a:t>
            </a:r>
            <a:r>
              <a:rPr lang="en-US" spc="-169" dirty="0">
                <a:cs typeface="Verdana"/>
              </a:rPr>
              <a:t>first.</a:t>
            </a:r>
            <a:r>
              <a:rPr lang="en-US" spc="23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41" dirty="0">
                <a:cs typeface="Verdana"/>
              </a:rPr>
              <a:t> </a:t>
            </a:r>
            <a:r>
              <a:rPr lang="en-US" dirty="0">
                <a:cs typeface="Verdana"/>
              </a:rPr>
              <a:t>only</a:t>
            </a:r>
            <a:r>
              <a:rPr lang="en-US" spc="41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leave </a:t>
            </a:r>
            <a:r>
              <a:rPr lang="en-US" spc="-38" dirty="0">
                <a:cs typeface="Verdana"/>
              </a:rPr>
              <a:t>out</a:t>
            </a:r>
            <a:r>
              <a:rPr lang="en-US" spc="-143" dirty="0">
                <a:cs typeface="Verdana"/>
              </a:rPr>
              <a:t> </a:t>
            </a:r>
            <a:r>
              <a:rPr lang="en-US" spc="-53" dirty="0">
                <a:cs typeface="Verdana"/>
              </a:rPr>
              <a:t>details</a:t>
            </a:r>
            <a:r>
              <a:rPr lang="en-US" spc="-135" dirty="0">
                <a:cs typeface="Verdana"/>
              </a:rPr>
              <a:t> </a:t>
            </a:r>
            <a:r>
              <a:rPr lang="en-US" spc="-38" dirty="0">
                <a:cs typeface="Verdana"/>
              </a:rPr>
              <a:t>that</a:t>
            </a:r>
            <a:r>
              <a:rPr lang="en-US" spc="-139" dirty="0">
                <a:cs typeface="Verdana"/>
              </a:rPr>
              <a:t> </a:t>
            </a:r>
            <a:r>
              <a:rPr lang="en-US" spc="-30" dirty="0">
                <a:cs typeface="Verdana"/>
              </a:rPr>
              <a:t>you</a:t>
            </a:r>
            <a:r>
              <a:rPr lang="en-US" spc="-146" dirty="0">
                <a:cs typeface="Verdana"/>
              </a:rPr>
              <a:t> </a:t>
            </a:r>
            <a:r>
              <a:rPr lang="en-US" spc="120" dirty="0">
                <a:cs typeface="Verdana"/>
              </a:rPr>
              <a:t>can</a:t>
            </a:r>
            <a:r>
              <a:rPr lang="en-US" spc="-131" dirty="0">
                <a:cs typeface="Verdana"/>
              </a:rPr>
              <a:t> </a:t>
            </a:r>
            <a:r>
              <a:rPr lang="en-US" spc="-75" dirty="0">
                <a:cs typeface="Verdana"/>
              </a:rPr>
              <a:t>safely</a:t>
            </a:r>
            <a:r>
              <a:rPr lang="en-US" spc="-131" dirty="0">
                <a:cs typeface="Verdana"/>
              </a:rPr>
              <a:t> </a:t>
            </a:r>
            <a:r>
              <a:rPr lang="en-US" spc="94" dirty="0">
                <a:cs typeface="Verdana"/>
              </a:rPr>
              <a:t>decide</a:t>
            </a:r>
            <a:r>
              <a:rPr lang="en-US" spc="-150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later.</a:t>
            </a:r>
            <a:endParaRPr lang="en-US" dirty="0" smtClean="0">
              <a:cs typeface="Verdana"/>
            </a:endParaRPr>
          </a:p>
          <a:p>
            <a:pPr marL="523875" indent="-342900" algn="just">
              <a:spcBef>
                <a:spcPts val="503"/>
              </a:spcBef>
              <a:buFont typeface="Wingdings" panose="05000000000000000000" pitchFamily="2" charset="2"/>
              <a:buChar char="q"/>
            </a:pPr>
            <a:r>
              <a:rPr lang="en-US" dirty="0" smtClean="0">
                <a:cs typeface="Verdana"/>
              </a:rPr>
              <a:t>Then</a:t>
            </a:r>
            <a:r>
              <a:rPr lang="en-US" spc="-26" dirty="0">
                <a:cs typeface="Verdana"/>
              </a:rPr>
              <a:t>  </a:t>
            </a:r>
            <a:r>
              <a:rPr lang="en-US" dirty="0">
                <a:cs typeface="Verdana"/>
              </a:rPr>
              <a:t>you</a:t>
            </a:r>
            <a:r>
              <a:rPr lang="en-US" spc="-23" dirty="0">
                <a:cs typeface="Verdana"/>
              </a:rPr>
              <a:t>  </a:t>
            </a:r>
            <a:r>
              <a:rPr lang="en-US" dirty="0">
                <a:cs typeface="Verdana"/>
              </a:rPr>
              <a:t>slice</a:t>
            </a:r>
            <a:r>
              <a:rPr lang="en-US" spc="-26" dirty="0">
                <a:cs typeface="Verdana"/>
              </a:rPr>
              <a:t>  </a:t>
            </a:r>
            <a:r>
              <a:rPr lang="en-US" dirty="0">
                <a:cs typeface="Verdana"/>
              </a:rPr>
              <a:t>it</a:t>
            </a:r>
            <a:r>
              <a:rPr lang="en-US" spc="-30" dirty="0">
                <a:cs typeface="Verdana"/>
              </a:rPr>
              <a:t>  </a:t>
            </a:r>
            <a:r>
              <a:rPr lang="en-US" dirty="0">
                <a:cs typeface="Verdana"/>
              </a:rPr>
              <a:t>up</a:t>
            </a:r>
            <a:r>
              <a:rPr lang="en-US" spc="-26" dirty="0">
                <a:cs typeface="Verdana"/>
              </a:rPr>
              <a:t>  </a:t>
            </a:r>
            <a:r>
              <a:rPr lang="en-US" dirty="0">
                <a:cs typeface="Verdana"/>
              </a:rPr>
              <a:t>into</a:t>
            </a:r>
            <a:r>
              <a:rPr lang="en-US" spc="-26" dirty="0">
                <a:cs typeface="Verdana"/>
              </a:rPr>
              <a:t>  </a:t>
            </a:r>
            <a:r>
              <a:rPr lang="en-US" dirty="0">
                <a:cs typeface="Verdana"/>
              </a:rPr>
              <a:t>chunks</a:t>
            </a:r>
            <a:r>
              <a:rPr lang="en-US" spc="-26" dirty="0">
                <a:cs typeface="Verdana"/>
              </a:rPr>
              <a:t>  </a:t>
            </a:r>
            <a:r>
              <a:rPr lang="en-US" spc="75" dirty="0">
                <a:cs typeface="Verdana"/>
              </a:rPr>
              <a:t>and</a:t>
            </a:r>
            <a:r>
              <a:rPr lang="en-US" spc="-23" dirty="0">
                <a:cs typeface="Verdana"/>
              </a:rPr>
              <a:t>  </a:t>
            </a:r>
            <a:r>
              <a:rPr lang="en-US" dirty="0">
                <a:cs typeface="Verdana"/>
              </a:rPr>
              <a:t>build</a:t>
            </a:r>
            <a:r>
              <a:rPr lang="en-US" spc="-26" dirty="0">
                <a:cs typeface="Verdana"/>
              </a:rPr>
              <a:t>  </a:t>
            </a:r>
            <a:r>
              <a:rPr lang="en-US" spc="105" dirty="0">
                <a:cs typeface="Verdana"/>
              </a:rPr>
              <a:t>each </a:t>
            </a:r>
            <a:r>
              <a:rPr lang="en-US" spc="-8" dirty="0">
                <a:cs typeface="Verdana"/>
              </a:rPr>
              <a:t>separately.</a:t>
            </a:r>
            <a:endParaRPr lang="en-US" dirty="0" smtClean="0">
              <a:cs typeface="Verdana"/>
            </a:endParaRPr>
          </a:p>
          <a:p>
            <a:pPr marL="523875" indent="-342900" algn="just">
              <a:spcBef>
                <a:spcPts val="503"/>
              </a:spcBef>
              <a:buFont typeface="Wingdings" panose="05000000000000000000" pitchFamily="2" charset="2"/>
              <a:buChar char="q"/>
            </a:pPr>
            <a:r>
              <a:rPr lang="en-US" spc="53" dirty="0">
                <a:cs typeface="Verdana"/>
              </a:rPr>
              <a:t>When</a:t>
            </a:r>
            <a:r>
              <a:rPr lang="en-US" spc="-41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38" dirty="0">
                <a:cs typeface="Verdana"/>
              </a:rPr>
              <a:t> </a:t>
            </a:r>
            <a:r>
              <a:rPr lang="en-US" spc="-116" dirty="0">
                <a:cs typeface="Verdana"/>
              </a:rPr>
              <a:t>finish</a:t>
            </a:r>
            <a:r>
              <a:rPr lang="en-US" spc="-49" dirty="0">
                <a:cs typeface="Verdana"/>
              </a:rPr>
              <a:t> </a:t>
            </a:r>
            <a:r>
              <a:rPr lang="en-US" spc="161" dirty="0">
                <a:cs typeface="Verdana"/>
              </a:rPr>
              <a:t>a</a:t>
            </a:r>
            <a:r>
              <a:rPr lang="en-US" spc="-45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chunk,</a:t>
            </a:r>
            <a:r>
              <a:rPr lang="en-US" spc="-41" dirty="0">
                <a:cs typeface="Verdana"/>
              </a:rPr>
              <a:t> </a:t>
            </a:r>
            <a:r>
              <a:rPr lang="en-US" spc="45" dirty="0">
                <a:cs typeface="Verdana"/>
              </a:rPr>
              <a:t>aka</a:t>
            </a:r>
            <a:r>
              <a:rPr lang="en-US" spc="-49" dirty="0">
                <a:cs typeface="Verdana"/>
              </a:rPr>
              <a:t> </a:t>
            </a:r>
            <a:r>
              <a:rPr lang="en-US" dirty="0">
                <a:cs typeface="Verdana"/>
              </a:rPr>
              <a:t>module,</a:t>
            </a:r>
            <a:r>
              <a:rPr lang="en-US" spc="-41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53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integrate</a:t>
            </a:r>
            <a:r>
              <a:rPr lang="en-US" spc="-41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it </a:t>
            </a:r>
            <a:r>
              <a:rPr lang="en-US" dirty="0">
                <a:cs typeface="Verdana"/>
              </a:rPr>
              <a:t>with</a:t>
            </a:r>
            <a:r>
              <a:rPr lang="en-US" spc="233" dirty="0">
                <a:cs typeface="Verdana"/>
              </a:rPr>
              <a:t> </a:t>
            </a:r>
            <a:r>
              <a:rPr lang="en-US" spc="-26" dirty="0">
                <a:cs typeface="Verdana"/>
              </a:rPr>
              <a:t>previously</a:t>
            </a:r>
            <a:r>
              <a:rPr lang="en-US" spc="229" dirty="0">
                <a:cs typeface="Verdana"/>
              </a:rPr>
              <a:t> </a:t>
            </a:r>
            <a:r>
              <a:rPr lang="en-US" spc="49" dirty="0">
                <a:cs typeface="Verdana"/>
              </a:rPr>
              <a:t>completed</a:t>
            </a:r>
            <a:r>
              <a:rPr lang="en-US" spc="236" dirty="0">
                <a:cs typeface="Verdana"/>
              </a:rPr>
              <a:t> </a:t>
            </a:r>
            <a:r>
              <a:rPr lang="en-US" dirty="0">
                <a:cs typeface="Verdana"/>
              </a:rPr>
              <a:t>parts,</a:t>
            </a:r>
            <a:r>
              <a:rPr lang="en-US" spc="244" dirty="0">
                <a:cs typeface="Verdana"/>
              </a:rPr>
              <a:t> </a:t>
            </a:r>
            <a:r>
              <a:rPr lang="en-US" dirty="0">
                <a:cs typeface="Verdana"/>
              </a:rPr>
              <a:t>so</a:t>
            </a:r>
            <a:r>
              <a:rPr lang="en-US" spc="233" dirty="0">
                <a:cs typeface="Verdana"/>
              </a:rPr>
              <a:t> </a:t>
            </a:r>
            <a:r>
              <a:rPr lang="en-US" dirty="0">
                <a:cs typeface="Verdana"/>
              </a:rPr>
              <a:t>they</a:t>
            </a:r>
            <a:r>
              <a:rPr lang="en-US" spc="233" dirty="0">
                <a:cs typeface="Verdana"/>
              </a:rPr>
              <a:t> </a:t>
            </a:r>
            <a:r>
              <a:rPr lang="en-US" dirty="0">
                <a:cs typeface="Verdana"/>
              </a:rPr>
              <a:t>work</a:t>
            </a:r>
            <a:r>
              <a:rPr lang="en-US" spc="221" dirty="0">
                <a:cs typeface="Verdana"/>
              </a:rPr>
              <a:t> </a:t>
            </a:r>
            <a:r>
              <a:rPr lang="en-US" dirty="0">
                <a:cs typeface="Verdana"/>
              </a:rPr>
              <a:t>as</a:t>
            </a:r>
            <a:r>
              <a:rPr lang="en-US" spc="244" dirty="0">
                <a:cs typeface="Verdana"/>
              </a:rPr>
              <a:t> </a:t>
            </a:r>
            <a:r>
              <a:rPr lang="en-US" spc="124" dirty="0">
                <a:cs typeface="Verdana"/>
              </a:rPr>
              <a:t>a </a:t>
            </a:r>
            <a:r>
              <a:rPr lang="en-US" spc="-8" dirty="0">
                <a:cs typeface="Verdana"/>
              </a:rPr>
              <a:t>whole.</a:t>
            </a:r>
            <a:endParaRPr lang="en-US" dirty="0">
              <a:cs typeface="Verdana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Ecommerce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Consider </a:t>
            </a:r>
            <a:r>
              <a:rPr lang="en-US" dirty="0"/>
              <a:t>a team building an ecommerce website using incremental development. The final target product has search, product information, a shopping basket, checkout, </a:t>
            </a:r>
            <a:r>
              <a:rPr lang="en-US" dirty="0" err="1"/>
              <a:t>favourites</a:t>
            </a:r>
            <a:r>
              <a:rPr lang="en-US" dirty="0"/>
              <a:t>, and customer reviews.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For the first released increment, the team builds the basic functionality to buy a product. It includes search, product information, adding products to a shopping basket and checkout. This first slice would only be released once it’s complete.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second released increment builds on that basic functionality, and would add another capability such as </a:t>
            </a:r>
            <a:r>
              <a:rPr lang="en-US" dirty="0" err="1"/>
              <a:t>favourites</a:t>
            </a:r>
            <a:r>
              <a:rPr lang="en-US" dirty="0"/>
              <a:t>. The would be released when the </a:t>
            </a:r>
            <a:r>
              <a:rPr lang="en-US" dirty="0" err="1"/>
              <a:t>favourites</a:t>
            </a:r>
            <a:r>
              <a:rPr lang="en-US" dirty="0"/>
              <a:t> functionality is complete.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third released increment adds customer reviews once that is complete, and so 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58" y="1482436"/>
            <a:ext cx="8837023" cy="4095713"/>
          </a:xfrm>
        </p:spPr>
        <p:txBody>
          <a:bodyPr>
            <a:noAutofit/>
          </a:bodyPr>
          <a:lstStyle/>
          <a:p>
            <a:pPr algn="just"/>
            <a:r>
              <a:rPr lang="en-US" spc="-30" dirty="0">
                <a:cs typeface="Verdana"/>
              </a:rPr>
              <a:t>Iterative</a:t>
            </a:r>
            <a:r>
              <a:rPr lang="en-US" spc="90" dirty="0">
                <a:cs typeface="Verdana"/>
              </a:rPr>
              <a:t> </a:t>
            </a:r>
            <a:r>
              <a:rPr lang="en-US" dirty="0">
                <a:cs typeface="Verdana"/>
              </a:rPr>
              <a:t>development</a:t>
            </a:r>
            <a:r>
              <a:rPr lang="en-US" spc="90" dirty="0">
                <a:cs typeface="Verdana"/>
              </a:rPr>
              <a:t> </a:t>
            </a:r>
            <a:r>
              <a:rPr lang="en-US" dirty="0">
                <a:cs typeface="Verdana"/>
              </a:rPr>
              <a:t>is</a:t>
            </a:r>
            <a:r>
              <a:rPr lang="en-US" spc="94" dirty="0">
                <a:cs typeface="Verdana"/>
              </a:rPr>
              <a:t> </a:t>
            </a:r>
            <a:r>
              <a:rPr lang="en-US" spc="139" dirty="0">
                <a:cs typeface="Verdana"/>
              </a:rPr>
              <a:t>a</a:t>
            </a:r>
            <a:r>
              <a:rPr lang="en-US" spc="94" dirty="0">
                <a:cs typeface="Verdana"/>
              </a:rPr>
              <a:t> </a:t>
            </a:r>
            <a:r>
              <a:rPr lang="en-US" dirty="0">
                <a:cs typeface="Verdana"/>
              </a:rPr>
              <a:t>lot</a:t>
            </a:r>
            <a:r>
              <a:rPr lang="en-US" spc="94" dirty="0">
                <a:cs typeface="Verdana"/>
              </a:rPr>
              <a:t> </a:t>
            </a:r>
            <a:r>
              <a:rPr lang="en-US" dirty="0">
                <a:cs typeface="Verdana"/>
              </a:rPr>
              <a:t>like</a:t>
            </a:r>
            <a:r>
              <a:rPr lang="en-US" spc="83" dirty="0">
                <a:cs typeface="Verdana"/>
              </a:rPr>
              <a:t> </a:t>
            </a:r>
            <a:r>
              <a:rPr lang="en-US" spc="-34" dirty="0">
                <a:cs typeface="Verdana"/>
              </a:rPr>
              <a:t>inventing:</a:t>
            </a:r>
            <a:r>
              <a:rPr lang="en-US" spc="83" dirty="0">
                <a:cs typeface="Verdana"/>
              </a:rPr>
              <a:t> </a:t>
            </a:r>
            <a:r>
              <a:rPr lang="en-US" dirty="0" smtClean="0">
                <a:cs typeface="Verdana"/>
              </a:rPr>
              <a:t>discovering</a:t>
            </a:r>
            <a:r>
              <a:rPr lang="en-US" spc="90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what </a:t>
            </a:r>
            <a:r>
              <a:rPr lang="en-US" spc="64" dirty="0">
                <a:cs typeface="Verdana"/>
              </a:rPr>
              <a:t>and</a:t>
            </a:r>
            <a:r>
              <a:rPr lang="en-US" spc="-131" dirty="0">
                <a:cs typeface="Verdana"/>
              </a:rPr>
              <a:t> </a:t>
            </a:r>
            <a:r>
              <a:rPr lang="en-US" dirty="0">
                <a:cs typeface="Verdana"/>
              </a:rPr>
              <a:t>how</a:t>
            </a:r>
            <a:r>
              <a:rPr lang="en-US" spc="-124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you</a:t>
            </a:r>
            <a:r>
              <a:rPr lang="en-US" spc="-124" dirty="0">
                <a:cs typeface="Verdana"/>
              </a:rPr>
              <a:t> </a:t>
            </a:r>
            <a:r>
              <a:rPr lang="en-US" spc="60" dirty="0">
                <a:cs typeface="Verdana"/>
              </a:rPr>
              <a:t>need</a:t>
            </a:r>
            <a:r>
              <a:rPr lang="en-US" spc="-124" dirty="0">
                <a:cs typeface="Verdana"/>
              </a:rPr>
              <a:t> </a:t>
            </a:r>
            <a:r>
              <a:rPr lang="en-US" spc="-56" dirty="0">
                <a:cs typeface="Verdana"/>
              </a:rPr>
              <a:t>as</a:t>
            </a:r>
            <a:r>
              <a:rPr lang="en-US" spc="-139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you</a:t>
            </a:r>
            <a:r>
              <a:rPr lang="en-US" spc="-124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go</a:t>
            </a:r>
            <a:r>
              <a:rPr lang="en-US" spc="-19" dirty="0">
                <a:cs typeface="Verdana"/>
              </a:rPr>
              <a:t>.</a:t>
            </a:r>
            <a:endParaRPr lang="en-US" dirty="0" smtClean="0"/>
          </a:p>
          <a:p>
            <a:pPr algn="just"/>
            <a:r>
              <a:rPr lang="en-US" dirty="0" smtClean="0"/>
              <a:t>Build </a:t>
            </a:r>
            <a:r>
              <a:rPr lang="en-US" dirty="0"/>
              <a:t>the overall solution/product and then refine some of the areas that require </a:t>
            </a:r>
            <a:r>
              <a:rPr lang="en-US" dirty="0" smtClean="0"/>
              <a:t>improvement</a:t>
            </a:r>
          </a:p>
          <a:p>
            <a:pPr marL="266700" marR="3810" indent="-257175" algn="just">
              <a:spcBef>
                <a:spcPts val="720"/>
              </a:spcBef>
            </a:pPr>
            <a:r>
              <a:rPr lang="en-US" dirty="0">
                <a:cs typeface="Verdana"/>
              </a:rPr>
              <a:t>You</a:t>
            </a:r>
            <a:r>
              <a:rPr lang="en-US" spc="334" dirty="0">
                <a:cs typeface="Verdana"/>
              </a:rPr>
              <a:t> </a:t>
            </a:r>
            <a:r>
              <a:rPr lang="en-US" dirty="0">
                <a:cs typeface="Verdana"/>
              </a:rPr>
              <a:t>start</a:t>
            </a:r>
            <a:r>
              <a:rPr lang="en-US" spc="315" dirty="0">
                <a:cs typeface="Verdana"/>
              </a:rPr>
              <a:t> </a:t>
            </a:r>
            <a:r>
              <a:rPr lang="en-US" dirty="0">
                <a:cs typeface="Verdana"/>
              </a:rPr>
              <a:t>with</a:t>
            </a:r>
            <a:r>
              <a:rPr lang="en-US" spc="323" dirty="0">
                <a:cs typeface="Verdana"/>
              </a:rPr>
              <a:t> </a:t>
            </a:r>
            <a:r>
              <a:rPr lang="en-US" spc="139" dirty="0">
                <a:cs typeface="Verdana"/>
              </a:rPr>
              <a:t>a</a:t>
            </a:r>
            <a:r>
              <a:rPr lang="en-US" spc="326" dirty="0">
                <a:cs typeface="Verdana"/>
              </a:rPr>
              <a:t> </a:t>
            </a:r>
            <a:r>
              <a:rPr lang="en-US" dirty="0">
                <a:cs typeface="Verdana"/>
              </a:rPr>
              <a:t>fair</a:t>
            </a:r>
            <a:r>
              <a:rPr lang="en-US" spc="323" dirty="0">
                <a:cs typeface="Verdana"/>
              </a:rPr>
              <a:t> </a:t>
            </a:r>
            <a:r>
              <a:rPr lang="en-US" spc="56" dirty="0">
                <a:cs typeface="Verdana"/>
              </a:rPr>
              <a:t>idea</a:t>
            </a:r>
            <a:r>
              <a:rPr lang="en-US" spc="326" dirty="0">
                <a:cs typeface="Verdana"/>
              </a:rPr>
              <a:t> </a:t>
            </a:r>
            <a:r>
              <a:rPr lang="en-US" dirty="0">
                <a:cs typeface="Verdana"/>
              </a:rPr>
              <a:t>of</a:t>
            </a:r>
            <a:r>
              <a:rPr lang="en-US" spc="323" dirty="0">
                <a:cs typeface="Verdana"/>
              </a:rPr>
              <a:t> </a:t>
            </a:r>
            <a:r>
              <a:rPr lang="en-US" dirty="0">
                <a:cs typeface="Verdana"/>
              </a:rPr>
              <a:t>what</a:t>
            </a:r>
            <a:r>
              <a:rPr lang="en-US" spc="326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326" dirty="0">
                <a:cs typeface="Verdana"/>
              </a:rPr>
              <a:t> </a:t>
            </a:r>
            <a:r>
              <a:rPr lang="en-US" dirty="0">
                <a:cs typeface="Verdana"/>
              </a:rPr>
              <a:t>want</a:t>
            </a:r>
            <a:r>
              <a:rPr lang="en-US" spc="330" dirty="0">
                <a:cs typeface="Verdana"/>
              </a:rPr>
              <a:t> </a:t>
            </a:r>
            <a:r>
              <a:rPr lang="en-US" dirty="0">
                <a:cs typeface="Verdana"/>
              </a:rPr>
              <a:t>the</a:t>
            </a:r>
            <a:r>
              <a:rPr lang="en-US" spc="326" dirty="0">
                <a:cs typeface="Verdana"/>
              </a:rPr>
              <a:t> </a:t>
            </a:r>
            <a:r>
              <a:rPr lang="en-US" dirty="0">
                <a:cs typeface="Verdana"/>
              </a:rPr>
              <a:t>product</a:t>
            </a:r>
            <a:r>
              <a:rPr lang="en-US" spc="330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to </a:t>
            </a:r>
            <a:r>
              <a:rPr lang="en-US" dirty="0">
                <a:cs typeface="Verdana"/>
              </a:rPr>
              <a:t>accomplish,</a:t>
            </a:r>
            <a:r>
              <a:rPr lang="en-US" spc="-98" dirty="0">
                <a:cs typeface="Verdana"/>
              </a:rPr>
              <a:t> </a:t>
            </a:r>
            <a:r>
              <a:rPr lang="en-US" spc="64" dirty="0">
                <a:cs typeface="Verdana"/>
              </a:rPr>
              <a:t>and</a:t>
            </a:r>
            <a:r>
              <a:rPr lang="en-US" spc="-71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79" dirty="0">
                <a:cs typeface="Verdana"/>
              </a:rPr>
              <a:t> </a:t>
            </a:r>
            <a:r>
              <a:rPr lang="en-US" spc="-49" dirty="0">
                <a:cs typeface="Verdana"/>
              </a:rPr>
              <a:t>use</a:t>
            </a:r>
            <a:r>
              <a:rPr lang="en-US" spc="-86" dirty="0">
                <a:cs typeface="Verdana"/>
              </a:rPr>
              <a:t> </a:t>
            </a:r>
            <a:r>
              <a:rPr lang="en-US" spc="139" dirty="0">
                <a:cs typeface="Verdana"/>
              </a:rPr>
              <a:t>a</a:t>
            </a:r>
            <a:r>
              <a:rPr lang="en-US" spc="-83" dirty="0">
                <a:cs typeface="Verdana"/>
              </a:rPr>
              <a:t> </a:t>
            </a:r>
            <a:r>
              <a:rPr lang="en-US" spc="-23" dirty="0">
                <a:cs typeface="Verdana"/>
              </a:rPr>
              <a:t>process</a:t>
            </a:r>
            <a:r>
              <a:rPr lang="en-US" spc="-75" dirty="0">
                <a:cs typeface="Verdana"/>
              </a:rPr>
              <a:t> </a:t>
            </a:r>
            <a:r>
              <a:rPr lang="en-US" dirty="0">
                <a:cs typeface="Verdana"/>
              </a:rPr>
              <a:t>of</a:t>
            </a:r>
            <a:r>
              <a:rPr lang="en-US" spc="-83" dirty="0">
                <a:cs typeface="Verdana"/>
              </a:rPr>
              <a:t> </a:t>
            </a:r>
            <a:r>
              <a:rPr lang="en-US" spc="-34" dirty="0">
                <a:cs typeface="Verdana"/>
              </a:rPr>
              <a:t>successive</a:t>
            </a:r>
            <a:r>
              <a:rPr lang="en-US" spc="-86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approximation </a:t>
            </a:r>
            <a:r>
              <a:rPr lang="en-US" dirty="0">
                <a:cs typeface="Verdana"/>
              </a:rPr>
              <a:t>to</a:t>
            </a:r>
            <a:r>
              <a:rPr lang="en-US" spc="-131" dirty="0">
                <a:cs typeface="Verdana"/>
              </a:rPr>
              <a:t> </a:t>
            </a:r>
            <a:r>
              <a:rPr lang="en-US" spc="-26" dirty="0">
                <a:cs typeface="Verdana"/>
              </a:rPr>
              <a:t>design</a:t>
            </a:r>
            <a:r>
              <a:rPr lang="en-US" spc="-143" dirty="0">
                <a:cs typeface="Verdana"/>
              </a:rPr>
              <a:t> </a:t>
            </a:r>
            <a:r>
              <a:rPr lang="en-US" spc="64" dirty="0">
                <a:cs typeface="Verdana"/>
              </a:rPr>
              <a:t>and</a:t>
            </a:r>
            <a:r>
              <a:rPr lang="en-US" spc="-127" dirty="0">
                <a:cs typeface="Verdana"/>
              </a:rPr>
              <a:t> </a:t>
            </a:r>
            <a:r>
              <a:rPr lang="en-US" spc="-26" dirty="0">
                <a:cs typeface="Verdana"/>
              </a:rPr>
              <a:t>build</a:t>
            </a:r>
            <a:r>
              <a:rPr lang="en-US" spc="-146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it.</a:t>
            </a:r>
            <a:endParaRPr lang="en-US" dirty="0" smtClean="0">
              <a:cs typeface="Verdana"/>
            </a:endParaRPr>
          </a:p>
          <a:p>
            <a:pPr marL="266700" marR="3810" indent="-257175" algn="just">
              <a:spcBef>
                <a:spcPts val="720"/>
              </a:spcBef>
            </a:pPr>
            <a:r>
              <a:rPr lang="en-US" dirty="0" smtClean="0">
                <a:cs typeface="Verdana"/>
              </a:rPr>
              <a:t>You</a:t>
            </a:r>
            <a:r>
              <a:rPr lang="en-US" spc="34" dirty="0">
                <a:cs typeface="Verdana"/>
              </a:rPr>
              <a:t> </a:t>
            </a:r>
            <a:r>
              <a:rPr lang="en-US" dirty="0">
                <a:cs typeface="Verdana"/>
              </a:rPr>
              <a:t>begin</a:t>
            </a:r>
            <a:r>
              <a:rPr lang="en-US" spc="15" dirty="0">
                <a:cs typeface="Verdana"/>
              </a:rPr>
              <a:t> </a:t>
            </a:r>
            <a:r>
              <a:rPr lang="en-US" dirty="0">
                <a:cs typeface="Verdana"/>
              </a:rPr>
              <a:t>by</a:t>
            </a:r>
            <a:r>
              <a:rPr lang="en-US" spc="38" dirty="0">
                <a:cs typeface="Verdana"/>
              </a:rPr>
              <a:t> </a:t>
            </a:r>
            <a:r>
              <a:rPr lang="en-US" spc="-23" dirty="0">
                <a:cs typeface="Verdana"/>
              </a:rPr>
              <a:t>designing,</a:t>
            </a:r>
            <a:r>
              <a:rPr lang="en-US" spc="23" dirty="0">
                <a:cs typeface="Verdana"/>
              </a:rPr>
              <a:t> </a:t>
            </a:r>
            <a:r>
              <a:rPr lang="en-US" spc="-23" dirty="0">
                <a:cs typeface="Verdana"/>
              </a:rPr>
              <a:t>building,</a:t>
            </a:r>
            <a:r>
              <a:rPr lang="en-US" spc="15" dirty="0">
                <a:cs typeface="Verdana"/>
              </a:rPr>
              <a:t> </a:t>
            </a:r>
            <a:r>
              <a:rPr lang="en-US" spc="64" dirty="0">
                <a:cs typeface="Verdana"/>
              </a:rPr>
              <a:t>and</a:t>
            </a:r>
            <a:r>
              <a:rPr lang="en-US" spc="38" dirty="0">
                <a:cs typeface="Verdana"/>
              </a:rPr>
              <a:t> </a:t>
            </a:r>
            <a:r>
              <a:rPr lang="en-US" spc="-41" dirty="0">
                <a:cs typeface="Verdana"/>
              </a:rPr>
              <a:t>testing</a:t>
            </a:r>
            <a:r>
              <a:rPr lang="en-US" spc="34" dirty="0">
                <a:cs typeface="Verdana"/>
              </a:rPr>
              <a:t> </a:t>
            </a:r>
            <a:r>
              <a:rPr lang="en-US" dirty="0">
                <a:cs typeface="Verdana"/>
              </a:rPr>
              <a:t>the</a:t>
            </a:r>
            <a:r>
              <a:rPr lang="en-US" spc="26" dirty="0">
                <a:cs typeface="Verdana"/>
              </a:rPr>
              <a:t> </a:t>
            </a:r>
            <a:r>
              <a:rPr lang="en-US" spc="-75" dirty="0">
                <a:cs typeface="Verdana"/>
              </a:rPr>
              <a:t>tiniest</a:t>
            </a:r>
            <a:r>
              <a:rPr lang="en-US" spc="26" dirty="0">
                <a:cs typeface="Verdana"/>
              </a:rPr>
              <a:t> </a:t>
            </a:r>
            <a:r>
              <a:rPr lang="en-US" spc="-34" dirty="0">
                <a:cs typeface="Verdana"/>
              </a:rPr>
              <a:t>version </a:t>
            </a:r>
            <a:r>
              <a:rPr lang="en-US" dirty="0">
                <a:cs typeface="Verdana"/>
              </a:rPr>
              <a:t>of</a:t>
            </a:r>
            <a:r>
              <a:rPr lang="en-US" spc="-75" dirty="0">
                <a:cs typeface="Verdana"/>
              </a:rPr>
              <a:t> </a:t>
            </a:r>
            <a:r>
              <a:rPr lang="en-US" dirty="0">
                <a:cs typeface="Verdana"/>
              </a:rPr>
              <a:t>what</a:t>
            </a:r>
            <a:r>
              <a:rPr lang="en-US" spc="-60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56" dirty="0">
                <a:cs typeface="Verdana"/>
              </a:rPr>
              <a:t> </a:t>
            </a:r>
            <a:r>
              <a:rPr lang="en-US" dirty="0">
                <a:cs typeface="Verdana"/>
              </a:rPr>
              <a:t>have</a:t>
            </a:r>
            <a:r>
              <a:rPr lang="en-US" spc="-75" dirty="0">
                <a:cs typeface="Verdana"/>
              </a:rPr>
              <a:t> </a:t>
            </a:r>
            <a:r>
              <a:rPr lang="en-US" spc="-49" dirty="0">
                <a:cs typeface="Verdana"/>
              </a:rPr>
              <a:t>in</a:t>
            </a:r>
            <a:r>
              <a:rPr lang="en-US" spc="-60" dirty="0">
                <a:cs typeface="Verdana"/>
              </a:rPr>
              <a:t> </a:t>
            </a:r>
            <a:r>
              <a:rPr lang="en-US" spc="-45" dirty="0">
                <a:cs typeface="Verdana"/>
              </a:rPr>
              <a:t>mind.</a:t>
            </a:r>
            <a:r>
              <a:rPr lang="en-US" spc="-56" dirty="0">
                <a:cs typeface="Verdana"/>
              </a:rPr>
              <a:t> </a:t>
            </a:r>
            <a:r>
              <a:rPr lang="en-US" dirty="0">
                <a:cs typeface="Verdana"/>
              </a:rPr>
              <a:t>When</a:t>
            </a:r>
            <a:r>
              <a:rPr lang="en-US" spc="-64" dirty="0">
                <a:cs typeface="Verdana"/>
              </a:rPr>
              <a:t> </a:t>
            </a:r>
            <a:r>
              <a:rPr lang="en-US" dirty="0">
                <a:cs typeface="Verdana"/>
              </a:rPr>
              <a:t>you’re</a:t>
            </a:r>
            <a:r>
              <a:rPr lang="en-US" spc="-64" dirty="0">
                <a:cs typeface="Verdana"/>
              </a:rPr>
              <a:t> </a:t>
            </a:r>
            <a:r>
              <a:rPr lang="en-US" dirty="0">
                <a:cs typeface="Verdana"/>
              </a:rPr>
              <a:t>happy,</a:t>
            </a:r>
            <a:r>
              <a:rPr lang="en-US" spc="-64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60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show</a:t>
            </a:r>
            <a:r>
              <a:rPr lang="en-US" spc="-53" dirty="0">
                <a:cs typeface="Verdana"/>
              </a:rPr>
              <a:t> </a:t>
            </a:r>
            <a:r>
              <a:rPr lang="en-US" spc="-105" dirty="0">
                <a:cs typeface="Verdana"/>
              </a:rPr>
              <a:t>it</a:t>
            </a:r>
            <a:r>
              <a:rPr lang="en-US" spc="-53" dirty="0">
                <a:cs typeface="Verdana"/>
              </a:rPr>
              <a:t> </a:t>
            </a:r>
            <a:r>
              <a:rPr lang="en-US" spc="45" dirty="0">
                <a:cs typeface="Verdana"/>
              </a:rPr>
              <a:t>and </a:t>
            </a:r>
            <a:r>
              <a:rPr lang="en-US" spc="34" dirty="0">
                <a:cs typeface="Verdana"/>
              </a:rPr>
              <a:t>collect</a:t>
            </a:r>
            <a:r>
              <a:rPr lang="en-US" spc="-135" dirty="0">
                <a:cs typeface="Verdana"/>
              </a:rPr>
              <a:t> </a:t>
            </a:r>
            <a:r>
              <a:rPr lang="en-US" spc="60" dirty="0">
                <a:cs typeface="Verdana"/>
              </a:rPr>
              <a:t>feedback</a:t>
            </a:r>
            <a:r>
              <a:rPr lang="en-US" spc="-131" dirty="0">
                <a:cs typeface="Verdana"/>
              </a:rPr>
              <a:t> </a:t>
            </a:r>
            <a:r>
              <a:rPr lang="en-US" spc="-75" dirty="0">
                <a:cs typeface="Verdana"/>
              </a:rPr>
              <a:t>from</a:t>
            </a:r>
            <a:r>
              <a:rPr lang="en-US" spc="-139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everybody</a:t>
            </a:r>
            <a:r>
              <a:rPr lang="en-US" spc="-124" dirty="0">
                <a:cs typeface="Verdana"/>
              </a:rPr>
              <a:t> </a:t>
            </a:r>
            <a:r>
              <a:rPr lang="en-US" spc="-68" dirty="0">
                <a:cs typeface="Verdana"/>
              </a:rPr>
              <a:t>with</a:t>
            </a:r>
            <a:r>
              <a:rPr lang="en-US" spc="-150" dirty="0">
                <a:cs typeface="Verdana"/>
              </a:rPr>
              <a:t> </a:t>
            </a:r>
            <a:r>
              <a:rPr lang="en-US" spc="139" dirty="0">
                <a:cs typeface="Verdana"/>
              </a:rPr>
              <a:t>a</a:t>
            </a:r>
            <a:r>
              <a:rPr lang="en-US" spc="-143" dirty="0">
                <a:cs typeface="Verdana"/>
              </a:rPr>
              <a:t> </a:t>
            </a:r>
            <a:r>
              <a:rPr lang="en-US" spc="-56" dirty="0">
                <a:cs typeface="Verdana"/>
              </a:rPr>
              <a:t>stake</a:t>
            </a:r>
            <a:r>
              <a:rPr lang="en-US" spc="-135" dirty="0">
                <a:cs typeface="Verdana"/>
              </a:rPr>
              <a:t> </a:t>
            </a:r>
            <a:r>
              <a:rPr lang="en-US" spc="-86" dirty="0">
                <a:cs typeface="Verdana"/>
              </a:rPr>
              <a:t>in</a:t>
            </a:r>
            <a:r>
              <a:rPr lang="en-US" spc="-153" dirty="0">
                <a:cs typeface="Verdana"/>
              </a:rPr>
              <a:t> </a:t>
            </a:r>
            <a:r>
              <a:rPr lang="en-US" spc="-26" dirty="0">
                <a:cs typeface="Verdana"/>
              </a:rPr>
              <a:t>the</a:t>
            </a:r>
            <a:r>
              <a:rPr lang="en-US" spc="-135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product.</a:t>
            </a:r>
            <a:endParaRPr lang="en-US" dirty="0" smtClean="0">
              <a:cs typeface="Verdana"/>
            </a:endParaRPr>
          </a:p>
          <a:p>
            <a:pPr marL="266700" marR="3810" indent="-257175" algn="just">
              <a:spcBef>
                <a:spcPts val="720"/>
              </a:spcBef>
            </a:pPr>
            <a:r>
              <a:rPr lang="en-US" spc="-307" dirty="0">
                <a:cs typeface="Verdana"/>
              </a:rPr>
              <a:t>If</a:t>
            </a:r>
            <a:r>
              <a:rPr lang="en-US" spc="150" dirty="0">
                <a:cs typeface="Verdana"/>
              </a:rPr>
              <a:t> </a:t>
            </a:r>
            <a:r>
              <a:rPr lang="en-US" dirty="0">
                <a:cs typeface="Verdana"/>
              </a:rPr>
              <a:t>what</a:t>
            </a:r>
            <a:r>
              <a:rPr lang="en-US" spc="-23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15" dirty="0">
                <a:cs typeface="Verdana"/>
              </a:rPr>
              <a:t> </a:t>
            </a:r>
            <a:r>
              <a:rPr lang="en-US" spc="41" dirty="0">
                <a:cs typeface="Verdana"/>
              </a:rPr>
              <a:t>created</a:t>
            </a:r>
            <a:r>
              <a:rPr lang="en-US" spc="-11" dirty="0">
                <a:cs typeface="Verdana"/>
              </a:rPr>
              <a:t> </a:t>
            </a:r>
            <a:r>
              <a:rPr lang="en-US" dirty="0">
                <a:cs typeface="Verdana"/>
              </a:rPr>
              <a:t>was</a:t>
            </a:r>
            <a:r>
              <a:rPr lang="en-US" spc="-11" dirty="0">
                <a:cs typeface="Verdana"/>
              </a:rPr>
              <a:t> </a:t>
            </a:r>
            <a:r>
              <a:rPr lang="en-US" spc="-19" dirty="0">
                <a:cs typeface="Verdana"/>
              </a:rPr>
              <a:t>well</a:t>
            </a:r>
            <a:r>
              <a:rPr lang="en-US" spc="-23" dirty="0">
                <a:cs typeface="Verdana"/>
              </a:rPr>
              <a:t> </a:t>
            </a:r>
            <a:r>
              <a:rPr lang="en-US" dirty="0">
                <a:cs typeface="Verdana"/>
              </a:rPr>
              <a:t>received,</a:t>
            </a:r>
            <a:r>
              <a:rPr lang="en-US" spc="-26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-26" dirty="0">
                <a:cs typeface="Verdana"/>
              </a:rPr>
              <a:t> </a:t>
            </a:r>
            <a:r>
              <a:rPr lang="en-US" dirty="0">
                <a:cs typeface="Verdana"/>
              </a:rPr>
              <a:t>keep</a:t>
            </a:r>
            <a:r>
              <a:rPr lang="en-US" spc="-15" dirty="0">
                <a:cs typeface="Verdana"/>
              </a:rPr>
              <a:t> </a:t>
            </a:r>
            <a:r>
              <a:rPr lang="en-US" spc="-105" dirty="0">
                <a:cs typeface="Verdana"/>
              </a:rPr>
              <a:t>it</a:t>
            </a:r>
            <a:r>
              <a:rPr lang="en-US" spc="-34" dirty="0">
                <a:cs typeface="Verdana"/>
              </a:rPr>
              <a:t> </a:t>
            </a:r>
            <a:r>
              <a:rPr lang="en-US" spc="64" dirty="0">
                <a:cs typeface="Verdana"/>
              </a:rPr>
              <a:t>and</a:t>
            </a:r>
            <a:r>
              <a:rPr lang="en-US" spc="-19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expand </a:t>
            </a:r>
            <a:r>
              <a:rPr lang="en-US" dirty="0">
                <a:cs typeface="Verdana"/>
              </a:rPr>
              <a:t>on</a:t>
            </a:r>
            <a:r>
              <a:rPr lang="en-US" spc="83" dirty="0">
                <a:cs typeface="Verdana"/>
              </a:rPr>
              <a:t> </a:t>
            </a:r>
            <a:r>
              <a:rPr lang="en-US" dirty="0">
                <a:cs typeface="Verdana"/>
              </a:rPr>
              <a:t>it</a:t>
            </a:r>
            <a:r>
              <a:rPr lang="en-US" spc="83" dirty="0">
                <a:cs typeface="Verdana"/>
              </a:rPr>
              <a:t> </a:t>
            </a:r>
            <a:r>
              <a:rPr lang="en-US" dirty="0">
                <a:cs typeface="Verdana"/>
              </a:rPr>
              <a:t>in</a:t>
            </a:r>
            <a:r>
              <a:rPr lang="en-US" spc="83" dirty="0">
                <a:cs typeface="Verdana"/>
              </a:rPr>
              <a:t> </a:t>
            </a:r>
            <a:r>
              <a:rPr lang="en-US" dirty="0">
                <a:cs typeface="Verdana"/>
              </a:rPr>
              <a:t>the</a:t>
            </a:r>
            <a:r>
              <a:rPr lang="en-US" spc="94" dirty="0">
                <a:cs typeface="Verdana"/>
              </a:rPr>
              <a:t> </a:t>
            </a:r>
            <a:r>
              <a:rPr lang="en-US" dirty="0">
                <a:cs typeface="Verdana"/>
              </a:rPr>
              <a:t>next</a:t>
            </a:r>
            <a:r>
              <a:rPr lang="en-US" spc="86" dirty="0">
                <a:cs typeface="Verdana"/>
              </a:rPr>
              <a:t> </a:t>
            </a:r>
            <a:r>
              <a:rPr lang="en-US" spc="-34" dirty="0">
                <a:cs typeface="Verdana"/>
              </a:rPr>
              <a:t>iteration.</a:t>
            </a:r>
            <a:r>
              <a:rPr lang="en-US" spc="79" dirty="0">
                <a:cs typeface="Verdana"/>
              </a:rPr>
              <a:t> </a:t>
            </a:r>
            <a:r>
              <a:rPr lang="en-US" spc="-221" dirty="0">
                <a:cs typeface="Verdana"/>
              </a:rPr>
              <a:t>If</a:t>
            </a:r>
            <a:r>
              <a:rPr lang="en-US" spc="98" dirty="0">
                <a:cs typeface="Verdana"/>
              </a:rPr>
              <a:t> </a:t>
            </a:r>
            <a:r>
              <a:rPr lang="en-US" dirty="0">
                <a:cs typeface="Verdana"/>
              </a:rPr>
              <a:t>what</a:t>
            </a:r>
            <a:r>
              <a:rPr lang="en-US" spc="94" dirty="0">
                <a:cs typeface="Verdana"/>
              </a:rPr>
              <a:t> </a:t>
            </a:r>
            <a:r>
              <a:rPr lang="en-US" dirty="0">
                <a:cs typeface="Verdana"/>
              </a:rPr>
              <a:t>you</a:t>
            </a:r>
            <a:r>
              <a:rPr lang="en-US" spc="90" dirty="0">
                <a:cs typeface="Verdana"/>
              </a:rPr>
              <a:t> </a:t>
            </a:r>
            <a:r>
              <a:rPr lang="en-US" spc="41" dirty="0">
                <a:cs typeface="Verdana"/>
              </a:rPr>
              <a:t>created</a:t>
            </a:r>
            <a:r>
              <a:rPr lang="en-US" spc="94" dirty="0">
                <a:cs typeface="Verdana"/>
              </a:rPr>
              <a:t> </a:t>
            </a:r>
            <a:r>
              <a:rPr lang="en-US" dirty="0">
                <a:cs typeface="Verdana"/>
              </a:rPr>
              <a:t>got</a:t>
            </a:r>
            <a:r>
              <a:rPr lang="en-US" spc="94" dirty="0">
                <a:cs typeface="Verdana"/>
              </a:rPr>
              <a:t> </a:t>
            </a:r>
            <a:r>
              <a:rPr lang="en-US" dirty="0">
                <a:cs typeface="Verdana"/>
              </a:rPr>
              <a:t>the</a:t>
            </a:r>
            <a:r>
              <a:rPr lang="en-US" spc="94" dirty="0">
                <a:cs typeface="Verdana"/>
              </a:rPr>
              <a:t> </a:t>
            </a:r>
            <a:r>
              <a:rPr lang="en-US" spc="-30" dirty="0">
                <a:cs typeface="Verdana"/>
              </a:rPr>
              <a:t>thumbs </a:t>
            </a:r>
            <a:r>
              <a:rPr lang="en-US" dirty="0">
                <a:cs typeface="Verdana"/>
              </a:rPr>
              <a:t>down,</a:t>
            </a:r>
            <a:r>
              <a:rPr lang="en-US" spc="-120" dirty="0">
                <a:cs typeface="Verdana"/>
              </a:rPr>
              <a:t> </a:t>
            </a:r>
            <a:r>
              <a:rPr lang="en-US" spc="-23" dirty="0">
                <a:cs typeface="Verdana"/>
              </a:rPr>
              <a:t>you</a:t>
            </a:r>
            <a:r>
              <a:rPr lang="en-US" spc="-127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discard</a:t>
            </a:r>
            <a:r>
              <a:rPr lang="en-US" spc="-143" dirty="0">
                <a:cs typeface="Verdana"/>
              </a:rPr>
              <a:t> </a:t>
            </a:r>
            <a:r>
              <a:rPr lang="en-US" spc="-120" dirty="0">
                <a:cs typeface="Verdana"/>
              </a:rPr>
              <a:t>it</a:t>
            </a:r>
            <a:r>
              <a:rPr lang="en-US" spc="-150" dirty="0">
                <a:cs typeface="Verdana"/>
              </a:rPr>
              <a:t> </a:t>
            </a:r>
            <a:r>
              <a:rPr lang="en-US" spc="64" dirty="0">
                <a:cs typeface="Verdana"/>
              </a:rPr>
              <a:t>and</a:t>
            </a:r>
            <a:r>
              <a:rPr lang="en-US" spc="-124" dirty="0">
                <a:cs typeface="Verdana"/>
              </a:rPr>
              <a:t> </a:t>
            </a:r>
            <a:r>
              <a:rPr lang="en-US" spc="79" dirty="0">
                <a:cs typeface="Verdana"/>
              </a:rPr>
              <a:t>go</a:t>
            </a:r>
            <a:r>
              <a:rPr lang="en-US" spc="-131" dirty="0">
                <a:cs typeface="Verdana"/>
              </a:rPr>
              <a:t> </a:t>
            </a:r>
            <a:r>
              <a:rPr lang="en-US" spc="71" dirty="0">
                <a:cs typeface="Verdana"/>
              </a:rPr>
              <a:t>back</a:t>
            </a:r>
            <a:r>
              <a:rPr lang="en-US" spc="-135" dirty="0">
                <a:cs typeface="Verdana"/>
              </a:rPr>
              <a:t> </a:t>
            </a:r>
            <a:r>
              <a:rPr lang="en-US" dirty="0">
                <a:cs typeface="Verdana"/>
              </a:rPr>
              <a:t>to</a:t>
            </a:r>
            <a:r>
              <a:rPr lang="en-US" spc="-131" dirty="0">
                <a:cs typeface="Verdana"/>
              </a:rPr>
              <a:t> </a:t>
            </a:r>
            <a:r>
              <a:rPr lang="en-US" spc="-26" dirty="0">
                <a:cs typeface="Verdana"/>
              </a:rPr>
              <a:t>the</a:t>
            </a:r>
            <a:r>
              <a:rPr lang="en-US" spc="-127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drawing</a:t>
            </a:r>
            <a:r>
              <a:rPr lang="en-US" spc="-143" dirty="0">
                <a:cs typeface="Verdana"/>
              </a:rPr>
              <a:t> </a:t>
            </a:r>
            <a:r>
              <a:rPr lang="en-US" spc="-8" dirty="0">
                <a:cs typeface="Verdana"/>
              </a:rPr>
              <a:t>board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Ecommerce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Assume </a:t>
            </a:r>
            <a:r>
              <a:rPr lang="en-US" dirty="0"/>
              <a:t>a team building the same ecommerce website using an iterative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first release has a really stripped back version of all the required functionality; namely search, product information, a shopping basket, checkout, </a:t>
            </a:r>
            <a:r>
              <a:rPr lang="en-US" dirty="0" err="1"/>
              <a:t>favourites</a:t>
            </a:r>
            <a:r>
              <a:rPr lang="en-US" dirty="0"/>
              <a:t>, and customer reviews.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the second iterative release, the team would improve some of the existing basic functionality, taking into account feedback from stakeholders or customer, or other inputs such as analytics.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every subsequent iterative release, new ideas and requirements are added or low value/usage areas may be removed.</a:t>
            </a:r>
          </a:p>
        </p:txBody>
      </p:sp>
    </p:spTree>
    <p:extLst>
      <p:ext uri="{BB962C8B-B14F-4D97-AF65-F5344CB8AC3E}">
        <p14:creationId xmlns:p14="http://schemas.microsoft.com/office/powerpoint/2010/main" val="42172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Ecommerce website</a:t>
            </a:r>
            <a:endParaRPr lang="en-US" dirty="0"/>
          </a:p>
        </p:txBody>
      </p:sp>
      <p:pic>
        <p:nvPicPr>
          <p:cNvPr id="4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348" y="2417445"/>
            <a:ext cx="8172450" cy="23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Example: Artist </a:t>
            </a:r>
            <a:r>
              <a:rPr lang="en-US" dirty="0"/>
              <a:t>painting a picture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376" y="1948916"/>
            <a:ext cx="7054082" cy="38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480" y="3429000"/>
            <a:ext cx="5898159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Coping</a:t>
            </a:r>
            <a:r>
              <a:rPr spc="-35" dirty="0"/>
              <a:t> </a:t>
            </a:r>
            <a:r>
              <a:rPr spc="5" dirty="0"/>
              <a:t>with</a:t>
            </a:r>
            <a:r>
              <a:rPr spc="-75" dirty="0"/>
              <a:t> </a:t>
            </a:r>
            <a:r>
              <a:rPr spc="-5" dirty="0"/>
              <a:t>change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780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91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Coping</a:t>
            </a:r>
            <a:r>
              <a:rPr spc="-35" dirty="0"/>
              <a:t> </a:t>
            </a:r>
            <a:r>
              <a:rPr spc="5" dirty="0"/>
              <a:t>with</a:t>
            </a:r>
            <a:r>
              <a:rPr spc="-75" dirty="0"/>
              <a:t> </a:t>
            </a:r>
            <a:r>
              <a:rPr spc="-5" dirty="0"/>
              <a:t>change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7795259" cy="353250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inevitable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large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projects.</a:t>
            </a:r>
            <a:endParaRPr sz="2400">
              <a:latin typeface="Arial MT"/>
              <a:cs typeface="Arial MT"/>
            </a:endParaRPr>
          </a:p>
          <a:p>
            <a:pPr marL="756285" marR="118745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Business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lead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changed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technologies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open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up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possibilities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improving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implementations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platforms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application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endParaRPr sz="20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 leads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rework so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costs of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 include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both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rework (e.g.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re-analysing requirements)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well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costs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of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implementing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functionality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3692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2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71459" cy="466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6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structured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activities required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Many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different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but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involve: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–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defining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should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do;</a:t>
            </a:r>
            <a:endParaRPr sz="2000">
              <a:latin typeface="Arial MT"/>
              <a:cs typeface="Arial MT"/>
            </a:endParaRPr>
          </a:p>
          <a:p>
            <a:pPr marL="756285" marR="27559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–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defining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organization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implementing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system;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Validation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–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checking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does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wants;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Evolution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–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response</a:t>
            </a:r>
            <a:r>
              <a:rPr sz="2000" spc="-6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needs.</a:t>
            </a:r>
            <a:endParaRPr sz="20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model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abstract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representation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process.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presents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description of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from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some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particular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perspective.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86370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Coping</a:t>
            </a:r>
            <a:r>
              <a:rPr sz="2400" b="1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r>
              <a:rPr sz="2400" b="1" spc="-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changing</a:t>
            </a:r>
            <a:r>
              <a:rPr sz="2400" b="1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prototyping,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version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part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developed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quickly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check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customer’s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feasibility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design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decisions.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approach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supports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anticipation.</a:t>
            </a:r>
            <a:endParaRPr sz="2400">
              <a:latin typeface="Arial MT"/>
              <a:cs typeface="Arial MT"/>
            </a:endParaRPr>
          </a:p>
          <a:p>
            <a:pPr marL="355600" marR="2349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Incremental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delivery,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increments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delivered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 for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comment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experimentation.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supports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both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avoidance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tolerance.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9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87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75" dirty="0"/>
              <a:t> </a:t>
            </a:r>
            <a:r>
              <a:rPr spc="-5" dirty="0"/>
              <a:t>prototyping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25130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prototype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an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initial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version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to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demonstrate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concepts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try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out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options.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prototype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can be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engineering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help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elicitation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validation;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explore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options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 a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UI design;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run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back-to-back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tests.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58140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5184775" cy="344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Benefits</a:t>
            </a: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Improved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usability.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closer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match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users’</a:t>
            </a:r>
            <a:r>
              <a:rPr sz="2400" spc="-9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real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needs.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Improved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quality.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Improved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maintainability.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Reduced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effort.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905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564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process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prototype</a:t>
            </a:r>
            <a:r>
              <a:rPr spc="5" dirty="0"/>
              <a:t> </a:t>
            </a:r>
            <a:r>
              <a:rPr spc="-5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2756" y="2598829"/>
            <a:ext cx="7610475" cy="2141855"/>
            <a:chOff x="982756" y="2598829"/>
            <a:chExt cx="7610475" cy="2141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756" y="2598829"/>
              <a:ext cx="7610306" cy="14671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025" y="4074461"/>
              <a:ext cx="1392867" cy="666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1480" y="4074462"/>
              <a:ext cx="1392767" cy="666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7505" y="4074462"/>
              <a:ext cx="1394499" cy="666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5034" y="4074462"/>
              <a:ext cx="1392904" cy="6660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2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11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Prototype</a:t>
            </a:r>
            <a:r>
              <a:rPr spc="-1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2676"/>
            <a:ext cx="7973059" cy="31597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based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rapid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prototyping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languages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involve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leaving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out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functionality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Prototype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should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focus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areas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product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well-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understood;</a:t>
            </a:r>
            <a:endParaRPr sz="2000">
              <a:latin typeface="Arial MT"/>
              <a:cs typeface="Arial MT"/>
            </a:endParaRPr>
          </a:p>
          <a:p>
            <a:pPr marL="756285" marR="1003300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Error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checking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recovery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included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prototype;</a:t>
            </a:r>
            <a:endParaRPr sz="2000">
              <a:latin typeface="Arial MT"/>
              <a:cs typeface="Arial MT"/>
            </a:endParaRPr>
          </a:p>
          <a:p>
            <a:pPr marL="756285" marR="48895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Focus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functional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rather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non-functional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such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reliability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security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856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4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Throw-away</a:t>
            </a:r>
            <a:r>
              <a:rPr spc="-95" dirty="0"/>
              <a:t> </a:t>
            </a:r>
            <a:r>
              <a:rPr spc="-5" dirty="0"/>
              <a:t>prototypes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2</a:t>
            </a:r>
            <a:r>
              <a:rPr spc="-5" dirty="0"/>
              <a:t> 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06690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Prototypes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should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discarded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after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they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not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good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basis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production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system: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impossible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tune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meet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non-functional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requirements;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Prototypes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normally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undocumented;</a:t>
            </a:r>
            <a:endParaRPr sz="2000">
              <a:latin typeface="Arial MT"/>
              <a:cs typeface="Arial MT"/>
            </a:endParaRPr>
          </a:p>
          <a:p>
            <a:pPr marL="756285" marR="59753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prototype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structure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usually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degraded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through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rapid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change;</a:t>
            </a:r>
            <a:endParaRPr sz="2000">
              <a:latin typeface="Arial MT"/>
              <a:cs typeface="Arial MT"/>
            </a:endParaRPr>
          </a:p>
          <a:p>
            <a:pPr marL="756285" marR="45085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prototype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probably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will</a:t>
            </a:r>
            <a:r>
              <a:rPr sz="20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meet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normal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organisational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quality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standards.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1007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09890" cy="475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Plan-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driven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and agile</a:t>
            </a:r>
            <a:r>
              <a:rPr sz="2400" b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205104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Plan-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driven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the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activities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planned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advance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progress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measured against this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plan.</a:t>
            </a:r>
            <a:endParaRPr sz="2400">
              <a:latin typeface="Arial MT"/>
              <a:cs typeface="Arial MT"/>
            </a:endParaRPr>
          </a:p>
          <a:p>
            <a:pPr marL="355600" marR="762635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processes,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planning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incremental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easier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reflect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changing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practice,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practical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processes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include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elements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both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plan-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driven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approaches.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no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right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wrong software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processes.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482" y="2516885"/>
            <a:ext cx="371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35" dirty="0"/>
              <a:t> </a:t>
            </a:r>
            <a:r>
              <a:rPr dirty="0"/>
              <a:t>process</a:t>
            </a:r>
            <a:r>
              <a:rPr spc="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35" dirty="0"/>
              <a:t> </a:t>
            </a:r>
            <a:r>
              <a:rPr dirty="0"/>
              <a:t>process</a:t>
            </a:r>
            <a:r>
              <a:rPr spc="5" dirty="0"/>
              <a:t> </a:t>
            </a:r>
            <a:r>
              <a:rPr spc="-10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7983220" cy="48736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model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Plan-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driven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model.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Separate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distinct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phases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specification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development.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Incremental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endParaRPr sz="2400">
              <a:latin typeface="Arial MT"/>
              <a:cs typeface="Arial MT"/>
            </a:endParaRPr>
          </a:p>
          <a:p>
            <a:pPr marL="756285" marR="17716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Specification,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validation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interleaved.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May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plan-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driven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agile.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Integration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configuration</a:t>
            </a:r>
            <a:endParaRPr sz="2400">
              <a:latin typeface="Arial MT"/>
              <a:cs typeface="Arial MT"/>
            </a:endParaRPr>
          </a:p>
          <a:p>
            <a:pPr marL="756285" marR="138874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assembled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existing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configurable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components.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plan-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driven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agile.</a:t>
            </a:r>
            <a:endParaRPr sz="2000">
              <a:latin typeface="Arial MT"/>
              <a:cs typeface="Arial MT"/>
            </a:endParaRPr>
          </a:p>
          <a:p>
            <a:pPr marL="355600" marR="33274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practice,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large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systems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6424D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incorporates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elements from</a:t>
            </a:r>
            <a:r>
              <a:rPr sz="24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these models.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5" y="460375"/>
            <a:ext cx="5898159" cy="369332"/>
          </a:xfrm>
        </p:spPr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60470"/>
            <a:ext cx="6400800" cy="450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62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waterfall</a:t>
            </a:r>
            <a:r>
              <a:rPr spc="-40" dirty="0"/>
              <a:t>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0194" y="1936570"/>
            <a:ext cx="7153275" cy="4001770"/>
            <a:chOff x="930194" y="1936570"/>
            <a:chExt cx="7153275" cy="4001770"/>
          </a:xfrm>
        </p:grpSpPr>
        <p:sp>
          <p:nvSpPr>
            <p:cNvPr id="4" name="object 4"/>
            <p:cNvSpPr/>
            <p:nvPr/>
          </p:nvSpPr>
          <p:spPr>
            <a:xfrm>
              <a:off x="1024383" y="2038893"/>
              <a:ext cx="1496060" cy="556895"/>
            </a:xfrm>
            <a:custGeom>
              <a:avLst/>
              <a:gdLst/>
              <a:ahLst/>
              <a:cxnLst/>
              <a:rect l="l" t="t" r="r" b="b"/>
              <a:pathLst>
                <a:path w="1496060" h="556894">
                  <a:moveTo>
                    <a:pt x="1248260" y="0"/>
                  </a:moveTo>
                  <a:lnTo>
                    <a:pt x="249007" y="0"/>
                  </a:lnTo>
                  <a:lnTo>
                    <a:pt x="198799" y="5049"/>
                  </a:lnTo>
                  <a:lnTo>
                    <a:pt x="152046" y="19519"/>
                  </a:lnTo>
                  <a:lnTo>
                    <a:pt x="109747" y="42394"/>
                  </a:lnTo>
                  <a:lnTo>
                    <a:pt x="72900" y="72660"/>
                  </a:lnTo>
                  <a:lnTo>
                    <a:pt x="42503" y="109301"/>
                  </a:lnTo>
                  <a:lnTo>
                    <a:pt x="19556" y="151300"/>
                  </a:lnTo>
                  <a:lnTo>
                    <a:pt x="5055" y="197643"/>
                  </a:lnTo>
                  <a:lnTo>
                    <a:pt x="0" y="247313"/>
                  </a:lnTo>
                  <a:lnTo>
                    <a:pt x="0" y="309524"/>
                  </a:lnTo>
                  <a:lnTo>
                    <a:pt x="5055" y="359624"/>
                  </a:lnTo>
                  <a:lnTo>
                    <a:pt x="19556" y="406148"/>
                  </a:lnTo>
                  <a:lnTo>
                    <a:pt x="42503" y="448139"/>
                  </a:lnTo>
                  <a:lnTo>
                    <a:pt x="72900" y="484641"/>
                  </a:lnTo>
                  <a:lnTo>
                    <a:pt x="109747" y="514697"/>
                  </a:lnTo>
                  <a:lnTo>
                    <a:pt x="152046" y="537349"/>
                  </a:lnTo>
                  <a:lnTo>
                    <a:pt x="198799" y="551643"/>
                  </a:lnTo>
                  <a:lnTo>
                    <a:pt x="249007" y="556620"/>
                  </a:lnTo>
                  <a:lnTo>
                    <a:pt x="1248260" y="556620"/>
                  </a:lnTo>
                  <a:lnTo>
                    <a:pt x="1297928" y="551643"/>
                  </a:lnTo>
                  <a:lnTo>
                    <a:pt x="1344273" y="537349"/>
                  </a:lnTo>
                  <a:lnTo>
                    <a:pt x="1386279" y="514697"/>
                  </a:lnTo>
                  <a:lnTo>
                    <a:pt x="1422928" y="484641"/>
                  </a:lnTo>
                  <a:lnTo>
                    <a:pt x="1453204" y="448139"/>
                  </a:lnTo>
                  <a:lnTo>
                    <a:pt x="1476089" y="406148"/>
                  </a:lnTo>
                  <a:lnTo>
                    <a:pt x="1490566" y="359624"/>
                  </a:lnTo>
                  <a:lnTo>
                    <a:pt x="1495617" y="309524"/>
                  </a:lnTo>
                  <a:lnTo>
                    <a:pt x="1495617" y="247313"/>
                  </a:lnTo>
                  <a:lnTo>
                    <a:pt x="1490566" y="197643"/>
                  </a:lnTo>
                  <a:lnTo>
                    <a:pt x="1476089" y="151300"/>
                  </a:lnTo>
                  <a:lnTo>
                    <a:pt x="1453204" y="109301"/>
                  </a:lnTo>
                  <a:lnTo>
                    <a:pt x="1422928" y="72660"/>
                  </a:lnTo>
                  <a:lnTo>
                    <a:pt x="1386279" y="42394"/>
                  </a:lnTo>
                  <a:lnTo>
                    <a:pt x="1344273" y="19519"/>
                  </a:lnTo>
                  <a:lnTo>
                    <a:pt x="1297928" y="5049"/>
                  </a:lnTo>
                  <a:lnTo>
                    <a:pt x="1248260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839" y="1947214"/>
              <a:ext cx="1496060" cy="556895"/>
            </a:xfrm>
            <a:custGeom>
              <a:avLst/>
              <a:gdLst/>
              <a:ahLst/>
              <a:cxnLst/>
              <a:rect l="l" t="t" r="r" b="b"/>
              <a:pathLst>
                <a:path w="1496060" h="556894">
                  <a:moveTo>
                    <a:pt x="1248260" y="0"/>
                  </a:moveTo>
                  <a:lnTo>
                    <a:pt x="247348" y="0"/>
                  </a:lnTo>
                  <a:lnTo>
                    <a:pt x="197685" y="4977"/>
                  </a:lnTo>
                  <a:lnTo>
                    <a:pt x="151344" y="19270"/>
                  </a:lnTo>
                  <a:lnTo>
                    <a:pt x="109339" y="41923"/>
                  </a:lnTo>
                  <a:lnTo>
                    <a:pt x="72691" y="71978"/>
                  </a:lnTo>
                  <a:lnTo>
                    <a:pt x="42415" y="108480"/>
                  </a:lnTo>
                  <a:lnTo>
                    <a:pt x="19529" y="150471"/>
                  </a:lnTo>
                  <a:lnTo>
                    <a:pt x="5051" y="196995"/>
                  </a:lnTo>
                  <a:lnTo>
                    <a:pt x="0" y="247095"/>
                  </a:lnTo>
                  <a:lnTo>
                    <a:pt x="0" y="309306"/>
                  </a:lnTo>
                  <a:lnTo>
                    <a:pt x="5051" y="358976"/>
                  </a:lnTo>
                  <a:lnTo>
                    <a:pt x="19529" y="405319"/>
                  </a:lnTo>
                  <a:lnTo>
                    <a:pt x="42415" y="447318"/>
                  </a:lnTo>
                  <a:lnTo>
                    <a:pt x="72691" y="483959"/>
                  </a:lnTo>
                  <a:lnTo>
                    <a:pt x="109339" y="514225"/>
                  </a:lnTo>
                  <a:lnTo>
                    <a:pt x="151344" y="537100"/>
                  </a:lnTo>
                  <a:lnTo>
                    <a:pt x="197686" y="551570"/>
                  </a:lnTo>
                  <a:lnTo>
                    <a:pt x="247348" y="556620"/>
                  </a:lnTo>
                  <a:lnTo>
                    <a:pt x="1248260" y="556620"/>
                  </a:lnTo>
                  <a:lnTo>
                    <a:pt x="1297928" y="551570"/>
                  </a:lnTo>
                  <a:lnTo>
                    <a:pt x="1344273" y="537100"/>
                  </a:lnTo>
                  <a:lnTo>
                    <a:pt x="1386279" y="514225"/>
                  </a:lnTo>
                  <a:lnTo>
                    <a:pt x="1422928" y="483959"/>
                  </a:lnTo>
                  <a:lnTo>
                    <a:pt x="1453204" y="447318"/>
                  </a:lnTo>
                  <a:lnTo>
                    <a:pt x="1476089" y="405319"/>
                  </a:lnTo>
                  <a:lnTo>
                    <a:pt x="1490566" y="358976"/>
                  </a:lnTo>
                  <a:lnTo>
                    <a:pt x="1495617" y="309306"/>
                  </a:lnTo>
                  <a:lnTo>
                    <a:pt x="1495617" y="247095"/>
                  </a:lnTo>
                  <a:lnTo>
                    <a:pt x="1490566" y="196995"/>
                  </a:lnTo>
                  <a:lnTo>
                    <a:pt x="1476089" y="150471"/>
                  </a:lnTo>
                  <a:lnTo>
                    <a:pt x="1453204" y="108480"/>
                  </a:lnTo>
                  <a:lnTo>
                    <a:pt x="1422928" y="71978"/>
                  </a:lnTo>
                  <a:lnTo>
                    <a:pt x="1386279" y="41923"/>
                  </a:lnTo>
                  <a:lnTo>
                    <a:pt x="1344273" y="19270"/>
                  </a:lnTo>
                  <a:lnTo>
                    <a:pt x="1297928" y="4977"/>
                  </a:lnTo>
                  <a:lnTo>
                    <a:pt x="124826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839" y="1947214"/>
              <a:ext cx="1496060" cy="556895"/>
            </a:xfrm>
            <a:custGeom>
              <a:avLst/>
              <a:gdLst/>
              <a:ahLst/>
              <a:cxnLst/>
              <a:rect l="l" t="t" r="r" b="b"/>
              <a:pathLst>
                <a:path w="1496060" h="556894">
                  <a:moveTo>
                    <a:pt x="247348" y="0"/>
                  </a:moveTo>
                  <a:lnTo>
                    <a:pt x="1248260" y="0"/>
                  </a:lnTo>
                  <a:lnTo>
                    <a:pt x="1297928" y="4977"/>
                  </a:lnTo>
                  <a:lnTo>
                    <a:pt x="1344273" y="19270"/>
                  </a:lnTo>
                  <a:lnTo>
                    <a:pt x="1386279" y="41923"/>
                  </a:lnTo>
                  <a:lnTo>
                    <a:pt x="1422928" y="71978"/>
                  </a:lnTo>
                  <a:lnTo>
                    <a:pt x="1453204" y="108480"/>
                  </a:lnTo>
                  <a:lnTo>
                    <a:pt x="1476089" y="150471"/>
                  </a:lnTo>
                  <a:lnTo>
                    <a:pt x="1490566" y="196995"/>
                  </a:lnTo>
                  <a:lnTo>
                    <a:pt x="1495617" y="247095"/>
                  </a:lnTo>
                  <a:lnTo>
                    <a:pt x="1495617" y="309306"/>
                  </a:lnTo>
                  <a:lnTo>
                    <a:pt x="1490566" y="358976"/>
                  </a:lnTo>
                  <a:lnTo>
                    <a:pt x="1476089" y="405319"/>
                  </a:lnTo>
                  <a:lnTo>
                    <a:pt x="1453204" y="447318"/>
                  </a:lnTo>
                  <a:lnTo>
                    <a:pt x="1422928" y="483959"/>
                  </a:lnTo>
                  <a:lnTo>
                    <a:pt x="1386279" y="514225"/>
                  </a:lnTo>
                  <a:lnTo>
                    <a:pt x="1344273" y="537100"/>
                  </a:lnTo>
                  <a:lnTo>
                    <a:pt x="1297928" y="551570"/>
                  </a:lnTo>
                  <a:lnTo>
                    <a:pt x="1248260" y="556620"/>
                  </a:lnTo>
                  <a:lnTo>
                    <a:pt x="247348" y="556620"/>
                  </a:lnTo>
                  <a:lnTo>
                    <a:pt x="197686" y="551570"/>
                  </a:lnTo>
                  <a:lnTo>
                    <a:pt x="151344" y="537100"/>
                  </a:lnTo>
                  <a:lnTo>
                    <a:pt x="109339" y="514225"/>
                  </a:lnTo>
                  <a:lnTo>
                    <a:pt x="72691" y="483959"/>
                  </a:lnTo>
                  <a:lnTo>
                    <a:pt x="42415" y="447318"/>
                  </a:lnTo>
                  <a:lnTo>
                    <a:pt x="19529" y="405319"/>
                  </a:lnTo>
                  <a:lnTo>
                    <a:pt x="5051" y="358976"/>
                  </a:lnTo>
                  <a:lnTo>
                    <a:pt x="0" y="309306"/>
                  </a:lnTo>
                  <a:lnTo>
                    <a:pt x="0" y="247095"/>
                  </a:lnTo>
                  <a:lnTo>
                    <a:pt x="5051" y="196995"/>
                  </a:lnTo>
                  <a:lnTo>
                    <a:pt x="19529" y="150471"/>
                  </a:lnTo>
                  <a:lnTo>
                    <a:pt x="42415" y="108480"/>
                  </a:lnTo>
                  <a:lnTo>
                    <a:pt x="72691" y="71978"/>
                  </a:lnTo>
                  <a:lnTo>
                    <a:pt x="109339" y="41923"/>
                  </a:lnTo>
                  <a:lnTo>
                    <a:pt x="151344" y="19270"/>
                  </a:lnTo>
                  <a:lnTo>
                    <a:pt x="197685" y="4977"/>
                  </a:lnTo>
                  <a:lnTo>
                    <a:pt x="247348" y="0"/>
                  </a:lnTo>
                  <a:close/>
                </a:path>
              </a:pathLst>
            </a:custGeom>
            <a:ln w="2128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8161" y="2564517"/>
              <a:ext cx="4867275" cy="2998470"/>
            </a:xfrm>
            <a:custGeom>
              <a:avLst/>
              <a:gdLst/>
              <a:ahLst/>
              <a:cxnLst/>
              <a:rect l="l" t="t" r="r" b="b"/>
              <a:pathLst>
                <a:path w="4867275" h="2998470">
                  <a:moveTo>
                    <a:pt x="4867020" y="2998261"/>
                  </a:moveTo>
                  <a:lnTo>
                    <a:pt x="0" y="2998261"/>
                  </a:lnTo>
                  <a:lnTo>
                    <a:pt x="0" y="0"/>
                  </a:lnTo>
                </a:path>
              </a:pathLst>
            </a:custGeom>
            <a:ln w="4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950" y="2509672"/>
              <a:ext cx="68805" cy="1162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67" y="2045441"/>
              <a:ext cx="1068058" cy="3455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5543" y="2226342"/>
              <a:ext cx="1589858" cy="12060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83519" y="3430661"/>
              <a:ext cx="0" cy="2135505"/>
            </a:xfrm>
            <a:custGeom>
              <a:avLst/>
              <a:gdLst/>
              <a:ahLst/>
              <a:cxnLst/>
              <a:rect l="l" t="t" r="r" b="b"/>
              <a:pathLst>
                <a:path h="2135504">
                  <a:moveTo>
                    <a:pt x="0" y="0"/>
                  </a:moveTo>
                  <a:lnTo>
                    <a:pt x="0" y="0"/>
                  </a:lnTo>
                  <a:lnTo>
                    <a:pt x="0" y="2135390"/>
                  </a:lnTo>
                </a:path>
              </a:pathLst>
            </a:custGeom>
            <a:ln w="4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9946" y="3377563"/>
              <a:ext cx="68849" cy="1144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886" y="3063018"/>
              <a:ext cx="4335239" cy="28747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  <a:r>
              <a:rPr spc="-85" dirty="0"/>
              <a:t> </a:t>
            </a:r>
            <a:r>
              <a:rPr spc="-10" dirty="0"/>
              <a:t>phases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Chapter</a:t>
            </a:r>
            <a:r>
              <a:rPr spc="-5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0544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separate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identified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phases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model: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000" spc="-9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analysis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definition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r>
              <a:rPr sz="2000" spc="-7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unit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Integration</a:t>
            </a:r>
            <a:r>
              <a:rPr sz="20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Operation</a:t>
            </a:r>
            <a:r>
              <a:rPr sz="20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maintenance</a:t>
            </a:r>
            <a:endParaRPr sz="20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main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drawback of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model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difficulty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accommodating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after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underway.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principle,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phase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complete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before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moving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onto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next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phase.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1831</Words>
  <Application>Microsoft Office PowerPoint</Application>
  <PresentationFormat>On-screen Show (4:3)</PresentationFormat>
  <Paragraphs>254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MT</vt:lpstr>
      <vt:lpstr>Calibri</vt:lpstr>
      <vt:lpstr>Tahoma</vt:lpstr>
      <vt:lpstr>Verdana</vt:lpstr>
      <vt:lpstr>Wingdings</vt:lpstr>
      <vt:lpstr>Office Theme</vt:lpstr>
      <vt:lpstr>Chapter 2 – Software Processes</vt:lpstr>
      <vt:lpstr>PowerPoint Presentation</vt:lpstr>
      <vt:lpstr>The software process</vt:lpstr>
      <vt:lpstr>PowerPoint Presentation</vt:lpstr>
      <vt:lpstr>Software process models</vt:lpstr>
      <vt:lpstr>Software process models</vt:lpstr>
      <vt:lpstr>Waterfall Model</vt:lpstr>
      <vt:lpstr>The waterfall model</vt:lpstr>
      <vt:lpstr>Waterfall model phases</vt:lpstr>
      <vt:lpstr>Waterfall model problems</vt:lpstr>
      <vt:lpstr>Process activities</vt:lpstr>
      <vt:lpstr>Process activities</vt:lpstr>
      <vt:lpstr>Software specification</vt:lpstr>
      <vt:lpstr>Software design and implementation</vt:lpstr>
      <vt:lpstr>System implementation</vt:lpstr>
      <vt:lpstr>Software validation</vt:lpstr>
      <vt:lpstr>Stages of testing</vt:lpstr>
      <vt:lpstr>Testing stages</vt:lpstr>
      <vt:lpstr>PowerPoint Presentation</vt:lpstr>
      <vt:lpstr>System evolution</vt:lpstr>
      <vt:lpstr>Definitions</vt:lpstr>
      <vt:lpstr>Incremental Development</vt:lpstr>
      <vt:lpstr>Example: Ecommerce website</vt:lpstr>
      <vt:lpstr>Iterative Development</vt:lpstr>
      <vt:lpstr>Example: Ecommerce website</vt:lpstr>
      <vt:lpstr>Example: Ecommerce website</vt:lpstr>
      <vt:lpstr>Example: Artist painting a picture</vt:lpstr>
      <vt:lpstr>Coping with change</vt:lpstr>
      <vt:lpstr>Coping with change</vt:lpstr>
      <vt:lpstr>PowerPoint Presentation</vt:lpstr>
      <vt:lpstr>Software prototyping</vt:lpstr>
      <vt:lpstr>PowerPoint Presentation</vt:lpstr>
      <vt:lpstr>The process of prototype development</vt:lpstr>
      <vt:lpstr>Prototype development</vt:lpstr>
      <vt:lpstr>Throw-away prototypes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Windows User</cp:lastModifiedBy>
  <cp:revision>12</cp:revision>
  <dcterms:created xsi:type="dcterms:W3CDTF">2023-08-31T13:52:30Z</dcterms:created>
  <dcterms:modified xsi:type="dcterms:W3CDTF">2024-01-29T09:21:06Z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2023-08-31T00:00:00Z</vt:filetime>
  </property>
  <property fmtid="{D5CDD505-2E9C-101B-9397-08002B2CF9AE}" pid="5" name="Producer">
    <vt:lpwstr>Microsoft® PowerPoint® 2016</vt:lpwstr>
  </property>
</Properties>
</file>