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67" r:id="rId2"/>
    <p:sldId id="368" r:id="rId3"/>
    <p:sldId id="369" r:id="rId4"/>
    <p:sldId id="370" r:id="rId5"/>
    <p:sldId id="371" r:id="rId6"/>
    <p:sldId id="372" r:id="rId7"/>
    <p:sldId id="373" r:id="rId8"/>
    <p:sldId id="375" r:id="rId9"/>
    <p:sldId id="376" r:id="rId10"/>
    <p:sldId id="374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</p:sldIdLst>
  <p:sldSz cx="4610100" cy="3460750"/>
  <p:notesSz cx="4610100" cy="346075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98DB"/>
    <a:srgbClr val="20B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904"/>
    <p:restoredTop sz="94776"/>
  </p:normalViewPr>
  <p:slideViewPr>
    <p:cSldViewPr>
      <p:cViewPr varScale="1">
        <p:scale>
          <a:sx n="151" d="100"/>
          <a:sy n="151" d="100"/>
        </p:scale>
        <p:origin x="1589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4073C6-E780-C548-9B6E-C74F21F9BC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06AB2-BFBF-0E43-AC1D-3E4E801317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3084D-BD57-594F-8866-05D2B3F4C9C2}" type="datetimeFigureOut">
              <a:rPr lang="en-PK" smtClean="0"/>
              <a:t>31/01/2024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4D5E7-2EF0-C049-AEE4-E56C2020D1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3B3AE-48C7-2C43-9AC7-CEB058E6C5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9CE81-BDE8-A349-962A-C816592B1B6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333394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55D61-104C-764A-8F67-66B20AC90C92}" type="datetimeFigureOut">
              <a:rPr lang="en-PK" smtClean="0"/>
              <a:t>31/01/2024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7A065-12EA-F546-A92D-A5D8353160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05127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621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2818" y="3351784"/>
            <a:ext cx="930275" cy="102235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Imdadullah Khan</a:t>
            </a:r>
            <a:r>
              <a:rPr spc="180" dirty="0"/>
              <a:t> </a:t>
            </a:r>
            <a:r>
              <a:rPr spc="-5" dirty="0"/>
              <a:t>(LUMS)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204" y="1021930"/>
            <a:ext cx="4349750" cy="82550"/>
          </a:xfrm>
          <a:custGeom>
            <a:avLst/>
            <a:gdLst/>
            <a:ahLst/>
            <a:cxnLst/>
            <a:rect l="l" t="t" r="r" b="b"/>
            <a:pathLst>
              <a:path w="4349750" h="82550">
                <a:moveTo>
                  <a:pt x="4298861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349661" y="82384"/>
                </a:lnTo>
                <a:lnTo>
                  <a:pt x="4349661" y="50800"/>
                </a:lnTo>
                <a:lnTo>
                  <a:pt x="4345653" y="31075"/>
                </a:lnTo>
                <a:lnTo>
                  <a:pt x="4334739" y="14922"/>
                </a:lnTo>
                <a:lnTo>
                  <a:pt x="4318586" y="4008"/>
                </a:lnTo>
                <a:lnTo>
                  <a:pt x="4298861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005" y="1698142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4805" y="1685442"/>
            <a:ext cx="429879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442866" y="1072489"/>
            <a:ext cx="50736" cy="625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204" y="1066353"/>
            <a:ext cx="4349750" cy="682625"/>
          </a:xfrm>
          <a:custGeom>
            <a:avLst/>
            <a:gdLst/>
            <a:ahLst/>
            <a:cxnLst/>
            <a:rect l="l" t="t" r="r" b="b"/>
            <a:pathLst>
              <a:path w="4349750" h="682625">
                <a:moveTo>
                  <a:pt x="4349661" y="0"/>
                </a:moveTo>
                <a:lnTo>
                  <a:pt x="0" y="0"/>
                </a:lnTo>
                <a:lnTo>
                  <a:pt x="0" y="631789"/>
                </a:lnTo>
                <a:lnTo>
                  <a:pt x="4008" y="651514"/>
                </a:lnTo>
                <a:lnTo>
                  <a:pt x="14922" y="667667"/>
                </a:lnTo>
                <a:lnTo>
                  <a:pt x="31075" y="678581"/>
                </a:lnTo>
                <a:lnTo>
                  <a:pt x="50800" y="682589"/>
                </a:lnTo>
                <a:lnTo>
                  <a:pt x="4298861" y="682589"/>
                </a:lnTo>
                <a:lnTo>
                  <a:pt x="4318586" y="678581"/>
                </a:lnTo>
                <a:lnTo>
                  <a:pt x="4334739" y="667667"/>
                </a:lnTo>
                <a:lnTo>
                  <a:pt x="4345653" y="651514"/>
                </a:lnTo>
                <a:lnTo>
                  <a:pt x="4349661" y="631789"/>
                </a:lnTo>
                <a:lnTo>
                  <a:pt x="4349661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442866" y="1110589"/>
            <a:ext cx="0" cy="607060"/>
          </a:xfrm>
          <a:custGeom>
            <a:avLst/>
            <a:gdLst/>
            <a:ahLst/>
            <a:cxnLst/>
            <a:rect l="l" t="t" r="r" b="b"/>
            <a:pathLst>
              <a:path h="607060">
                <a:moveTo>
                  <a:pt x="0" y="60660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442866" y="10978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442866" y="10851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442866" y="10724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02818" y="3351784"/>
            <a:ext cx="930275" cy="102235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Imdadullah Khan</a:t>
            </a:r>
            <a:r>
              <a:rPr spc="180" dirty="0"/>
              <a:t> </a:t>
            </a:r>
            <a:r>
              <a:rPr spc="-5" dirty="0"/>
              <a:t>(LUMS)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140" dirty="0"/>
              <a:t> </a:t>
            </a:r>
            <a:r>
              <a:rPr spc="-5" dirty="0"/>
              <a:t>/</a:t>
            </a:r>
            <a:r>
              <a:rPr spc="-135" dirty="0"/>
              <a:t> </a:t>
            </a:r>
            <a:r>
              <a:rPr spc="-5" dirty="0"/>
              <a:t>67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2818" y="3351784"/>
            <a:ext cx="930275" cy="102235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Imdadullah Khan</a:t>
            </a:r>
            <a:r>
              <a:rPr spc="180" dirty="0"/>
              <a:t> </a:t>
            </a:r>
            <a:r>
              <a:rPr spc="-5" dirty="0"/>
              <a:t>(LUMS)</a:t>
            </a:r>
          </a:p>
        </p:txBody>
      </p:sp>
    </p:spTree>
    <p:extLst>
      <p:ext uri="{BB962C8B-B14F-4D97-AF65-F5344CB8AC3E}">
        <p14:creationId xmlns:p14="http://schemas.microsoft.com/office/powerpoint/2010/main" val="237224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3803" y="3351784"/>
            <a:ext cx="2794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140" dirty="0"/>
              <a:t> </a:t>
            </a:r>
            <a:r>
              <a:rPr spc="-5" dirty="0"/>
              <a:t>/</a:t>
            </a:r>
            <a:r>
              <a:rPr spc="-135" dirty="0"/>
              <a:t> </a:t>
            </a:r>
            <a:r>
              <a:rPr spc="-5" dirty="0"/>
              <a:t>67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4B23CE-0442-65F3-9859-840B8E493B2D}"/>
              </a:ext>
            </a:extLst>
          </p:cNvPr>
          <p:cNvSpPr txBox="1"/>
          <p:nvPr/>
        </p:nvSpPr>
        <p:spPr>
          <a:xfrm>
            <a:off x="323850" y="1130123"/>
            <a:ext cx="4149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Fundamentals of Big Data Analytics Lecture 3 – Introduction to MapReduce</a:t>
            </a:r>
          </a:p>
        </p:txBody>
      </p:sp>
    </p:spTree>
    <p:extLst>
      <p:ext uri="{BB962C8B-B14F-4D97-AF65-F5344CB8AC3E}">
        <p14:creationId xmlns:p14="http://schemas.microsoft.com/office/powerpoint/2010/main" val="261008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3A5329-B5D3-2B7A-49C9-24CB1C82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775"/>
            <a:ext cx="4655514" cy="27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1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276F8-AB51-C63E-2BCE-7F42E620C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94"/>
            <a:ext cx="4610100" cy="324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39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6925E8-7FEF-E910-FD63-CDEAAB7F4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0650" y="434975"/>
            <a:ext cx="4149090" cy="276999"/>
          </a:xfrm>
        </p:spPr>
        <p:txBody>
          <a:bodyPr/>
          <a:lstStyle/>
          <a:p>
            <a:r>
              <a:rPr lang="en-US" dirty="0"/>
              <a:t>Wordcount task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66639-998A-1434-039E-091C6E635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975"/>
            <a:ext cx="4610100" cy="1353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5A954D-0790-6F40-CB3C-8315951C4E73}"/>
              </a:ext>
            </a:extLst>
          </p:cNvPr>
          <p:cNvSpPr txBox="1"/>
          <p:nvPr/>
        </p:nvSpPr>
        <p:spPr>
          <a:xfrm>
            <a:off x="95250" y="827643"/>
            <a:ext cx="403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• … books, blogs, and fan-fiction?</a:t>
            </a:r>
          </a:p>
        </p:txBody>
      </p:sp>
    </p:spTree>
    <p:extLst>
      <p:ext uri="{BB962C8B-B14F-4D97-AF65-F5344CB8AC3E}">
        <p14:creationId xmlns:p14="http://schemas.microsoft.com/office/powerpoint/2010/main" val="103414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DF1250-8349-7C9F-8810-F0EF9FE78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194" y="1224776"/>
            <a:ext cx="4149090" cy="276999"/>
          </a:xfrm>
        </p:spPr>
        <p:txBody>
          <a:bodyPr/>
          <a:lstStyle/>
          <a:p>
            <a:r>
              <a:rPr lang="en-US" dirty="0"/>
              <a:t>• Let  &lt;word, 1&gt; be the &lt;</a:t>
            </a:r>
            <a:r>
              <a:rPr lang="en-US" dirty="0" err="1"/>
              <a:t>key,value</a:t>
            </a:r>
            <a:r>
              <a:rPr lang="en-US" dirty="0"/>
              <a:t>&gt;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7BB88-B9E0-CF47-C916-B80482A9615A}"/>
              </a:ext>
            </a:extLst>
          </p:cNvPr>
          <p:cNvSpPr txBox="1"/>
          <p:nvPr/>
        </p:nvSpPr>
        <p:spPr>
          <a:xfrm>
            <a:off x="1151947" y="380683"/>
            <a:ext cx="2306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/>
              <a:t>Map/Reduce Strategy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17A9E-2ADE-9911-CF3D-0EC2AEE397A2}"/>
              </a:ext>
            </a:extLst>
          </p:cNvPr>
          <p:cNvSpPr txBox="1"/>
          <p:nvPr/>
        </p:nvSpPr>
        <p:spPr>
          <a:xfrm>
            <a:off x="172607" y="1501775"/>
            <a:ext cx="3285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• Let Hadoop do the hard work</a:t>
            </a:r>
          </a:p>
        </p:txBody>
      </p:sp>
    </p:spTree>
    <p:extLst>
      <p:ext uri="{BB962C8B-B14F-4D97-AF65-F5344CB8AC3E}">
        <p14:creationId xmlns:p14="http://schemas.microsoft.com/office/powerpoint/2010/main" val="252094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7053FE-C977-6FDD-43A7-5995CAC8582F}"/>
              </a:ext>
            </a:extLst>
          </p:cNvPr>
          <p:cNvSpPr txBox="1"/>
          <p:nvPr/>
        </p:nvSpPr>
        <p:spPr>
          <a:xfrm>
            <a:off x="941649" y="358775"/>
            <a:ext cx="3437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Wordcount Map/Reduce: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61FA54-AAB6-29DB-6760-596957DF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40" y="1044575"/>
            <a:ext cx="3637619" cy="14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43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9CA9EE-F406-9647-1FF4-4383EEFEB672}"/>
              </a:ext>
            </a:extLst>
          </p:cNvPr>
          <p:cNvSpPr txBox="1"/>
          <p:nvPr/>
        </p:nvSpPr>
        <p:spPr>
          <a:xfrm>
            <a:off x="928977" y="380683"/>
            <a:ext cx="2752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What One Mapper Does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79467B-2AB6-648F-8C21-239D5596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968375"/>
            <a:ext cx="4210050" cy="188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4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929F7-7F13-BCB1-414A-AAF60D579AAA}"/>
              </a:ext>
            </a:extLst>
          </p:cNvPr>
          <p:cNvSpPr txBox="1"/>
          <p:nvPr/>
        </p:nvSpPr>
        <p:spPr>
          <a:xfrm>
            <a:off x="933450" y="358775"/>
            <a:ext cx="3361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Wordcount Map/Reduce: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CBA73-E8D9-E40B-10FD-CF67AAA41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120775"/>
            <a:ext cx="3905250" cy="13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6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149E00-0120-5641-AE2E-E31D303EBB24}"/>
              </a:ext>
            </a:extLst>
          </p:cNvPr>
          <p:cNvSpPr txBox="1"/>
          <p:nvPr/>
        </p:nvSpPr>
        <p:spPr>
          <a:xfrm>
            <a:off x="1238250" y="282575"/>
            <a:ext cx="2306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map()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70821-B897-4A9D-5E1B-C891E19F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739775"/>
            <a:ext cx="2914650" cy="210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53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F31D75-6B02-3660-A422-B48BDF5F3821}"/>
              </a:ext>
            </a:extLst>
          </p:cNvPr>
          <p:cNvSpPr txBox="1"/>
          <p:nvPr/>
        </p:nvSpPr>
        <p:spPr>
          <a:xfrm>
            <a:off x="1162050" y="206375"/>
            <a:ext cx="251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Hadoop shuffles, groups,  </a:t>
            </a:r>
          </a:p>
          <a:p>
            <a:r>
              <a:rPr lang="en-PK" dirty="0"/>
              <a:t>and distributes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E5F990-7B40-6BD7-7D66-6E7AC82B7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844539"/>
            <a:ext cx="3829050" cy="240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47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38CA79-1ABF-118D-3AFB-9B6E569F58C8}"/>
              </a:ext>
            </a:extLst>
          </p:cNvPr>
          <p:cNvSpPr txBox="1"/>
          <p:nvPr/>
        </p:nvSpPr>
        <p:spPr>
          <a:xfrm>
            <a:off x="1162050" y="382455"/>
            <a:ext cx="2306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reduce() aggregates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BD436-FD0C-A71A-984A-B9D94B282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844579"/>
            <a:ext cx="3366375" cy="222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6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7C7A3-138E-6E01-B17B-E86E0BD63C02}"/>
              </a:ext>
            </a:extLst>
          </p:cNvPr>
          <p:cNvSpPr txBox="1"/>
          <p:nvPr/>
        </p:nvSpPr>
        <p:spPr>
          <a:xfrm>
            <a:off x="1314450" y="463775"/>
            <a:ext cx="2306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The problem: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C5BC7-EF00-6F74-9A28-2F0C02FCF35A}"/>
              </a:ext>
            </a:extLst>
          </p:cNvPr>
          <p:cNvSpPr txBox="1"/>
          <p:nvPr/>
        </p:nvSpPr>
        <p:spPr>
          <a:xfrm>
            <a:off x="323850" y="892175"/>
            <a:ext cx="2306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•Big data means …  lots of hard drives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D67F74-450B-9CCB-5DE5-DCAA2E058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56" y="1523438"/>
            <a:ext cx="2857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2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BA3C36-CE79-FF08-94D6-E7A71B1876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B8081-3428-0741-84A7-801340065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94"/>
            <a:ext cx="4610100" cy="324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50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EF412E-3C6C-DD85-9D91-1BE338753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553998"/>
          </a:xfrm>
        </p:spPr>
        <p:txBody>
          <a:bodyPr/>
          <a:lstStyle/>
          <a:p>
            <a:r>
              <a:rPr lang="en-US" dirty="0"/>
              <a:t>User defines &lt;</a:t>
            </a:r>
            <a:r>
              <a:rPr lang="en-US" dirty="0" err="1"/>
              <a:t>key,value</a:t>
            </a:r>
            <a:r>
              <a:rPr lang="en-US" dirty="0"/>
              <a:t>&gt;, mapper, and  reducer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293C2-80CC-10E1-7CB4-EFF55DE5702E}"/>
              </a:ext>
            </a:extLst>
          </p:cNvPr>
          <p:cNvSpPr txBox="1"/>
          <p:nvPr/>
        </p:nvSpPr>
        <p:spPr>
          <a:xfrm>
            <a:off x="933450" y="282575"/>
            <a:ext cx="2980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Examples and Principles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4AF4-C470-B390-1262-0260EC1FA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3" y="1518540"/>
            <a:ext cx="3486234" cy="10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69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7CA0A0-80ED-F461-3449-7CCF92416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9362B-3D05-4A62-19DB-1283F15387A1}"/>
              </a:ext>
            </a:extLst>
          </p:cNvPr>
          <p:cNvSpPr txBox="1"/>
          <p:nvPr/>
        </p:nvSpPr>
        <p:spPr>
          <a:xfrm>
            <a:off x="852777" y="358775"/>
            <a:ext cx="2904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Hadoop handles the logistics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4F1AC-D621-F451-CB8E-A9BAB767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2" y="795972"/>
            <a:ext cx="4610100" cy="240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54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848692-9118-D0A1-9350-E0F7C512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11079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mapper per data split (typically)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reducer per computer core (best  parallelism)</a:t>
            </a:r>
          </a:p>
          <a:p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12513-430F-1C88-D36D-94621CCA1931}"/>
              </a:ext>
            </a:extLst>
          </p:cNvPr>
          <p:cNvSpPr txBox="1"/>
          <p:nvPr/>
        </p:nvSpPr>
        <p:spPr>
          <a:xfrm>
            <a:off x="1085850" y="282575"/>
            <a:ext cx="2752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Hadoop Rule of Thumb</a:t>
            </a:r>
          </a:p>
        </p:txBody>
      </p:sp>
    </p:spTree>
    <p:extLst>
      <p:ext uri="{BB962C8B-B14F-4D97-AF65-F5344CB8AC3E}">
        <p14:creationId xmlns:p14="http://schemas.microsoft.com/office/powerpoint/2010/main" val="990836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04652-72EA-8DE7-D3F9-613419EC0567}"/>
              </a:ext>
            </a:extLst>
          </p:cNvPr>
          <p:cNvSpPr txBox="1"/>
          <p:nvPr/>
        </p:nvSpPr>
        <p:spPr>
          <a:xfrm>
            <a:off x="230505" y="1044575"/>
            <a:ext cx="4038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• Let  &lt;word, 1&gt; be the &lt;key,value&gt;</a:t>
            </a:r>
          </a:p>
          <a:p>
            <a:r>
              <a:rPr lang="en-US"/>
              <a:t>• Simple mapper &amp; reducer</a:t>
            </a:r>
          </a:p>
          <a:p>
            <a:r>
              <a:rPr lang="en-US"/>
              <a:t>• Hadoop did the hard work of shuffling &amp;  grouping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18C4E-6E47-3EB7-3173-DC3240F227EC}"/>
              </a:ext>
            </a:extLst>
          </p:cNvPr>
          <p:cNvSpPr txBox="1"/>
          <p:nvPr/>
        </p:nvSpPr>
        <p:spPr>
          <a:xfrm>
            <a:off x="1096702" y="511175"/>
            <a:ext cx="2306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Wordcount Strategy</a:t>
            </a:r>
          </a:p>
        </p:txBody>
      </p:sp>
    </p:spTree>
    <p:extLst>
      <p:ext uri="{BB962C8B-B14F-4D97-AF65-F5344CB8AC3E}">
        <p14:creationId xmlns:p14="http://schemas.microsoft.com/office/powerpoint/2010/main" val="1351581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59FAF3-15C0-1DE5-FBA9-E90514F7B990}"/>
              </a:ext>
            </a:extLst>
          </p:cNvPr>
          <p:cNvSpPr txBox="1"/>
          <p:nvPr/>
        </p:nvSpPr>
        <p:spPr>
          <a:xfrm>
            <a:off x="171450" y="892175"/>
            <a:ext cx="45809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Good key-value properties</a:t>
            </a:r>
          </a:p>
          <a:p>
            <a:r>
              <a:rPr lang="en-PK" dirty="0"/>
              <a:t>• Simple</a:t>
            </a:r>
          </a:p>
          <a:p>
            <a:r>
              <a:rPr lang="en-PK" dirty="0"/>
              <a:t>• Enables reducers to get correct output</a:t>
            </a:r>
          </a:p>
        </p:txBody>
      </p:sp>
    </p:spTree>
    <p:extLst>
      <p:ext uri="{BB962C8B-B14F-4D97-AF65-F5344CB8AC3E}">
        <p14:creationId xmlns:p14="http://schemas.microsoft.com/office/powerpoint/2010/main" val="3011090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441020-E3DA-A768-21B1-750298876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76999"/>
          </a:xfrm>
        </p:spPr>
        <p:txBody>
          <a:bodyPr/>
          <a:lstStyle/>
          <a:p>
            <a:r>
              <a:rPr lang="en-US" dirty="0"/>
              <a:t>Mappers:  simple and separable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20A2B-BB21-15A4-C5A2-3AC6F3CE79B5}"/>
              </a:ext>
            </a:extLst>
          </p:cNvPr>
          <p:cNvSpPr txBox="1"/>
          <p:nvPr/>
        </p:nvSpPr>
        <p:spPr>
          <a:xfrm>
            <a:off x="933450" y="380683"/>
            <a:ext cx="2904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Good Task Decomposition: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4DF6DE-8377-1BE4-1BDD-AD516CCC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142591"/>
            <a:ext cx="2466975" cy="904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EC26E0-46E0-4E6E-DCA4-CA39D1F3B002}"/>
              </a:ext>
            </a:extLst>
          </p:cNvPr>
          <p:cNvSpPr txBox="1"/>
          <p:nvPr/>
        </p:nvSpPr>
        <p:spPr>
          <a:xfrm>
            <a:off x="109537" y="2047466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Reducers: easy consolidation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8E307B-9465-D434-9880-C4DAC774F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49" y="2415415"/>
            <a:ext cx="19050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52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DA2EB-29A1-6178-872B-1332B086713C}"/>
              </a:ext>
            </a:extLst>
          </p:cNvPr>
          <p:cNvSpPr txBox="1"/>
          <p:nvPr/>
        </p:nvSpPr>
        <p:spPr>
          <a:xfrm>
            <a:off x="704850" y="434975"/>
            <a:ext cx="3209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Example:  Trending Wordcount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15356-C178-2E58-E501-3EF7DE00CF91}"/>
              </a:ext>
            </a:extLst>
          </p:cNvPr>
          <p:cNvSpPr txBox="1"/>
          <p:nvPr/>
        </p:nvSpPr>
        <p:spPr>
          <a:xfrm>
            <a:off x="133350" y="892175"/>
            <a:ext cx="4343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dirty="0"/>
              <a:t> Twitter Data:  date, message, location, … [other metadata]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  1 Get word count by day  </a:t>
            </a:r>
          </a:p>
          <a:p>
            <a:r>
              <a:rPr lang="en-US" dirty="0"/>
              <a:t>Design: Use composite key Map/Reduce: &lt;date </a:t>
            </a:r>
            <a:r>
              <a:rPr lang="en-US" dirty="0" err="1"/>
              <a:t>word,count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  2 Get total word count</a:t>
            </a:r>
          </a:p>
          <a:p>
            <a:r>
              <a:rPr lang="en-US" dirty="0"/>
              <a:t>Easy way:</a:t>
            </a:r>
          </a:p>
          <a:p>
            <a:r>
              <a:rPr lang="en-US" dirty="0"/>
              <a:t>re-use previous wordcount: use Task  1 output (it’s partially aggregated)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81183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243877-0004-E7AB-6787-4587F5805CB6}"/>
              </a:ext>
            </a:extLst>
          </p:cNvPr>
          <p:cNvSpPr txBox="1"/>
          <p:nvPr/>
        </p:nvSpPr>
        <p:spPr>
          <a:xfrm>
            <a:off x="933450" y="380683"/>
            <a:ext cx="305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Cascading Map/Reduce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C9806-BC2A-BB68-9F59-E8CD2FB64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50015"/>
            <a:ext cx="3990396" cy="25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9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E9D63-3129-C9F6-5CCB-1A45E000C62E}"/>
              </a:ext>
            </a:extLst>
          </p:cNvPr>
          <p:cNvSpPr txBox="1"/>
          <p:nvPr/>
        </p:nvSpPr>
        <p:spPr>
          <a:xfrm>
            <a:off x="1314450" y="380683"/>
            <a:ext cx="2306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The solution: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EFBC9-EAD6-3580-1725-4E222EB28FF0}"/>
              </a:ext>
            </a:extLst>
          </p:cNvPr>
          <p:cNvSpPr txBox="1"/>
          <p:nvPr/>
        </p:nvSpPr>
        <p:spPr>
          <a:xfrm>
            <a:off x="323850" y="892175"/>
            <a:ext cx="3962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dirty="0"/>
              <a:t>Lots of data means we should…</a:t>
            </a:r>
          </a:p>
          <a:p>
            <a:r>
              <a:rPr lang="en-PK" dirty="0"/>
              <a:t>bring computation to data!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dirty="0"/>
              <a:t>Intelligent task scheduling and data distribution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dirty="0"/>
              <a:t>Centralized data repository processing</a:t>
            </a:r>
          </a:p>
          <a:p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BAE60-1737-DD96-486C-1C6D87639AEA}"/>
              </a:ext>
            </a:extLst>
          </p:cNvPr>
          <p:cNvSpPr txBox="1"/>
          <p:nvPr/>
        </p:nvSpPr>
        <p:spPr>
          <a:xfrm>
            <a:off x="323850" y="1521754"/>
            <a:ext cx="3361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90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96EE3C-AD0B-4779-4EE0-F25492043912}"/>
              </a:ext>
            </a:extLst>
          </p:cNvPr>
          <p:cNvSpPr txBox="1"/>
          <p:nvPr/>
        </p:nvSpPr>
        <p:spPr>
          <a:xfrm>
            <a:off x="260322" y="1044575"/>
            <a:ext cx="41192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MapReduce is a programming model or pattern within the Hadoop framework that is used to access big data stored in the Hadoop File System (HDFS)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D62C4-B6D5-9C5C-7BFA-E8578558BA14}"/>
              </a:ext>
            </a:extLst>
          </p:cNvPr>
          <p:cNvSpPr txBox="1"/>
          <p:nvPr/>
        </p:nvSpPr>
        <p:spPr>
          <a:xfrm>
            <a:off x="772104" y="522843"/>
            <a:ext cx="2904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The Map/Reduce Framework</a:t>
            </a:r>
          </a:p>
        </p:txBody>
      </p:sp>
    </p:spTree>
    <p:extLst>
      <p:ext uri="{BB962C8B-B14F-4D97-AF65-F5344CB8AC3E}">
        <p14:creationId xmlns:p14="http://schemas.microsoft.com/office/powerpoint/2010/main" val="5745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E191C8-22EC-6CAF-A8AF-BD887887A38F}"/>
              </a:ext>
            </a:extLst>
          </p:cNvPr>
          <p:cNvSpPr txBox="1"/>
          <p:nvPr/>
        </p:nvSpPr>
        <p:spPr>
          <a:xfrm>
            <a:off x="247650" y="1130210"/>
            <a:ext cx="3810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• User defines:</a:t>
            </a:r>
          </a:p>
          <a:p>
            <a:r>
              <a:rPr lang="en-PK" dirty="0"/>
              <a:t>a. &lt;key, value&gt;</a:t>
            </a:r>
          </a:p>
          <a:p>
            <a:r>
              <a:rPr lang="en-PK" dirty="0"/>
              <a:t>b. mapper &amp; reducer functions</a:t>
            </a:r>
          </a:p>
          <a:p>
            <a:r>
              <a:rPr lang="en-PK" dirty="0"/>
              <a:t>• Hadoop handles the logistics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EFA22-711C-40B7-1C13-0E76B938D36C}"/>
              </a:ext>
            </a:extLst>
          </p:cNvPr>
          <p:cNvSpPr txBox="1"/>
          <p:nvPr/>
        </p:nvSpPr>
        <p:spPr>
          <a:xfrm>
            <a:off x="1151947" y="587375"/>
            <a:ext cx="2306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The framework:</a:t>
            </a:r>
          </a:p>
        </p:txBody>
      </p:sp>
    </p:spTree>
    <p:extLst>
      <p:ext uri="{BB962C8B-B14F-4D97-AF65-F5344CB8AC3E}">
        <p14:creationId xmlns:p14="http://schemas.microsoft.com/office/powerpoint/2010/main" val="164085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5D580-4A5B-7557-64AE-19B01ABDDD9B}"/>
              </a:ext>
            </a:extLst>
          </p:cNvPr>
          <p:cNvSpPr txBox="1"/>
          <p:nvPr/>
        </p:nvSpPr>
        <p:spPr>
          <a:xfrm>
            <a:off x="1151947" y="423376"/>
            <a:ext cx="2306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The logistics: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7BEB4-4AB3-DAA4-ADD9-35B5955E0FF9}"/>
              </a:ext>
            </a:extLst>
          </p:cNvPr>
          <p:cNvSpPr txBox="1"/>
          <p:nvPr/>
        </p:nvSpPr>
        <p:spPr>
          <a:xfrm>
            <a:off x="323850" y="968375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• Hadoop handles the distribution and</a:t>
            </a:r>
            <a:r>
              <a:rPr lang="en-US" dirty="0"/>
              <a:t> </a:t>
            </a:r>
            <a:r>
              <a:rPr lang="en-PK" dirty="0"/>
              <a:t>execution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422363-7080-F609-2F35-11D15B2E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349375"/>
            <a:ext cx="24669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2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0454E5-F7A4-7655-DD63-8AB0A113B186}"/>
              </a:ext>
            </a:extLst>
          </p:cNvPr>
          <p:cNvSpPr txBox="1"/>
          <p:nvPr/>
        </p:nvSpPr>
        <p:spPr>
          <a:xfrm>
            <a:off x="1238250" y="282575"/>
            <a:ext cx="2306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Map/Reduce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E49B2-55C9-ECFF-0C0B-1B24276EBF6E}"/>
              </a:ext>
            </a:extLst>
          </p:cNvPr>
          <p:cNvSpPr txBox="1"/>
          <p:nvPr/>
        </p:nvSpPr>
        <p:spPr>
          <a:xfrm>
            <a:off x="247650" y="892175"/>
            <a:ext cx="426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• map() reads data and outputs &lt;</a:t>
            </a:r>
            <a:r>
              <a:rPr lang="en-PK" dirty="0" err="1"/>
              <a:t>key,value</a:t>
            </a:r>
            <a:r>
              <a:rPr lang="en-PK" dirty="0"/>
              <a:t>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D4519-1A58-E965-0AA7-DD84C7D42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1775"/>
            <a:ext cx="3448050" cy="44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3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0454E5-F7A4-7655-DD63-8AB0A113B186}"/>
              </a:ext>
            </a:extLst>
          </p:cNvPr>
          <p:cNvSpPr txBox="1"/>
          <p:nvPr/>
        </p:nvSpPr>
        <p:spPr>
          <a:xfrm>
            <a:off x="1238250" y="282575"/>
            <a:ext cx="2306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Map/Reduce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C61883-4739-CDFA-2169-11922ADC52D2}"/>
              </a:ext>
            </a:extLst>
          </p:cNvPr>
          <p:cNvSpPr txBox="1"/>
          <p:nvPr/>
        </p:nvSpPr>
        <p:spPr>
          <a:xfrm>
            <a:off x="209550" y="968375"/>
            <a:ext cx="41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• User defines a reduce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F63D2-BBD7-3428-A592-1C38B234BB9D}"/>
              </a:ext>
            </a:extLst>
          </p:cNvPr>
          <p:cNvSpPr txBox="1"/>
          <p:nvPr/>
        </p:nvSpPr>
        <p:spPr>
          <a:xfrm>
            <a:off x="1153104" y="1545621"/>
            <a:ext cx="2306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reduce()</a:t>
            </a:r>
          </a:p>
        </p:txBody>
      </p:sp>
    </p:spTree>
    <p:extLst>
      <p:ext uri="{BB962C8B-B14F-4D97-AF65-F5344CB8AC3E}">
        <p14:creationId xmlns:p14="http://schemas.microsoft.com/office/powerpoint/2010/main" val="239120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0454E5-F7A4-7655-DD63-8AB0A113B186}"/>
              </a:ext>
            </a:extLst>
          </p:cNvPr>
          <p:cNvSpPr txBox="1"/>
          <p:nvPr/>
        </p:nvSpPr>
        <p:spPr>
          <a:xfrm>
            <a:off x="1238250" y="282575"/>
            <a:ext cx="2306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Map/Reduce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C244D-1035-DE48-9EB4-1B9A57B10B07}"/>
              </a:ext>
            </a:extLst>
          </p:cNvPr>
          <p:cNvSpPr txBox="1"/>
          <p:nvPr/>
        </p:nvSpPr>
        <p:spPr>
          <a:xfrm>
            <a:off x="323850" y="899290"/>
            <a:ext cx="441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• reduce() reads &lt;</a:t>
            </a:r>
            <a:r>
              <a:rPr lang="en-PK" dirty="0" err="1"/>
              <a:t>key,value</a:t>
            </a:r>
            <a:r>
              <a:rPr lang="en-PK" dirty="0"/>
              <a:t>&gt; and outputs  </a:t>
            </a:r>
          </a:p>
          <a:p>
            <a:r>
              <a:rPr lang="en-PK" dirty="0"/>
              <a:t>your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B3750B-3949-5603-6E53-E3FA2111C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717412"/>
            <a:ext cx="3676650" cy="57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1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3354</TotalTime>
  <Words>386</Words>
  <Application>Microsoft Office PowerPoint</Application>
  <PresentationFormat>Custom</PresentationFormat>
  <Paragraphs>62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LM Sans 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Analytics: Introduction</dc:title>
  <dc:creator>Imdadullah Khan</dc:creator>
  <cp:lastModifiedBy>TK-LPT-788</cp:lastModifiedBy>
  <cp:revision>163</cp:revision>
  <dcterms:created xsi:type="dcterms:W3CDTF">2022-02-13T22:54:39Z</dcterms:created>
  <dcterms:modified xsi:type="dcterms:W3CDTF">2024-01-31T13:49:21Z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2022-02-13T00:00:00Z</vt:filetime>
  </property>
</Properties>
</file>