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9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41" r:id="rId17"/>
    <p:sldId id="313" r:id="rId18"/>
    <p:sldId id="314" r:id="rId19"/>
    <p:sldId id="315" r:id="rId20"/>
    <p:sldId id="342" r:id="rId21"/>
    <p:sldId id="316" r:id="rId22"/>
    <p:sldId id="317" r:id="rId23"/>
    <p:sldId id="318" r:id="rId24"/>
    <p:sldId id="319" r:id="rId25"/>
    <p:sldId id="343" r:id="rId26"/>
    <p:sldId id="320" r:id="rId27"/>
    <p:sldId id="345" r:id="rId28"/>
    <p:sldId id="321" r:id="rId29"/>
    <p:sldId id="344" r:id="rId30"/>
    <p:sldId id="322" r:id="rId31"/>
    <p:sldId id="347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54" r:id="rId50"/>
    <p:sldId id="334" r:id="rId51"/>
    <p:sldId id="335" r:id="rId52"/>
    <p:sldId id="355" r:id="rId53"/>
    <p:sldId id="336" r:id="rId54"/>
    <p:sldId id="337" r:id="rId55"/>
    <p:sldId id="338" r:id="rId56"/>
    <p:sldId id="339" r:id="rId57"/>
    <p:sldId id="356" r:id="rId58"/>
    <p:sldId id="357" r:id="rId59"/>
    <p:sldId id="358" r:id="rId60"/>
    <p:sldId id="340" r:id="rId6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74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2F82D-D526-4BC2-ADE7-4E6AE6424A8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CE7C63D-B0BE-4F69-9B70-81DB6497021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6EC235-0DE7-40C8-AF17-670AE23F2BB2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9219" name="Rectangle 2"/>
          <p:cNvSpPr>
            <a:spLocks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EA0BBE-7049-4C28-B3CF-680B2B4D3BC7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4184210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468E75D3-B1C7-492E-919F-027F462EBF1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577978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BD3B3C4B-FF51-4C3F-BBA8-0DE87C85B02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11930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7- </a:t>
            </a:r>
            <a:fld id="{B5F10B23-433F-4597-9691-2ED9139A721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648695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C4A3459E-A59E-431B-8631-F0653725143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02530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3A42DAB0-E09F-4A9E-971F-4C550C2E378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1798209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F8650CD1-73B2-4EA1-B435-D5E65F952AC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59738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1AB767D2-DA7C-4AFE-9B54-E8D6B3D019A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790324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6576B117-BF95-4883-BA22-16DEEA9A996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37208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2B609879-8122-4B27-8656-EDFE6BC1CE6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26831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122A8F39-B815-4512-91B1-6BC3100C50B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85936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08592E00-1997-479C-898C-6E2589F7329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200" b="1" dirty="0" smtClean="0">
                <a:ea typeface="+mn-ea"/>
              </a:rPr>
              <a:t>CHAPTER 7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3200" b="1" dirty="0" smtClean="0">
              <a:ea typeface="+mn-ea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600" b="1" dirty="0" smtClean="0">
                <a:ea typeface="+mn-ea"/>
              </a:rPr>
              <a:t>More SQL: Complex Queries, Triggers, Views, and Schema Modification</a:t>
            </a:r>
            <a:endParaRPr lang="en-US" sz="3600" b="1" dirty="0">
              <a:ea typeface="+mn-ea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0CA3CD02-66C6-4916-8C05-5DE4F2CC19F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300538"/>
          </a:xfrm>
        </p:spPr>
        <p:txBody>
          <a:bodyPr/>
          <a:lstStyle/>
          <a:p>
            <a:r>
              <a:rPr lang="en-US" altLang="en-US" smtClean="0"/>
              <a:t>Use other comparison operators to compare a single value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smtClean="0"/>
              <a:t>(or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smtClean="0"/>
              <a:t>) operator </a:t>
            </a:r>
          </a:p>
          <a:p>
            <a:pPr lvl="2"/>
            <a:r>
              <a:rPr lang="en-US" altLang="en-US" smtClean="0"/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mtClean="0"/>
              <a:t>if the value </a:t>
            </a:r>
            <a:r>
              <a:rPr lang="en-US" altLang="en-US" i="1" smtClean="0"/>
              <a:t>v</a:t>
            </a:r>
            <a:r>
              <a:rPr lang="en-US" altLang="en-US" smtClean="0"/>
              <a:t> is equal to some value in the set </a:t>
            </a:r>
            <a:r>
              <a:rPr lang="en-US" altLang="en-US" i="1" smtClean="0"/>
              <a:t>V</a:t>
            </a:r>
            <a:r>
              <a:rPr lang="en-US" altLang="en-US" smtClean="0"/>
              <a:t> and is hence equivalent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mtClean="0"/>
              <a:t>Other operators that can be combined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mtClean="0"/>
              <a:t> (or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mtClean="0"/>
              <a:t>):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mtClean="0">
                <a:cs typeface="Courier New" panose="02070309020205020404" pitchFamily="49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smtClean="0">
                <a:cs typeface="Courier New" panose="02070309020205020404" pitchFamily="49" charset="0"/>
              </a:rPr>
              <a:t>value must exceed all values from nested query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76838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7- 11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Avoid potential errors and ambiguities</a:t>
            </a:r>
          </a:p>
          <a:p>
            <a:pPr lvl="1"/>
            <a:r>
              <a:rPr lang="en-US" altLang="en-US" smtClean="0"/>
              <a:t>Create tuple variables (aliases) for all tables referenced in SQL query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272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1FF94E7F-4BD3-4EB6-A59E-BACA5147C41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Correlated Nested Queries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/>
              <a:t>Queries that are nested using the = or IN comparison operator </a:t>
            </a:r>
            <a:r>
              <a:rPr lang="en-US" altLang="en-US" dirty="0" smtClean="0"/>
              <a:t>can be collapsed into one single block: E.g., Q16 can be written as: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sz="1800" b="1" dirty="0" smtClean="0">
                <a:solidFill>
                  <a:srgbClr val="800000"/>
                </a:solidFill>
              </a:rPr>
              <a:t>Q16A:</a:t>
            </a:r>
            <a:r>
              <a:rPr lang="en-US" sz="1800" dirty="0" smtClean="0">
                <a:solidFill>
                  <a:srgbClr val="800000"/>
                </a:solidFill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</a:rPr>
              <a:t>SELECT</a:t>
            </a:r>
            <a:r>
              <a:rPr lang="en-US" sz="1800" dirty="0" smtClean="0">
                <a:solidFill>
                  <a:srgbClr val="800000"/>
                </a:solidFill>
              </a:rPr>
              <a:t>		</a:t>
            </a:r>
            <a:r>
              <a:rPr 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sz="1800" dirty="0" smtClean="0">
                <a:solidFill>
                  <a:srgbClr val="800000"/>
                </a:solidFill>
              </a:rPr>
              <a:t>, </a:t>
            </a:r>
            <a:r>
              <a:rPr lang="en-US" sz="1800" dirty="0" err="1" smtClean="0">
                <a:solidFill>
                  <a:srgbClr val="800000"/>
                </a:solidFill>
              </a:rPr>
              <a:t>E.Lname</a:t>
            </a:r>
            <a:endParaRPr lang="en-US" sz="1800" dirty="0" smtClean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		</a:t>
            </a:r>
            <a:r>
              <a:rPr lang="en-US" sz="1800" b="1" dirty="0" smtClean="0">
                <a:solidFill>
                  <a:srgbClr val="800000"/>
                </a:solidFill>
              </a:rPr>
              <a:t>FROM</a:t>
            </a:r>
            <a:r>
              <a:rPr lang="en-US" sz="1800" dirty="0" smtClean="0">
                <a:solidFill>
                  <a:srgbClr val="800000"/>
                </a:solidFill>
              </a:rPr>
              <a:t>		EMPLOYEE </a:t>
            </a:r>
            <a:r>
              <a:rPr lang="en-US" sz="1800" b="1" dirty="0" smtClean="0">
                <a:solidFill>
                  <a:srgbClr val="800000"/>
                </a:solidFill>
              </a:rPr>
              <a:t>AS</a:t>
            </a:r>
            <a:r>
              <a:rPr lang="en-US" sz="1800" dirty="0" smtClean="0">
                <a:solidFill>
                  <a:srgbClr val="800000"/>
                </a:solidFill>
              </a:rPr>
              <a:t> E, DEPENDENT </a:t>
            </a:r>
            <a:r>
              <a:rPr lang="en-US" sz="1800" b="1" dirty="0" smtClean="0">
                <a:solidFill>
                  <a:srgbClr val="800000"/>
                </a:solidFill>
              </a:rPr>
              <a:t>AS</a:t>
            </a:r>
            <a:r>
              <a:rPr lang="en-US" sz="1800" dirty="0" smtClean="0">
                <a:solidFill>
                  <a:srgbClr val="800000"/>
                </a:solidFill>
              </a:rPr>
              <a:t> 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		</a:t>
            </a:r>
            <a:r>
              <a:rPr lang="en-US" sz="1800" b="1" dirty="0" smtClean="0">
                <a:solidFill>
                  <a:srgbClr val="800000"/>
                </a:solidFill>
              </a:rPr>
              <a:t>WHERE</a:t>
            </a:r>
            <a:r>
              <a:rPr lang="en-US" sz="1800" dirty="0" smtClean="0">
                <a:solidFill>
                  <a:srgbClr val="800000"/>
                </a:solidFill>
              </a:rPr>
              <a:t>		</a:t>
            </a:r>
            <a:r>
              <a:rPr lang="en-US" sz="1800" dirty="0" err="1" smtClean="0">
                <a:solidFill>
                  <a:srgbClr val="800000"/>
                </a:solidFill>
              </a:rPr>
              <a:t>E.Ssn</a:t>
            </a:r>
            <a:r>
              <a:rPr lang="en-US" sz="1800" dirty="0" smtClean="0">
                <a:solidFill>
                  <a:srgbClr val="800000"/>
                </a:solidFill>
              </a:rPr>
              <a:t>=</a:t>
            </a:r>
            <a:r>
              <a:rPr lang="en-US" sz="1800" dirty="0" err="1" smtClean="0">
                <a:solidFill>
                  <a:srgbClr val="800000"/>
                </a:solidFill>
              </a:rPr>
              <a:t>D.Essn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</a:rPr>
              <a:t>AND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E.Sex</a:t>
            </a:r>
            <a:r>
              <a:rPr lang="en-US" sz="1800" dirty="0" smtClean="0">
                <a:solidFill>
                  <a:srgbClr val="800000"/>
                </a:solidFill>
              </a:rPr>
              <a:t>=</a:t>
            </a:r>
            <a:r>
              <a:rPr lang="en-US" sz="1800" dirty="0" err="1" smtClean="0">
                <a:solidFill>
                  <a:srgbClr val="800000"/>
                </a:solidFill>
              </a:rPr>
              <a:t>D.Sex</a:t>
            </a:r>
            <a:endParaRPr lang="en-US" sz="1800" dirty="0" smtClean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						</a:t>
            </a:r>
            <a:r>
              <a:rPr lang="en-US" sz="1800" b="1" dirty="0" smtClean="0">
                <a:solidFill>
                  <a:srgbClr val="800000"/>
                </a:solidFill>
              </a:rPr>
              <a:t>	AND</a:t>
            </a:r>
            <a:r>
              <a:rPr lang="en-US" sz="1800" dirty="0" smtClean="0">
                <a:solidFill>
                  <a:srgbClr val="800000"/>
                </a:solidFill>
              </a:rPr>
              <a:t> 					</a:t>
            </a:r>
            <a:r>
              <a:rPr 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sz="1800" dirty="0" smtClean="0">
                <a:solidFill>
                  <a:srgbClr val="800000"/>
                </a:solidFill>
              </a:rPr>
              <a:t>=</a:t>
            </a:r>
            <a:r>
              <a:rPr lang="en-US" sz="1800" dirty="0" err="1" smtClean="0">
                <a:solidFill>
                  <a:srgbClr val="800000"/>
                </a:solidFill>
              </a:rPr>
              <a:t>D.Dependent_name</a:t>
            </a:r>
            <a:r>
              <a:rPr lang="en-US" sz="1800" dirty="0" smtClean="0">
                <a:solidFill>
                  <a:srgbClr val="800000"/>
                </a:solidFill>
              </a:rPr>
              <a:t>;</a:t>
            </a:r>
          </a:p>
          <a:p>
            <a:pPr>
              <a:defRPr/>
            </a:pPr>
            <a:r>
              <a:rPr lang="en-US" altLang="en-US" b="1" dirty="0" smtClean="0"/>
              <a:t>Correlated</a:t>
            </a:r>
            <a:r>
              <a:rPr lang="en-US" altLang="en-US" dirty="0" smtClean="0"/>
              <a:t> nested query </a:t>
            </a:r>
          </a:p>
          <a:p>
            <a:pPr lvl="1">
              <a:defRPr/>
            </a:pPr>
            <a:r>
              <a:rPr lang="en-US" altLang="en-US" dirty="0" smtClean="0"/>
              <a:t>Evaluated once for each tuple in the outer query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7- 13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EXISTS and UNIQUE Functions in SQL for correlating queries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mtClean="0"/>
              <a:t> function </a:t>
            </a:r>
          </a:p>
          <a:p>
            <a:pPr lvl="1"/>
            <a:r>
              <a:rPr lang="en-US" altLang="en-US" smtClean="0"/>
              <a:t>Check whether the result of a correlated nested query is empty or not. They are Boolean functions that return a TRUE or FALSE result.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 EXISTS </a:t>
            </a:r>
          </a:p>
          <a:p>
            <a:pPr lvl="1"/>
            <a:r>
              <a:rPr lang="en-US" altLang="en-US" smtClean="0"/>
              <a:t>Typically used in conjunction with a correlated nested query</a:t>
            </a:r>
          </a:p>
          <a:p>
            <a:r>
              <a:rPr lang="en-US" altLang="en-US" smtClean="0"/>
              <a:t>SQL function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UNIQUE(Q)</a:t>
            </a:r>
          </a:p>
          <a:p>
            <a:pPr lvl="1"/>
            <a:r>
              <a:rPr lang="en-US" altLang="en-US" smtClean="0"/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if there are no duplicate tuples in the result of query Q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7- 14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EXISTS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8013" cy="4524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1828800"/>
            <a:ext cx="7467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Q7: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SELECT Fname, Lname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EXISTS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(SELECT *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FROM DEPENDENT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WHERE Ssn= Essn)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AND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EXISTS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(SELECT   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FROM Department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WHERE Ssn= Mgr_Ssn)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7- 15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NOT EXISTS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To achieve the “for all” (universal quantifier- see Ch.8) effect, we use double negation this way in SQL: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Query: List first and last name of employees who work on </a:t>
            </a:r>
            <a:r>
              <a:rPr lang="en-US" altLang="en-US" sz="2400" u="sng" smtClean="0"/>
              <a:t>ALL projects controlled by Dno=5.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658813" y="3309938"/>
            <a:ext cx="6934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SELECT Fname, Lname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NOT EXISTS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( (SELECT  Pnumber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FROM PROJECT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WHERE Dno=5)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EXCEPT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(SELECT   Pno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FROM WORKS_ON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WHERE Ssn= ESsn)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The above is equivalent to double negation: List names of those employees for whom there does NOT exist a project managed by department no. 5 that they do NOT work on.</a:t>
            </a:r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7- 16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Double Negation to accomplish “for all”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/>
              <a:t>Q3B:</a:t>
            </a:r>
            <a:r>
              <a:rPr lang="en-US" sz="1600" dirty="0"/>
              <a:t>	</a:t>
            </a:r>
            <a:r>
              <a:rPr lang="en-US" sz="1600" b="1" dirty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Lname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Fname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		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WHERE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NOT EXISTS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	*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b="1" dirty="0" smtClean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	WORKS_ON B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b="1" dirty="0" smtClean="0">
                <a:solidFill>
                  <a:schemeClr val="tx1"/>
                </a:solidFill>
              </a:rPr>
              <a:t>WHERE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B.Pno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chemeClr val="tx1"/>
                </a:solidFill>
              </a:rPr>
              <a:t>  (</a:t>
            </a:r>
            <a:r>
              <a:rPr lang="en-US" sz="1600" b="1" dirty="0">
                <a:solidFill>
                  <a:schemeClr val="tx1"/>
                </a:solidFill>
              </a:rPr>
              <a:t>  </a:t>
            </a:r>
            <a:r>
              <a:rPr lang="en-US" sz="1600" b="1" dirty="0" smtClean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Pnumber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	 </a:t>
            </a: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b="1" dirty="0">
                <a:solidFill>
                  <a:schemeClr val="tx1"/>
                </a:solidFill>
              </a:rPr>
              <a:t> </a:t>
            </a:r>
            <a:r>
              <a:rPr lang="en-US" sz="1600" b="1" dirty="0" smtClean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PROJECT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	 </a:t>
            </a:r>
            <a:r>
              <a:rPr lang="en-US" sz="1600" dirty="0" smtClean="0">
                <a:solidFill>
                  <a:schemeClr val="tx1"/>
                </a:solidFill>
              </a:rPr>
              <a:t>     </a:t>
            </a:r>
            <a:r>
              <a:rPr lang="en-US" sz="1600" b="1" dirty="0" smtClean="0">
                <a:solidFill>
                  <a:schemeClr val="tx1"/>
                </a:solidFill>
              </a:rPr>
              <a:t>WHERE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Dnum</a:t>
            </a:r>
            <a:r>
              <a:rPr lang="en-US" sz="1600" dirty="0" smtClean="0">
                <a:solidFill>
                  <a:schemeClr val="tx1"/>
                </a:solidFill>
              </a:rPr>
              <a:t>=5 </a:t>
            </a: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AND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						 </a:t>
            </a:r>
            <a:r>
              <a:rPr lang="en-US" sz="1600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sz="1600" b="1" dirty="0" smtClean="0">
                <a:solidFill>
                  <a:schemeClr val="tx1"/>
                </a:solidFill>
              </a:rPr>
              <a:t>NOT </a:t>
            </a:r>
            <a:r>
              <a:rPr lang="en-US" sz="1600" b="1" dirty="0">
                <a:solidFill>
                  <a:schemeClr val="tx1"/>
                </a:solidFill>
              </a:rPr>
              <a:t>EXISTS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</a:rPr>
              <a:t>SELECT</a:t>
            </a: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 </a:t>
            </a: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WORKS_ON </a:t>
            </a:r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 </a:t>
            </a: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</a:rPr>
              <a:t>WHERE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C.Essn</a:t>
            </a:r>
            <a:r>
              <a:rPr lang="en-US" sz="1600" dirty="0" smtClean="0">
                <a:solidFill>
                  <a:schemeClr val="tx1"/>
                </a:solidFill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</a:rPr>
              <a:t>Ssn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					 </a:t>
            </a: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C.Pno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B.Pno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)));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The above is a direct rendering of: </a:t>
            </a:r>
            <a:r>
              <a:rPr lang="en-US" altLang="en-US" sz="2000" dirty="0" smtClean="0"/>
              <a:t>List names of those employees for whom there does NOT exist a project managed by department no. 5 that they do NOT work on.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3F5136A2-C70A-429B-BDA9-5E302ECD32A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Explicit Sets and Renaming of Attributes in SQL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Can use explicit set of values in WHERE clause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Q17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(1, 2, 3);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en-US" dirty="0" smtClean="0"/>
              <a:t>Use qualifier AS followed by desired new name</a:t>
            </a:r>
          </a:p>
          <a:p>
            <a:pPr lvl="1">
              <a:defRPr/>
            </a:pPr>
            <a:r>
              <a:rPr lang="en-US" altLang="en-US" dirty="0" smtClean="0"/>
              <a:t>Rename any attribute that appears in the result of a query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5045075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7- 18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Joined Tables in the FROM Clause of SQL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Joined table</a:t>
            </a:r>
          </a:p>
          <a:p>
            <a:pPr lvl="1"/>
            <a:r>
              <a:rPr lang="en-US" altLang="en-US" smtClean="0"/>
              <a:t>Permits users to specify a table resulting from a join operation in the FROM clause of a query</a:t>
            </a:r>
          </a:p>
          <a:p>
            <a:r>
              <a:rPr lang="en-US" altLang="en-US" smtClean="0"/>
              <a:t>The FROM clause in Q1A </a:t>
            </a:r>
          </a:p>
          <a:p>
            <a:pPr lvl="1"/>
            <a:r>
              <a:rPr lang="en-US" altLang="en-US" smtClean="0"/>
              <a:t>Contains a single joined table. JOIN may also be called INNER JOIN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7- 19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JOINed Tables  in SQL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39713" y="1616075"/>
            <a:ext cx="8294687" cy="4572000"/>
          </a:xfrm>
        </p:spPr>
        <p:txBody>
          <a:bodyPr/>
          <a:lstStyle/>
          <a:p>
            <a:r>
              <a:rPr lang="en-US" altLang="en-US" smtClean="0"/>
              <a:t>Specify different types of join</a:t>
            </a:r>
          </a:p>
          <a:p>
            <a:pPr lvl="1"/>
            <a:r>
              <a:rPr lang="en-US" altLang="en-US" smtClean="0"/>
              <a:t>NATURAL JOIN </a:t>
            </a:r>
          </a:p>
          <a:p>
            <a:pPr lvl="1"/>
            <a:r>
              <a:rPr lang="en-US" altLang="en-US" smtClean="0"/>
              <a:t>Various types of OUTER JOIN (LEFT, RIGHT, FULL )</a:t>
            </a:r>
          </a:p>
          <a:p>
            <a:r>
              <a:rPr lang="en-US" altLang="en-US" smtClean="0"/>
              <a:t>NATURAL JOIN on two relations R and S</a:t>
            </a:r>
          </a:p>
          <a:p>
            <a:pPr lvl="1"/>
            <a:r>
              <a:rPr lang="en-US" altLang="en-US" smtClean="0"/>
              <a:t>No join condition specified</a:t>
            </a:r>
          </a:p>
          <a:p>
            <a:pPr lvl="1"/>
            <a:r>
              <a:rPr lang="en-US" altLang="en-US" smtClean="0"/>
              <a:t>Is equivalent to an implicit EQUIJOIN condition for each pair of attributes with same name from R and 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7- 20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7 Outline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More Complex SQL Retrieval Queries</a:t>
            </a:r>
          </a:p>
          <a:p>
            <a:r>
              <a:rPr lang="en-US" altLang="en-US" smtClean="0"/>
              <a:t>Specifying Semantic Constraints as Assertions and Actions as Triggers</a:t>
            </a:r>
          </a:p>
          <a:p>
            <a:r>
              <a:rPr lang="en-US" altLang="en-US" smtClean="0"/>
              <a:t>Views (Virtual Tables) in SQL</a:t>
            </a:r>
          </a:p>
          <a:p>
            <a:r>
              <a:rPr lang="en-US" altLang="en-US" smtClean="0"/>
              <a:t>Schema Modification in SQL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7- 3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Q1B</a:t>
            </a:r>
            <a:r>
              <a:rPr lang="en-US" sz="2000" b="1" dirty="0"/>
              <a:t>:   </a:t>
            </a:r>
            <a:r>
              <a:rPr lang="en-US" sz="2000" b="1" dirty="0" smtClean="0"/>
              <a:t>     SELECT</a:t>
            </a:r>
            <a:r>
              <a:rPr lang="en-US" sz="2000" dirty="0"/>
              <a:t>        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, Address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    </a:t>
            </a:r>
            <a:r>
              <a:rPr lang="en-US" sz="2000" b="1" dirty="0" smtClean="0"/>
              <a:t>FROM</a:t>
            </a: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EMPLOYEE </a:t>
            </a:r>
            <a:r>
              <a:rPr lang="en-US" sz="2000" b="1" dirty="0"/>
              <a:t>NATURAL JOIN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 smtClean="0"/>
              <a:t>(</a:t>
            </a:r>
            <a:r>
              <a:rPr lang="en-US" sz="2000" dirty="0"/>
              <a:t>DEPARTMENT </a:t>
            </a:r>
            <a:r>
              <a:rPr lang="en-US" sz="2000" b="1" dirty="0"/>
              <a:t>AS</a:t>
            </a:r>
            <a:r>
              <a:rPr lang="en-US" sz="2000" dirty="0"/>
              <a:t> DEPT (</a:t>
            </a:r>
            <a:r>
              <a:rPr lang="en-US" sz="2000" dirty="0" err="1"/>
              <a:t>Dname</a:t>
            </a:r>
            <a:r>
              <a:rPr lang="en-US" sz="2000" dirty="0"/>
              <a:t>, </a:t>
            </a:r>
            <a:r>
              <a:rPr lang="en-US" sz="2000" dirty="0" err="1"/>
              <a:t>Dno</a:t>
            </a:r>
            <a:r>
              <a:rPr lang="en-US" sz="2000" dirty="0"/>
              <a:t>, </a:t>
            </a:r>
            <a:r>
              <a:rPr lang="en-US" sz="2000" dirty="0" err="1"/>
              <a:t>Mssn</a:t>
            </a:r>
            <a:r>
              <a:rPr lang="en-US" sz="2000" dirty="0" smtClean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</a:t>
            </a:r>
            <a:r>
              <a:rPr lang="en-US" sz="2000" dirty="0" err="1" smtClean="0"/>
              <a:t>Msdate</a:t>
            </a:r>
            <a:r>
              <a:rPr lang="en-US" sz="2000" dirty="0"/>
              <a:t>)))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    </a:t>
            </a:r>
            <a:r>
              <a:rPr lang="en-US" sz="2000" b="1" dirty="0" smtClean="0"/>
              <a:t>WHERE</a:t>
            </a: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Dname</a:t>
            </a:r>
            <a:r>
              <a:rPr lang="en-US" sz="2000" dirty="0"/>
              <a:t>=‘Research</a:t>
            </a:r>
            <a:r>
              <a:rPr lang="en-US" sz="2000" dirty="0" smtClean="0"/>
              <a:t>’;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800000"/>
                </a:solidFill>
              </a:rPr>
              <a:t>The above works with </a:t>
            </a:r>
            <a:r>
              <a:rPr lang="en-US" sz="2400" dirty="0" err="1">
                <a:solidFill>
                  <a:srgbClr val="800000"/>
                </a:solidFill>
              </a:rPr>
              <a:t>EMPLOYEE.Dno</a:t>
            </a:r>
            <a:r>
              <a:rPr lang="en-US" sz="2400" dirty="0">
                <a:solidFill>
                  <a:srgbClr val="800000"/>
                </a:solidFill>
              </a:rPr>
              <a:t> = </a:t>
            </a:r>
            <a:r>
              <a:rPr lang="en-US" sz="2400" dirty="0" err="1">
                <a:solidFill>
                  <a:srgbClr val="800000"/>
                </a:solidFill>
              </a:rPr>
              <a:t>DEPT.Dno</a:t>
            </a:r>
            <a:r>
              <a:rPr lang="en-US" sz="2400" dirty="0">
                <a:solidFill>
                  <a:srgbClr val="800000"/>
                </a:solidFill>
              </a:rPr>
              <a:t> as an implicit join condition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1FE7B1B5-C2D5-413A-B1EE-97B920C0BD0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and OUTER Joins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smtClean="0"/>
              <a:t>INNER JOIN  </a:t>
            </a:r>
            <a:r>
              <a:rPr lang="en-US" altLang="en-US" sz="2200" b="1" smtClean="0"/>
              <a:t>(versus </a:t>
            </a:r>
            <a:r>
              <a:rPr lang="en-US" altLang="en-US" sz="2200" smtClean="0"/>
              <a:t>OUTER JOIN</a:t>
            </a:r>
            <a:r>
              <a:rPr lang="en-US" altLang="en-US" sz="2200" b="1" smtClean="0"/>
              <a:t>)</a:t>
            </a:r>
          </a:p>
          <a:p>
            <a:pPr lvl="1"/>
            <a:r>
              <a:rPr lang="en-US" altLang="en-US" sz="2200" smtClean="0"/>
              <a:t>Default type of join in a joined table</a:t>
            </a:r>
          </a:p>
          <a:p>
            <a:pPr lvl="1"/>
            <a:r>
              <a:rPr lang="en-US" altLang="en-US" sz="2200" smtClean="0"/>
              <a:t>Tuple is included in the result only if a matching tuple exists in the other relation</a:t>
            </a:r>
          </a:p>
          <a:p>
            <a:r>
              <a:rPr lang="en-US" altLang="en-US" sz="2200" smtClean="0"/>
              <a:t>LEFT OUTER JOIN 	</a:t>
            </a:r>
          </a:p>
          <a:p>
            <a:pPr lvl="1"/>
            <a:r>
              <a:rPr lang="en-US" altLang="en-US" sz="2200" smtClean="0"/>
              <a:t>Every tuple in left table must appear in result</a:t>
            </a:r>
          </a:p>
          <a:p>
            <a:pPr lvl="1"/>
            <a:r>
              <a:rPr lang="en-US" altLang="en-US" sz="2200" smtClean="0"/>
              <a:t>If no matching tuple</a:t>
            </a:r>
          </a:p>
          <a:p>
            <a:pPr lvl="2"/>
            <a:r>
              <a:rPr lang="en-US" altLang="en-US" sz="2200" smtClean="0"/>
              <a:t>Padded with NULL values for attributes of right table</a:t>
            </a:r>
          </a:p>
          <a:p>
            <a:r>
              <a:rPr lang="en-US" altLang="en-US" sz="2200" smtClean="0"/>
              <a:t>RIGHT OUTER JOIN</a:t>
            </a:r>
          </a:p>
          <a:p>
            <a:pPr lvl="1"/>
            <a:r>
              <a:rPr lang="en-US" altLang="en-US" sz="2200" smtClean="0"/>
              <a:t>Every tuple in right table must appear in result</a:t>
            </a:r>
          </a:p>
          <a:p>
            <a:pPr lvl="1"/>
            <a:r>
              <a:rPr lang="en-US" altLang="en-US" sz="2200" smtClean="0"/>
              <a:t>If no matching tuple</a:t>
            </a:r>
          </a:p>
          <a:p>
            <a:pPr lvl="2"/>
            <a:r>
              <a:rPr lang="en-US" altLang="en-US" sz="2200" smtClean="0"/>
              <a:t>Padded with NULL values for attributes of left table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7- 22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LEFT OUTER JOIN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990600" y="2133600"/>
            <a:ext cx="7086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SELECT E.Lname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Employee_Name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S.Lname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Supervisor_Name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ON E.Super_ssn = S.Ssn)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cs typeface="Arial" panose="020B0604020202020204" pitchFamily="34" charset="0"/>
              </a:rPr>
              <a:t>ALTERNATE SYNTAX: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SELECT E.Lname </a:t>
            </a: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E.Super_ssn + = S.Ssn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8153B581-A6B9-4F86-BADE-85FEE2628F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Multiway JOIN in the FROM clause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FULL OUTER JOIN – combines result if LEFT and RIGHT OUTER JOIN</a:t>
            </a:r>
          </a:p>
          <a:p>
            <a:pPr>
              <a:defRPr/>
            </a:pPr>
            <a:r>
              <a:rPr lang="en-US" altLang="en-US" dirty="0" smtClean="0"/>
              <a:t>Can nest JOIN specifications for a multiway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Q2A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Lname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Address,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Bdate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((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DEPARTMENT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			   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Mgr_ssn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=‘Stafford’;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FD305559-931F-4FA4-B3A4-F0D99A7D3E2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summarize information from multiple tuples into a single-tuple summary</a:t>
            </a:r>
          </a:p>
          <a:p>
            <a:r>
              <a:rPr lang="en-US" altLang="en-US" smtClean="0"/>
              <a:t>Built-in aggregate functions 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smtClean="0"/>
              <a:t>,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mtClean="0"/>
              <a:t>, and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 smtClean="0"/>
              <a:t>Grouping </a:t>
            </a:r>
          </a:p>
          <a:p>
            <a:pPr lvl="1"/>
            <a:r>
              <a:rPr lang="en-US" altLang="en-US" smtClean="0"/>
              <a:t>Create subgroups of tuples before summarizing</a:t>
            </a:r>
          </a:p>
          <a:p>
            <a:r>
              <a:rPr lang="en-US" altLang="en-US" smtClean="0"/>
              <a:t>To select entire groups,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 is used</a:t>
            </a:r>
          </a:p>
          <a:p>
            <a:r>
              <a:rPr lang="en-US" altLang="en-US" smtClean="0"/>
              <a:t>Aggregate functions can be used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clause or in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62FFEA6C-4FBA-494A-85ED-0B1929E72C6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Renaming Results of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Following query returns a single row of computed values from EMPLOYEE table: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Q19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  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EMPLOYEE;</a:t>
            </a:r>
          </a:p>
          <a:p>
            <a:pPr>
              <a:defRPr/>
            </a:pPr>
            <a:r>
              <a:rPr lang="en-US" sz="2400" dirty="0"/>
              <a:t>The result can be presented with new names</a:t>
            </a:r>
            <a:r>
              <a:rPr lang="en-US" sz="2400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Q19A: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Highest_Sal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Lowest_Sal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Average_Sal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151FB681-F887-468A-A6DF-3277276BF10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 (cont’d.)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NULL values are discarded when aggregate functions are applied to a particular column</a:t>
            </a:r>
          </a:p>
          <a:p>
            <a:endParaRPr lang="en-US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B7C95C22-6C51-4929-80F9-2B7D9D45DFD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on Booleans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and ALL  may be applied as functions on Boolean Values.</a:t>
            </a:r>
          </a:p>
          <a:p>
            <a:r>
              <a:rPr lang="en-US" altLang="en-US" smtClean="0"/>
              <a:t>SOME returns true if at least one element in the collection is TRUE (similar to OR)</a:t>
            </a:r>
          </a:p>
          <a:p>
            <a:r>
              <a:rPr lang="en-US" altLang="en-US" smtClean="0"/>
              <a:t>ALL returns true if all of the elements in the collection are TRUE (similar to AND)</a:t>
            </a:r>
          </a:p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28F4DD94-3A6E-40B8-9DE4-287061DE900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Clause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Partition</a:t>
            </a:r>
            <a:r>
              <a:rPr lang="en-US" altLang="en-US" smtClean="0"/>
              <a:t> relation into subsets of tuples</a:t>
            </a:r>
          </a:p>
          <a:p>
            <a:pPr lvl="1"/>
            <a:r>
              <a:rPr lang="en-US" altLang="en-US" smtClean="0"/>
              <a:t>Based on </a:t>
            </a:r>
            <a:r>
              <a:rPr lang="en-US" altLang="en-US" b="1" smtClean="0"/>
              <a:t>grouping attribute(s)</a:t>
            </a:r>
          </a:p>
          <a:p>
            <a:pPr lvl="1"/>
            <a:r>
              <a:rPr lang="en-US" altLang="en-US" smtClean="0"/>
              <a:t>Apply function to each such group independently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mtClean="0"/>
              <a:t>clause </a:t>
            </a:r>
          </a:p>
          <a:p>
            <a:pPr lvl="1"/>
            <a:r>
              <a:rPr lang="en-US" altLang="en-US" smtClean="0"/>
              <a:t>Specifies grouping attributes</a:t>
            </a:r>
          </a:p>
          <a:p>
            <a:r>
              <a:rPr lang="en-US" altLang="en-US" smtClean="0"/>
              <a:t>COUNT (*) counts the number of rows in the group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9B374DE6-E5F5-4A36-941B-8216AACBB86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The grouping attribute must appear in the SELECT clause: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Q24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US" sz="2400" dirty="0"/>
              <a:t>If the grouping attribute has NULL as a possible value, then a separate group is created for the null </a:t>
            </a:r>
            <a:r>
              <a:rPr lang="en-US" sz="2400" dirty="0" smtClean="0"/>
              <a:t>value (e.g., null </a:t>
            </a:r>
            <a:r>
              <a:rPr lang="en-US" sz="2400" dirty="0" err="1" smtClean="0"/>
              <a:t>Dno</a:t>
            </a:r>
            <a:r>
              <a:rPr lang="en-US" sz="2400" dirty="0" smtClean="0"/>
              <a:t> in the above query)</a:t>
            </a:r>
          </a:p>
          <a:p>
            <a:pPr>
              <a:defRPr/>
            </a:pPr>
            <a:r>
              <a:rPr lang="en-US" sz="2400" dirty="0" smtClean="0"/>
              <a:t>GROUP BY may be applied to the result of a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Q25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PROJECT, WORKS_ON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7EBAEBB8-FA89-47A9-BFF3-3FC058A49F7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Complex SQL Retrieval Queries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Additional features allow users to specify more complex retrievals from database:</a:t>
            </a:r>
          </a:p>
          <a:p>
            <a:pPr lvl="1"/>
            <a:r>
              <a:rPr lang="en-US" altLang="en-US" smtClean="0"/>
              <a:t>Nested queries, joined tables, and outer joins (in the FROM clause), aggregate functions, and grouping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and HAVING Clauses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clause</a:t>
            </a:r>
          </a:p>
          <a:p>
            <a:pPr lvl="1">
              <a:defRPr/>
            </a:pPr>
            <a:r>
              <a:rPr lang="en-US" altLang="en-US" dirty="0" smtClean="0"/>
              <a:t>Provides a condition to select or reject an entire group:</a:t>
            </a:r>
          </a:p>
          <a:p>
            <a:pPr>
              <a:defRPr/>
            </a:pPr>
            <a:r>
              <a:rPr lang="en-US" sz="2000" b="1" dirty="0"/>
              <a:t>Query 26.</a:t>
            </a:r>
            <a:r>
              <a:rPr lang="en-US" sz="2000" dirty="0"/>
              <a:t> For each project </a:t>
            </a:r>
            <a:r>
              <a:rPr lang="en-US" sz="2000" i="1" dirty="0"/>
              <a:t>on which more than two employees work,</a:t>
            </a:r>
            <a:r>
              <a:rPr lang="en-US" sz="2000" dirty="0"/>
              <a:t> retrieve the project number, the project name, and the number of employees who work on the project</a:t>
            </a:r>
            <a:r>
              <a:rPr lang="en-US" sz="2000" dirty="0" smtClean="0"/>
              <a:t>.</a:t>
            </a:r>
          </a:p>
          <a:p>
            <a:pPr>
              <a:defRPr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Q26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PROJECT, 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&gt; 2;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7- 31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Consider the query: </a:t>
            </a:r>
            <a:r>
              <a:rPr lang="en-US" sz="2400" dirty="0"/>
              <a:t>we want to count the </a:t>
            </a:r>
            <a:r>
              <a:rPr lang="en-US" sz="2400" i="1" dirty="0"/>
              <a:t>total</a:t>
            </a:r>
            <a:r>
              <a:rPr lang="en-US" sz="2400" dirty="0"/>
              <a:t> number of employees whose salaries exceed $40,000 in each department, but only for departments where more than five employees work. </a:t>
            </a:r>
            <a:endParaRPr 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>
                <a:solidFill>
                  <a:srgbClr val="800000"/>
                </a:solidFill>
              </a:rPr>
              <a:t>INCORRECT QUERY:</a:t>
            </a:r>
            <a:endParaRPr lang="en-US" sz="2400" dirty="0" smtClean="0"/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Salary&gt;40000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 &gt; 5;</a:t>
            </a:r>
          </a:p>
          <a:p>
            <a:pPr lvl="2"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F34D79B7-C9CE-403E-AACB-7E571673639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800000"/>
                </a:solidFill>
              </a:rPr>
              <a:t>Correct Specification of the Query:</a:t>
            </a:r>
          </a:p>
          <a:p>
            <a:pPr>
              <a:defRPr/>
            </a:pPr>
            <a:r>
              <a:rPr lang="en-US" dirty="0" smtClean="0"/>
              <a:t>Note: the WHERE clause applies tuple by tuple whereas HAVING applies to entire group of tuples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A37FEAED-B594-4D13-BE04-F13AF6E887B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500438"/>
            <a:ext cx="72215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WITH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WITH clause allows a user to define a table that will only be used in a particular query (not available in all SQL implementations)</a:t>
            </a:r>
          </a:p>
          <a:p>
            <a:r>
              <a:rPr lang="en-US" altLang="en-US" smtClean="0"/>
              <a:t>Used for convenience to create a temporary “View” and use that immediately in a query</a:t>
            </a:r>
          </a:p>
          <a:p>
            <a:r>
              <a:rPr lang="en-US" altLang="en-US" smtClean="0"/>
              <a:t>Allows a more straightforward way of looking a step-by-step query</a:t>
            </a:r>
          </a:p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69CA06DA-8B28-4E7B-B0FD-DA600FD6A0D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See an alternate approach to doing Q28: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smtClean="0">
                <a:solidFill>
                  <a:schemeClr val="bg2"/>
                </a:solidFill>
              </a:rPr>
              <a:t>Q28</a:t>
            </a:r>
            <a:r>
              <a:rPr lang="en-US" sz="1600" b="1" dirty="0">
                <a:solidFill>
                  <a:schemeClr val="bg2"/>
                </a:solidFill>
              </a:rPr>
              <a:t>’:</a:t>
            </a:r>
            <a:r>
              <a:rPr lang="en-US" sz="1600" dirty="0">
                <a:solidFill>
                  <a:schemeClr val="bg2"/>
                </a:solidFill>
              </a:rPr>
              <a:t>	              </a:t>
            </a:r>
            <a:r>
              <a:rPr lang="en-US" sz="1600" b="1" dirty="0">
                <a:solidFill>
                  <a:schemeClr val="bg2"/>
                </a:solidFill>
              </a:rPr>
              <a:t>WITH	</a:t>
            </a:r>
            <a:r>
              <a:rPr lang="en-US" sz="1600" dirty="0" smtClean="0">
                <a:solidFill>
                  <a:schemeClr val="bg2"/>
                </a:solidFill>
              </a:rPr>
              <a:t>BIGDEPTS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) </a:t>
            </a:r>
            <a:r>
              <a:rPr lang="en-US" sz="1600" b="1" dirty="0">
                <a:solidFill>
                  <a:schemeClr val="bg2"/>
                </a:solidFill>
              </a:rPr>
              <a:t>AS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dirty="0" smtClean="0">
                <a:solidFill>
                  <a:schemeClr val="bg2"/>
                </a:solidFill>
              </a:rPr>
              <a:t>             (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b="1" dirty="0">
                <a:solidFill>
                  <a:schemeClr val="bg2"/>
                </a:solidFill>
              </a:rPr>
              <a:t>SELECT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 err="1" smtClean="0">
                <a:solidFill>
                  <a:schemeClr val="bg2"/>
                </a:solidFill>
              </a:rPr>
              <a:t>Dno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 smtClean="0">
                <a:solidFill>
                  <a:schemeClr val="bg2"/>
                </a:solidFill>
              </a:rPr>
              <a:t>FROM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EMPLOYEE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 smtClean="0">
                <a:solidFill>
                  <a:schemeClr val="bg2"/>
                </a:solidFill>
              </a:rPr>
              <a:t>GROUP </a:t>
            </a:r>
            <a:r>
              <a:rPr lang="en-US" sz="1600" b="1" dirty="0">
                <a:solidFill>
                  <a:schemeClr val="bg2"/>
                </a:solidFill>
              </a:rPr>
              <a:t>BY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Dno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 smtClean="0">
                <a:solidFill>
                  <a:schemeClr val="bg2"/>
                </a:solidFill>
              </a:rPr>
              <a:t>HAVING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b="1" dirty="0" smtClean="0">
                <a:solidFill>
                  <a:schemeClr val="bg2"/>
                </a:solidFill>
              </a:rPr>
              <a:t>COUNT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chemeClr val="bg2"/>
                </a:solidFill>
              </a:rPr>
              <a:t>(*) &gt; 5)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b="1" dirty="0">
                <a:solidFill>
                  <a:schemeClr val="bg2"/>
                </a:solidFill>
              </a:rPr>
              <a:t>SELECT</a:t>
            </a: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COUNT</a:t>
            </a:r>
            <a:r>
              <a:rPr lang="en-US" sz="1600" dirty="0">
                <a:solidFill>
                  <a:schemeClr val="bg2"/>
                </a:solidFill>
              </a:rPr>
              <a:t> (*)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b="1" dirty="0">
                <a:solidFill>
                  <a:schemeClr val="bg2"/>
                </a:solidFill>
              </a:rPr>
              <a:t>FROM</a:t>
            </a: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dirty="0" smtClean="0">
                <a:solidFill>
                  <a:schemeClr val="bg2"/>
                </a:solidFill>
              </a:rPr>
              <a:t>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		</a:t>
            </a:r>
            <a:r>
              <a:rPr lang="en-US" sz="1600" b="1" dirty="0" smtClean="0">
                <a:solidFill>
                  <a:schemeClr val="bg2"/>
                </a:solidFill>
              </a:rPr>
              <a:t>WHERE</a:t>
            </a:r>
            <a:r>
              <a:rPr lang="en-US" sz="1600" dirty="0" smtClean="0">
                <a:solidFill>
                  <a:schemeClr val="bg2"/>
                </a:solidFill>
              </a:rPr>
              <a:t>		Salary&gt;40000 </a:t>
            </a:r>
            <a:r>
              <a:rPr lang="en-US" sz="1600" b="1" dirty="0" smtClean="0">
                <a:solidFill>
                  <a:schemeClr val="bg2"/>
                </a:solidFill>
              </a:rPr>
              <a:t>AND </a:t>
            </a:r>
            <a:r>
              <a:rPr lang="en-US" sz="1600" dirty="0" err="1" smtClean="0">
                <a:solidFill>
                  <a:schemeClr val="bg2"/>
                </a:solidFill>
              </a:rPr>
              <a:t>Dno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</a:rPr>
              <a:t>IN </a:t>
            </a:r>
            <a:r>
              <a:rPr lang="en-US" sz="1600" dirty="0" smtClean="0">
                <a:solidFill>
                  <a:schemeClr val="bg2"/>
                </a:solidFill>
              </a:rPr>
              <a:t>BIGDEPTS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b="1" dirty="0">
                <a:solidFill>
                  <a:schemeClr val="bg2"/>
                </a:solidFill>
              </a:rPr>
              <a:t>GROUP BY 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;</a:t>
            </a:r>
          </a:p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70911ADA-B96C-4D75-A570-47AD6B32A92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CASE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also has a CASE construct</a:t>
            </a:r>
          </a:p>
          <a:p>
            <a:r>
              <a:rPr lang="en-US" altLang="en-US" smtClean="0"/>
              <a:t>Used when a value can be different based on certain conditions. </a:t>
            </a:r>
          </a:p>
          <a:p>
            <a:r>
              <a:rPr lang="en-US" altLang="en-US" smtClean="0"/>
              <a:t>Can be used in any part of an SQL query where a value is expected</a:t>
            </a:r>
          </a:p>
          <a:p>
            <a:r>
              <a:rPr lang="en-US" altLang="en-US" smtClean="0"/>
              <a:t>Applicable when querying, inserting or updating tuples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51F86DA4-460E-46EE-A523-5AB23DB1985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use of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following example shows that employees are receiving different raises in different departments (A variation of the update U6)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000" b="1" dirty="0" smtClean="0">
                <a:solidFill>
                  <a:schemeClr val="bg2"/>
                </a:solidFill>
              </a:rPr>
              <a:t>U6</a:t>
            </a:r>
            <a:r>
              <a:rPr lang="en-US" sz="2000" b="1" dirty="0">
                <a:solidFill>
                  <a:schemeClr val="bg2"/>
                </a:solidFill>
              </a:rPr>
              <a:t>’:</a:t>
            </a: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>
                <a:solidFill>
                  <a:schemeClr val="bg2"/>
                </a:solidFill>
              </a:rPr>
              <a:t>UPDATE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EMPLOYEE</a:t>
            </a:r>
            <a:endParaRPr lang="en-US" sz="20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 smtClean="0">
                <a:solidFill>
                  <a:schemeClr val="bg2"/>
                </a:solidFill>
              </a:rPr>
              <a:t>SET</a:t>
            </a: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dirty="0" smtClean="0">
                <a:solidFill>
                  <a:schemeClr val="bg2"/>
                </a:solidFill>
              </a:rPr>
              <a:t>Salary </a:t>
            </a:r>
            <a:r>
              <a:rPr lang="en-US" sz="2000" dirty="0">
                <a:solidFill>
                  <a:schemeClr val="bg2"/>
                </a:solidFill>
              </a:rPr>
              <a:t>=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 smtClean="0">
                <a:solidFill>
                  <a:schemeClr val="bg2"/>
                </a:solidFill>
              </a:rPr>
              <a:t>CASE</a:t>
            </a:r>
            <a:r>
              <a:rPr lang="en-US" sz="2000" b="1" dirty="0">
                <a:solidFill>
                  <a:schemeClr val="bg2"/>
                </a:solidFill>
              </a:rPr>
              <a:t>		WHEN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err="1">
                <a:solidFill>
                  <a:schemeClr val="bg2"/>
                </a:solidFill>
              </a:rPr>
              <a:t>Dno</a:t>
            </a:r>
            <a:r>
              <a:rPr lang="en-US" sz="2000" dirty="0">
                <a:solidFill>
                  <a:schemeClr val="bg2"/>
                </a:solidFill>
              </a:rPr>
              <a:t> = 5	</a:t>
            </a:r>
            <a:r>
              <a:rPr lang="en-US" sz="2000" b="1" dirty="0">
                <a:solidFill>
                  <a:schemeClr val="bg2"/>
                </a:solidFill>
              </a:rPr>
              <a:t>THEN</a:t>
            </a:r>
            <a:r>
              <a:rPr lang="en-US" sz="2000" dirty="0">
                <a:solidFill>
                  <a:schemeClr val="bg2"/>
                </a:solidFill>
              </a:rPr>
              <a:t>	  Salary + 2000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bg2"/>
                </a:solidFill>
              </a:rPr>
              <a:t>				</a:t>
            </a:r>
            <a:r>
              <a:rPr lang="en-US" sz="2000" b="1" dirty="0" smtClean="0">
                <a:solidFill>
                  <a:schemeClr val="bg2"/>
                </a:solidFill>
              </a:rPr>
              <a:t>WHEN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err="1">
                <a:solidFill>
                  <a:schemeClr val="bg2"/>
                </a:solidFill>
              </a:rPr>
              <a:t>Dno</a:t>
            </a:r>
            <a:r>
              <a:rPr lang="en-US" sz="2000" dirty="0">
                <a:solidFill>
                  <a:schemeClr val="bg2"/>
                </a:solidFill>
              </a:rPr>
              <a:t> = 4	</a:t>
            </a:r>
            <a:r>
              <a:rPr lang="en-US" sz="2000" b="1" dirty="0">
                <a:solidFill>
                  <a:schemeClr val="bg2"/>
                </a:solidFill>
              </a:rPr>
              <a:t>THEN</a:t>
            </a:r>
            <a:r>
              <a:rPr lang="en-US" sz="2000" dirty="0">
                <a:solidFill>
                  <a:schemeClr val="bg2"/>
                </a:solidFill>
              </a:rPr>
              <a:t>	  Salary + 1500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bg2"/>
                </a:solidFill>
              </a:rPr>
              <a:t>				</a:t>
            </a:r>
            <a:r>
              <a:rPr lang="en-US" sz="2000" b="1" dirty="0" smtClean="0">
                <a:solidFill>
                  <a:schemeClr val="bg2"/>
                </a:solidFill>
              </a:rPr>
              <a:t>WHEN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err="1">
                <a:solidFill>
                  <a:schemeClr val="bg2"/>
                </a:solidFill>
              </a:rPr>
              <a:t>Dno</a:t>
            </a:r>
            <a:r>
              <a:rPr lang="en-US" sz="2000" dirty="0">
                <a:solidFill>
                  <a:schemeClr val="bg2"/>
                </a:solidFill>
              </a:rPr>
              <a:t> = 1	</a:t>
            </a:r>
            <a:r>
              <a:rPr lang="en-US" sz="2000" b="1" dirty="0">
                <a:solidFill>
                  <a:schemeClr val="bg2"/>
                </a:solidFill>
              </a:rPr>
              <a:t>THEN</a:t>
            </a:r>
            <a:r>
              <a:rPr lang="en-US" sz="2000" dirty="0">
                <a:solidFill>
                  <a:schemeClr val="bg2"/>
                </a:solidFill>
              </a:rPr>
              <a:t>	  Salary + 3000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3723EBA5-8C2B-4D69-ACB8-2011719CF97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Recursive Queries in SQL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example of a </a:t>
            </a:r>
            <a:r>
              <a:rPr lang="en-US" altLang="en-US" b="1" smtClean="0"/>
              <a:t>recursive relationship</a:t>
            </a:r>
            <a:r>
              <a:rPr lang="en-US" altLang="en-US" smtClean="0"/>
              <a:t> between tuples of the same type is the relationship between an employee and a supervisor. </a:t>
            </a:r>
          </a:p>
          <a:p>
            <a:r>
              <a:rPr lang="en-US" altLang="en-US" smtClean="0"/>
              <a:t>This relationship is described by the foreign key Super_ssn of the EMPLOYEE relation </a:t>
            </a:r>
          </a:p>
          <a:p>
            <a:r>
              <a:rPr lang="en-US" altLang="en-US" sz="2000" smtClean="0"/>
              <a:t>An example of a </a:t>
            </a:r>
            <a:r>
              <a:rPr lang="en-US" altLang="en-US" sz="2000" b="1" smtClean="0"/>
              <a:t>recursive operation </a:t>
            </a:r>
            <a:r>
              <a:rPr lang="en-US" altLang="en-US" sz="2000" smtClean="0"/>
              <a:t>is to retrieve all supervisees of a supervisory employee 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 at all levels—that is, all employees </a:t>
            </a:r>
            <a:r>
              <a:rPr lang="en-US" altLang="en-US" sz="2000" i="1" smtClean="0"/>
              <a:t>e</a:t>
            </a:r>
            <a:r>
              <a:rPr lang="en-US" altLang="en-US" sz="2000" smtClean="0">
                <a:sym typeface="Symbol" panose="05050102010706020507" pitchFamily="18" charset="2"/>
              </a:rPr>
              <a:t></a:t>
            </a:r>
            <a:r>
              <a:rPr lang="en-US" altLang="en-US" sz="2000" smtClean="0"/>
              <a:t> directly supervised by 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, all employees </a:t>
            </a:r>
            <a:r>
              <a:rPr lang="en-US" altLang="en-US" sz="2000" i="1" smtClean="0"/>
              <a:t>e</a:t>
            </a:r>
            <a:r>
              <a:rPr lang="en-US" altLang="en-US" sz="2000" smtClean="0">
                <a:sym typeface="Symbol" panose="05050102010706020507" pitchFamily="18" charset="2"/>
              </a:rPr>
              <a:t></a:t>
            </a:r>
            <a:r>
              <a:rPr lang="en-US" altLang="en-US" sz="2000" smtClean="0"/>
              <a:t>’ directly supervised by each employee </a:t>
            </a:r>
            <a:r>
              <a:rPr lang="en-US" altLang="en-US" sz="2000" i="1" smtClean="0"/>
              <a:t>e</a:t>
            </a:r>
            <a:r>
              <a:rPr lang="en-US" altLang="en-US" sz="2000" smtClean="0">
                <a:sym typeface="Symbol" panose="05050102010706020507" pitchFamily="18" charset="2"/>
              </a:rPr>
              <a:t></a:t>
            </a:r>
            <a:r>
              <a:rPr lang="en-US" altLang="en-US" sz="2000" smtClean="0"/>
              <a:t>, all employees </a:t>
            </a:r>
            <a:r>
              <a:rPr lang="en-US" altLang="en-US" sz="2000" i="1" smtClean="0"/>
              <a:t>e</a:t>
            </a:r>
            <a:r>
              <a:rPr lang="en-US" altLang="en-US" sz="2000" smtClean="0">
                <a:sym typeface="Symbol" panose="05050102010706020507" pitchFamily="18" charset="2"/>
              </a:rPr>
              <a:t></a:t>
            </a:r>
            <a:r>
              <a:rPr lang="en-US" altLang="en-US" sz="2000" smtClean="0"/>
              <a:t> directly supervised by each employee </a:t>
            </a:r>
            <a:r>
              <a:rPr lang="en-US" altLang="en-US" sz="2000" i="1" smtClean="0"/>
              <a:t>e</a:t>
            </a:r>
            <a:r>
              <a:rPr lang="en-US" altLang="en-US" sz="2000" smtClean="0">
                <a:sym typeface="Symbol" panose="05050102010706020507" pitchFamily="18" charset="2"/>
              </a:rPr>
              <a:t></a:t>
            </a:r>
            <a:r>
              <a:rPr lang="en-US" altLang="en-US" sz="2000" smtClean="0"/>
              <a:t>, and so on. Thus the CEO would have each employee in the company as a supervisee in the resulting table. Example shows such table SUP_EMP with 2 columns (Supervisor,Supervisee(any level)):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E375371F-127D-42ED-892F-9DB0C018B33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EXAMPLE of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2"/>
                </a:solidFill>
              </a:rPr>
              <a:t>Q29: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b="1" dirty="0">
                <a:solidFill>
                  <a:schemeClr val="bg2"/>
                </a:solidFill>
              </a:rPr>
              <a:t>WITH </a:t>
            </a:r>
            <a:r>
              <a:rPr lang="en-US" sz="1800" b="1" dirty="0" smtClean="0">
                <a:solidFill>
                  <a:schemeClr val="bg2"/>
                </a:solidFill>
              </a:rPr>
              <a:t>RECURSIVE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SUP_EMP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en-US" sz="1800" dirty="0" err="1">
                <a:solidFill>
                  <a:schemeClr val="bg2"/>
                </a:solidFill>
              </a:rPr>
              <a:t>SupSsn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EmpSsn</a:t>
            </a:r>
            <a:r>
              <a:rPr lang="en-US" sz="1800" dirty="0">
                <a:solidFill>
                  <a:schemeClr val="bg2"/>
                </a:solidFill>
              </a:rPr>
              <a:t>) </a:t>
            </a:r>
            <a:r>
              <a:rPr lang="en-US" sz="1800" b="1" dirty="0">
                <a:solidFill>
                  <a:schemeClr val="bg2"/>
                </a:solidFill>
              </a:rPr>
              <a:t>AS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</a:t>
            </a:r>
            <a:r>
              <a:rPr lang="en-US" sz="1800" dirty="0" smtClean="0">
                <a:solidFill>
                  <a:schemeClr val="bg2"/>
                </a:solidFill>
              </a:rPr>
              <a:t>         </a:t>
            </a:r>
            <a:r>
              <a:rPr lang="en-US" sz="1800" b="1" dirty="0" smtClean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 smtClean="0">
                <a:solidFill>
                  <a:schemeClr val="bg2"/>
                </a:solidFill>
              </a:rPr>
              <a:t>SupervisorSsn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Ssn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</a:t>
            </a:r>
            <a:r>
              <a:rPr 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sz="1800" b="1" dirty="0" smtClean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smtClean="0">
                <a:solidFill>
                  <a:schemeClr val="bg2"/>
                </a:solidFill>
              </a:rPr>
              <a:t>EMPLOYEE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		</a:t>
            </a:r>
            <a:r>
              <a:rPr lang="en-US" sz="1800" b="1" dirty="0" smtClean="0">
                <a:solidFill>
                  <a:schemeClr val="bg2"/>
                </a:solidFill>
              </a:rPr>
              <a:t>UNION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</a:t>
            </a:r>
            <a:r>
              <a:rPr 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sz="1800" b="1" dirty="0" smtClean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 smtClean="0">
                <a:solidFill>
                  <a:schemeClr val="bg2"/>
                </a:solidFill>
              </a:rPr>
              <a:t>E.Ssn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S.SupSsn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</a:t>
            </a:r>
            <a:r>
              <a:rPr 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sz="1800" b="1" dirty="0" smtClean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smtClean="0">
                <a:solidFill>
                  <a:schemeClr val="bg2"/>
                </a:solidFill>
              </a:rPr>
              <a:t>EMPLOYEE </a:t>
            </a:r>
            <a:r>
              <a:rPr lang="en-US" sz="1800" b="1" dirty="0">
                <a:solidFill>
                  <a:schemeClr val="bg2"/>
                </a:solidFill>
              </a:rPr>
              <a:t>AS </a:t>
            </a:r>
            <a:r>
              <a:rPr lang="en-US" sz="1800" dirty="0">
                <a:solidFill>
                  <a:schemeClr val="bg2"/>
                </a:solidFill>
              </a:rPr>
              <a:t>E, </a:t>
            </a:r>
            <a:r>
              <a:rPr lang="en-US" sz="1800" dirty="0">
                <a:solidFill>
                  <a:srgbClr val="FF0000"/>
                </a:solidFill>
              </a:rPr>
              <a:t>SUP_EMP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AS </a:t>
            </a:r>
            <a:r>
              <a:rPr lang="en-US" sz="18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</a:t>
            </a:r>
            <a:r>
              <a:rPr 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sz="1800" b="1" dirty="0" smtClean="0">
                <a:solidFill>
                  <a:schemeClr val="bg2"/>
                </a:solidFill>
              </a:rPr>
              <a:t>WHERE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 smtClean="0">
                <a:solidFill>
                  <a:schemeClr val="bg2"/>
                </a:solidFill>
              </a:rPr>
              <a:t>E.SupervisorSsn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= </a:t>
            </a:r>
            <a:r>
              <a:rPr lang="en-US" sz="1800" dirty="0" err="1">
                <a:solidFill>
                  <a:schemeClr val="bg2"/>
                </a:solidFill>
              </a:rPr>
              <a:t>S.EmpSsn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smtClean="0">
                <a:solidFill>
                  <a:schemeClr val="bg2"/>
                </a:solidFill>
              </a:rPr>
              <a:t>           </a:t>
            </a:r>
            <a:r>
              <a:rPr lang="en-US" sz="1800" b="1" dirty="0" smtClean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	*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smtClean="0">
                <a:solidFill>
                  <a:schemeClr val="bg2"/>
                </a:solidFill>
              </a:rPr>
              <a:t>           </a:t>
            </a:r>
            <a:r>
              <a:rPr lang="en-US" sz="1800" b="1" dirty="0" smtClean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SUP_EMP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pPr>
              <a:defRPr/>
            </a:pPr>
            <a:r>
              <a:rPr lang="en-US" sz="2400" dirty="0" smtClean="0"/>
              <a:t>The above query starts with an empty SUP_EMP and successively builds SUP_EMP table by computing immediate supervisees first, then second level supervisees, etc. until a </a:t>
            </a:r>
            <a:r>
              <a:rPr lang="en-US" sz="2400" b="1" dirty="0" smtClean="0"/>
              <a:t>fixed point </a:t>
            </a:r>
            <a:r>
              <a:rPr lang="en-US" sz="2400" dirty="0" smtClean="0"/>
              <a:t>is reached and no more supervisees can be added</a:t>
            </a:r>
            <a:endParaRPr lang="en-US" sz="2400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7E8124FC-3D90-4B11-BD39-779EB02A7EE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EXPANDED Block Structure of SQL Queries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1007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7- 40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33388" y="1387475"/>
            <a:ext cx="8228012" cy="4524375"/>
          </a:xfrm>
        </p:spPr>
        <p:txBody>
          <a:bodyPr/>
          <a:lstStyle/>
          <a:p>
            <a:r>
              <a:rPr lang="en-US" altLang="en-US" smtClean="0"/>
              <a:t>Meanings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 smtClean="0"/>
              <a:t>Unknown value</a:t>
            </a:r>
          </a:p>
          <a:p>
            <a:pPr lvl="1"/>
            <a:r>
              <a:rPr lang="en-US" altLang="en-US" b="1" smtClean="0"/>
              <a:t>Unavailable or withheld value</a:t>
            </a:r>
          </a:p>
          <a:p>
            <a:pPr lvl="1"/>
            <a:r>
              <a:rPr lang="en-US" altLang="en-US" b="1" smtClean="0"/>
              <a:t>Not applicable attribute</a:t>
            </a:r>
          </a:p>
          <a:p>
            <a:r>
              <a:rPr lang="en-US" altLang="en-US" smtClean="0"/>
              <a:t>Each individual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mtClean="0"/>
              <a:t> value considered to be different from every other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mtClean="0"/>
              <a:t> value</a:t>
            </a:r>
          </a:p>
          <a:p>
            <a:r>
              <a:rPr lang="en-US" altLang="en-US" smtClean="0"/>
              <a:t>SQL uses a three-valued logic: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 smtClean="0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 smtClean="0">
                <a:cs typeface="Courier New" panose="02070309020205020404" pitchFamily="49" charset="0"/>
              </a:rPr>
              <a:t>NULL = NULL  comparison is avoided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8013" cy="1143000"/>
          </a:xfrm>
        </p:spPr>
        <p:txBody>
          <a:bodyPr/>
          <a:lstStyle/>
          <a:p>
            <a:r>
              <a:rPr lang="en-US" altLang="en-US" smtClean="0"/>
              <a:t>Specifying Constraints as Assertions and Actions as Triggers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8013" cy="4224338"/>
          </a:xfrm>
        </p:spPr>
        <p:txBody>
          <a:bodyPr/>
          <a:lstStyle/>
          <a:p>
            <a:r>
              <a:rPr lang="en-US" altLang="en-US" smtClean="0"/>
              <a:t>Semantic Constraints: The following are beyond the scope of the EER and relational model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smtClean="0"/>
              <a:t>Specify additional types of constraints outside scope of built-in relational model constraints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smtClean="0"/>
              <a:t>Specify automatic actions that database system will perform when certain events and conditions occur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7- 41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General Constraints as Assertions in SQL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altLang="en-US" smtClean="0"/>
              <a:t>Specify a query that selects any tuples that violate the desired condition</a:t>
            </a:r>
          </a:p>
          <a:p>
            <a:pPr lvl="1"/>
            <a:r>
              <a:rPr lang="en-US" altLang="en-US" smtClean="0"/>
              <a:t>Use only in cases where it goes beyond a simple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smtClean="0"/>
              <a:t> which applies to individual attributes and domains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337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0921BDEF-4CE9-4CC7-A47D-ED10953ADED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Triggers in SQL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smtClean="0"/>
              <a:t>statement</a:t>
            </a:r>
          </a:p>
          <a:p>
            <a:pPr lvl="1"/>
            <a:r>
              <a:rPr lang="en-US" altLang="en-US" smtClean="0"/>
              <a:t>Used to monitor the database</a:t>
            </a:r>
          </a:p>
          <a:p>
            <a:r>
              <a:rPr lang="en-US" altLang="en-US" smtClean="0"/>
              <a:t>Typical trigger has three components which make it a rule for an “active database “ (more on active databases in section 26.1) :</a:t>
            </a:r>
          </a:p>
          <a:p>
            <a:pPr lvl="1"/>
            <a:r>
              <a:rPr lang="en-US" altLang="en-US" b="1" smtClean="0"/>
              <a:t>Event(s)</a:t>
            </a:r>
          </a:p>
          <a:p>
            <a:pPr lvl="1"/>
            <a:r>
              <a:rPr lang="en-US" altLang="en-US" b="1" smtClean="0"/>
              <a:t>Condition</a:t>
            </a:r>
          </a:p>
          <a:p>
            <a:pPr lvl="1"/>
            <a:r>
              <a:rPr lang="en-US" altLang="en-US" b="1" smtClean="0"/>
              <a:t>Action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</a:t>
            </a:r>
            <a:r>
              <a:rPr lang="en-CA" altLang="en-US" sz="1400" smtClean="0">
                <a:solidFill>
                  <a:srgbClr val="990033"/>
                </a:solidFill>
              </a:rPr>
              <a:t>3</a:t>
            </a:r>
            <a:endParaRPr lang="en-US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TRIGGERS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EXAMPLE with standard Syntax.(Note : other SQL implementations like PostgreSQL use a different syntax.)</a:t>
            </a:r>
          </a:p>
          <a:p>
            <a:endParaRPr lang="en-US" altLang="en-US" smtClean="0"/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533400" y="3455988"/>
            <a:ext cx="7467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OF Salary, Supervisor_ssn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Ssn = NEW. Supervisor_Ssn))  INFORM_SUPERVISOR (NEW.Supervisor.Ssn, New.Ssn)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  <p:sp>
        <p:nvSpPr>
          <p:cNvPr id="522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7- 44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(Virtual Tables) in SQL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Concept of a view in SQL</a:t>
            </a:r>
          </a:p>
          <a:p>
            <a:pPr lvl="1">
              <a:defRPr/>
            </a:pPr>
            <a:r>
              <a:rPr lang="en-US" altLang="en-US" dirty="0" smtClean="0"/>
              <a:t>Single table derived from other tables called the </a:t>
            </a:r>
            <a:r>
              <a:rPr lang="en-US" altLang="en-US" b="1" dirty="0" smtClean="0"/>
              <a:t>defining tables</a:t>
            </a:r>
          </a:p>
          <a:p>
            <a:pPr lvl="1">
              <a:defRPr/>
            </a:pPr>
            <a:r>
              <a:rPr lang="en-US" altLang="en-US" dirty="0" smtClean="0"/>
              <a:t>Considered to be a virtual table that is not necessarily populated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7- 45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smtClean="0"/>
              <a:t> command</a:t>
            </a:r>
          </a:p>
          <a:p>
            <a:pPr lvl="1"/>
            <a:r>
              <a:rPr lang="en-US" altLang="en-US" sz="2400" smtClean="0"/>
              <a:t>Give table name, list of attribute names, and a query to specify the contents of the view</a:t>
            </a:r>
          </a:p>
          <a:p>
            <a:pPr lvl="1"/>
            <a:r>
              <a:rPr lang="en-US" altLang="en-US" sz="2400" smtClean="0"/>
              <a:t>In V1, attributes retain the names from base tables. In V2, attributes are assigned names</a:t>
            </a:r>
          </a:p>
          <a:p>
            <a:pPr lvl="1"/>
            <a:endParaRPr lang="en-US" altLang="en-US" sz="2400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733800"/>
            <a:ext cx="6572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7- 46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 (cont’d.)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Once a View is defined, SQL queries can use the View relation in the FROM clause</a:t>
            </a:r>
          </a:p>
          <a:p>
            <a:r>
              <a:rPr lang="en-US" altLang="en-US" smtClean="0"/>
              <a:t>View is always up-to-date</a:t>
            </a:r>
          </a:p>
          <a:p>
            <a:pPr lvl="1"/>
            <a:r>
              <a:rPr lang="en-US" altLang="en-US" smtClean="0"/>
              <a:t>Responsibility of the DBMS and not the user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 smtClean="0"/>
              <a:t>command </a:t>
            </a:r>
          </a:p>
          <a:p>
            <a:pPr lvl="1"/>
            <a:r>
              <a:rPr lang="en-US" altLang="en-US" smtClean="0"/>
              <a:t>Dispose of a view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7- 47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Implementation, View Update, and Inline Views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Complex problem of efficiently implementing a view for querying</a:t>
            </a:r>
          </a:p>
          <a:p>
            <a:r>
              <a:rPr lang="en-US" altLang="en-US" b="1" smtClean="0"/>
              <a:t>Strategy1: Query modification	</a:t>
            </a:r>
            <a:r>
              <a:rPr lang="en-US" altLang="en-US" smtClean="0"/>
              <a:t>approach</a:t>
            </a:r>
          </a:p>
          <a:p>
            <a:pPr lvl="1"/>
            <a:r>
              <a:rPr lang="en-US" altLang="en-US" smtClean="0"/>
              <a:t>Compute the view as and when needed. Do not store permanently</a:t>
            </a:r>
          </a:p>
          <a:p>
            <a:pPr lvl="1"/>
            <a:r>
              <a:rPr lang="en-US" altLang="en-US" smtClean="0"/>
              <a:t>Modify view query into a query on underlying base tables</a:t>
            </a:r>
          </a:p>
          <a:p>
            <a:pPr lvl="1"/>
            <a:r>
              <a:rPr lang="en-US" altLang="en-US" smtClean="0"/>
              <a:t>Disadvantage: inefficient for views defined via complex queries that are time-consuming to execute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7- 48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23287" cy="4572000"/>
          </a:xfrm>
        </p:spPr>
        <p:txBody>
          <a:bodyPr/>
          <a:lstStyle/>
          <a:p>
            <a:r>
              <a:rPr lang="en-US" altLang="en-US" b="1" smtClean="0"/>
              <a:t>Strategy 2: View materialization </a:t>
            </a:r>
          </a:p>
          <a:p>
            <a:pPr lvl="1"/>
            <a:r>
              <a:rPr lang="en-US" altLang="en-US" smtClean="0"/>
              <a:t>Physically create a temporary view table when the view is first queried </a:t>
            </a:r>
          </a:p>
          <a:p>
            <a:pPr lvl="1"/>
            <a:r>
              <a:rPr lang="en-US" altLang="en-US" smtClean="0"/>
              <a:t>Keep that table on the assumption that other queries on the view will follow</a:t>
            </a:r>
          </a:p>
          <a:p>
            <a:pPr lvl="1"/>
            <a:r>
              <a:rPr lang="en-US" altLang="en-US" smtClean="0"/>
              <a:t>Requires efficient strategy for automatically updating the view table when the base tables are updated</a:t>
            </a:r>
          </a:p>
          <a:p>
            <a:r>
              <a:rPr lang="en-US" altLang="en-US" b="1" smtClean="0"/>
              <a:t>Incremental update strategy for materialized views</a:t>
            </a:r>
          </a:p>
          <a:p>
            <a:pPr lvl="1"/>
            <a:r>
              <a:rPr lang="en-US" altLang="en-US" sz="2400" smtClean="0"/>
              <a:t>DBMS determines what new tuples must be inserted, deleted, or modified in a materialized view table</a:t>
            </a:r>
          </a:p>
          <a:p>
            <a:pPr lvl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7- 49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 (contd.)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Multiple ways to handle materialization:</a:t>
            </a:r>
          </a:p>
          <a:p>
            <a:pPr lvl="1"/>
            <a:r>
              <a:rPr lang="en-US" altLang="en-US" b="1" smtClean="0"/>
              <a:t>immediate update </a:t>
            </a:r>
            <a:r>
              <a:rPr lang="en-US" altLang="en-US" smtClean="0"/>
              <a:t>strategy updates a view as soon as the base tables are changed</a:t>
            </a:r>
          </a:p>
          <a:p>
            <a:pPr lvl="1"/>
            <a:r>
              <a:rPr lang="en-US" altLang="en-US" b="1" smtClean="0"/>
              <a:t>lazy update </a:t>
            </a:r>
            <a:r>
              <a:rPr lang="en-US" altLang="en-US" smtClean="0"/>
              <a:t>strategy updates the view when needed by a view query</a:t>
            </a:r>
          </a:p>
          <a:p>
            <a:pPr lvl="1"/>
            <a:r>
              <a:rPr lang="en-US" altLang="en-US" b="1" smtClean="0"/>
              <a:t>periodic update </a:t>
            </a:r>
            <a:r>
              <a:rPr lang="en-US" altLang="en-US" smtClean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6E7FF5C3-A401-483D-B31B-FE544B1D99D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 (cont’d.)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4625"/>
            <a:ext cx="7659688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7- 6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 smtClean="0"/>
              <a:t>Update on a view defined on a single table without any aggregate functions</a:t>
            </a:r>
          </a:p>
          <a:p>
            <a:pPr lvl="1">
              <a:defRPr/>
            </a:pPr>
            <a:r>
              <a:rPr lang="en-US" altLang="en-US" sz="2400" dirty="0" smtClean="0"/>
              <a:t>Can be mapped to an update on underlying base table- possible if the primary key is preserved in the view</a:t>
            </a:r>
          </a:p>
          <a:p>
            <a:pPr>
              <a:defRPr/>
            </a:pPr>
            <a:r>
              <a:rPr lang="en-US" altLang="en-US" sz="2400" dirty="0" smtClean="0"/>
              <a:t>Update not permitted on aggregate views. E.g.,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bg2"/>
                </a:solidFill>
              </a:rPr>
              <a:t>	UV2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chemeClr val="bg2"/>
                </a:solidFill>
              </a:rPr>
              <a:t>UPDATE</a:t>
            </a:r>
            <a:r>
              <a:rPr lang="en-US" sz="2000" dirty="0">
                <a:solidFill>
                  <a:schemeClr val="bg2"/>
                </a:solidFill>
              </a:rPr>
              <a:t>		DEPT_INFO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>
                <a:solidFill>
                  <a:schemeClr val="bg2"/>
                </a:solidFill>
              </a:rPr>
              <a:t>SET</a:t>
            </a:r>
            <a:r>
              <a:rPr lang="en-US" sz="2000" dirty="0">
                <a:solidFill>
                  <a:schemeClr val="bg2"/>
                </a:solidFill>
              </a:rPr>
              <a:t>			</a:t>
            </a:r>
            <a:r>
              <a:rPr lang="en-US" sz="2000" dirty="0" err="1">
                <a:solidFill>
                  <a:schemeClr val="bg2"/>
                </a:solidFill>
              </a:rPr>
              <a:t>Total_sal</a:t>
            </a:r>
            <a:r>
              <a:rPr lang="en-US" sz="2000" dirty="0">
                <a:solidFill>
                  <a:schemeClr val="bg2"/>
                </a:solidFill>
              </a:rPr>
              <a:t>=100000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>
                <a:solidFill>
                  <a:schemeClr val="bg2"/>
                </a:solidFill>
              </a:rPr>
              <a:t>WHERE</a:t>
            </a: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dirty="0" err="1">
                <a:solidFill>
                  <a:schemeClr val="bg2"/>
                </a:solidFill>
              </a:rPr>
              <a:t>Dname</a:t>
            </a:r>
            <a:r>
              <a:rPr lang="en-US" sz="2000" dirty="0">
                <a:solidFill>
                  <a:schemeClr val="bg2"/>
                </a:solidFill>
              </a:rPr>
              <a:t>=‘Research’;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cannot be processed because </a:t>
            </a:r>
            <a:r>
              <a:rPr lang="en-US" altLang="en-US" sz="2400" dirty="0" err="1" smtClean="0"/>
              <a:t>Total_sal</a:t>
            </a:r>
            <a:r>
              <a:rPr lang="en-US" altLang="en-US" sz="2400" dirty="0" smtClean="0"/>
              <a:t> is a computed value in the view definition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7- 51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3919538"/>
          </a:xfrm>
        </p:spPr>
        <p:txBody>
          <a:bodyPr/>
          <a:lstStyle/>
          <a:p>
            <a:r>
              <a:rPr lang="en-US" altLang="en-US" smtClean="0"/>
              <a:t>View involving joins</a:t>
            </a:r>
          </a:p>
          <a:p>
            <a:pPr lvl="1"/>
            <a:r>
              <a:rPr lang="en-US" altLang="en-US" smtClean="0"/>
              <a:t>Often not possible for DBMS to determine which of the updates is intended</a:t>
            </a:r>
          </a:p>
          <a:p>
            <a:r>
              <a:rPr lang="en-US" altLang="en-US" smtClean="0"/>
              <a:t>Clause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smtClean="0"/>
              <a:t>Must be added at the end of the view definition if a view is to be updated to make sure that tuples being updated stay in the view</a:t>
            </a:r>
          </a:p>
          <a:p>
            <a:r>
              <a:rPr lang="en-US" altLang="en-US" b="1" smtClean="0"/>
              <a:t>In-line view</a:t>
            </a:r>
          </a:p>
          <a:p>
            <a:pPr lvl="1"/>
            <a:r>
              <a:rPr lang="en-US" altLang="en-US" smtClean="0"/>
              <a:t>Defined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mtClean="0"/>
              <a:t> clause of an SQL query (e.g., we saw its used in the WITH example)</a:t>
            </a:r>
          </a:p>
        </p:txBody>
      </p:sp>
      <p:sp>
        <p:nvSpPr>
          <p:cNvPr id="6041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 and Inline Views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846BD171-C51E-48D6-B0EB-360D7C054F1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as authorization mechanism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r>
              <a:rPr lang="en-US" altLang="en-US" smtClean="0"/>
              <a:t>SQL query authorization statements (GRANT and REVOKE) are described in detail in Chapter 30</a:t>
            </a:r>
          </a:p>
          <a:p>
            <a:r>
              <a:rPr lang="en-US" altLang="en-US" smtClean="0"/>
              <a:t>Views can be used to hide certain attributes or tuples from unauthorized users</a:t>
            </a:r>
          </a:p>
          <a:p>
            <a:r>
              <a:rPr lang="en-US" altLang="en-US" smtClean="0"/>
              <a:t>E.g., For a user who is only allowed to see employee information for those who work for department 5, he may only access the view </a:t>
            </a:r>
            <a:r>
              <a:rPr lang="en-US" altLang="en-US" sz="2400" smtClean="0">
                <a:solidFill>
                  <a:srgbClr val="800000"/>
                </a:solidFill>
              </a:rPr>
              <a:t>DEPT5EMP</a:t>
            </a:r>
            <a:r>
              <a:rPr lang="en-US" altLang="en-US" sz="2400" smtClean="0"/>
              <a:t>:</a:t>
            </a:r>
            <a:endParaRPr lang="en-US" altLang="en-US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smtClean="0"/>
              <a:t>CREATE VIEW</a:t>
            </a:r>
            <a:r>
              <a:rPr lang="en-US" altLang="en-US" sz="1800" smtClean="0"/>
              <a:t>	DEPT5EMP   </a:t>
            </a:r>
            <a:r>
              <a:rPr lang="en-US" altLang="en-US" sz="1800" b="1" smtClean="0"/>
              <a:t>AS</a:t>
            </a:r>
            <a:endParaRPr lang="en-US" altLang="en-US" sz="180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smtClean="0"/>
              <a:t>SELECT</a:t>
            </a:r>
            <a:r>
              <a:rPr lang="en-US" altLang="en-US" sz="1800" smtClean="0"/>
              <a:t>		*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smtClean="0"/>
              <a:t>FROM</a:t>
            </a:r>
            <a:r>
              <a:rPr lang="en-US" altLang="en-US" sz="1800" smtClean="0"/>
              <a:t>		EMPLOYEE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smtClean="0"/>
              <a:t>WHERE</a:t>
            </a:r>
            <a:r>
              <a:rPr lang="en-US" altLang="en-US" sz="1800" smtClean="0"/>
              <a:t>		Dno = 5;</a:t>
            </a:r>
          </a:p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2A09BA75-51F2-40ED-A9BC-96998A2469E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Change Statements in SQL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Schema evolution commands </a:t>
            </a:r>
          </a:p>
          <a:p>
            <a:pPr lvl="1"/>
            <a:r>
              <a:rPr lang="en-US" altLang="en-US" smtClean="0"/>
              <a:t>DBA may want to change the schema while the database is operational </a:t>
            </a:r>
          </a:p>
          <a:p>
            <a:pPr lvl="1"/>
            <a:r>
              <a:rPr lang="en-US" altLang="en-US" smtClean="0"/>
              <a:t>Does not require recompilation of the database schema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7- 54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DROP Command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altLang="en-US" dirty="0" smtClean="0"/>
              <a:t>command </a:t>
            </a:r>
          </a:p>
          <a:p>
            <a:pPr lvl="1">
              <a:defRPr/>
            </a:pPr>
            <a:r>
              <a:rPr lang="en-US" altLang="en-US" dirty="0" smtClean="0"/>
              <a:t>Used to drop named schema elements, such as tables, domains, or constraint</a:t>
            </a:r>
          </a:p>
          <a:p>
            <a:pPr>
              <a:defRPr/>
            </a:pPr>
            <a:r>
              <a:rPr lang="en-US" altLang="en-US" dirty="0" smtClean="0"/>
              <a:t>Drop behavior options: </a:t>
            </a:r>
          </a:p>
          <a:p>
            <a:pPr lvl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>
              <a:defRPr/>
            </a:pPr>
            <a:r>
              <a:rPr lang="en-US" altLang="en-US" dirty="0" smtClean="0"/>
              <a:t>Example:</a:t>
            </a:r>
          </a:p>
          <a:p>
            <a:pPr lvl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SCHEMA COMPANY CASCADE;</a:t>
            </a:r>
          </a:p>
          <a:p>
            <a:pPr lvl="1">
              <a:defRPr/>
            </a:pPr>
            <a:r>
              <a:rPr lang="en-US" altLang="en-US" sz="2800" dirty="0">
                <a:solidFill>
                  <a:schemeClr val="tx2"/>
                </a:solidFill>
                <a:cs typeface="+mn-cs"/>
              </a:rPr>
              <a:t>This removes the schema and all its elements including </a:t>
            </a:r>
            <a:r>
              <a:rPr lang="en-US" altLang="en-US" sz="2800" dirty="0" err="1">
                <a:solidFill>
                  <a:schemeClr val="tx2"/>
                </a:solidFill>
                <a:cs typeface="+mn-cs"/>
              </a:rPr>
              <a:t>tables,views</a:t>
            </a:r>
            <a:r>
              <a:rPr lang="en-US" altLang="en-US" sz="2800" dirty="0">
                <a:solidFill>
                  <a:schemeClr val="tx2"/>
                </a:solidFill>
                <a:cs typeface="+mn-cs"/>
              </a:rPr>
              <a:t>, constraints, etc.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7- 55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ALTER table command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15913" y="1524000"/>
            <a:ext cx="8294687" cy="4572000"/>
          </a:xfrm>
        </p:spPr>
        <p:txBody>
          <a:bodyPr/>
          <a:lstStyle/>
          <a:p>
            <a:r>
              <a:rPr lang="en-US" altLang="en-US" b="1" smtClean="0"/>
              <a:t>Alter table actions </a:t>
            </a:r>
            <a:r>
              <a:rPr lang="en-US" altLang="en-US" smtClean="0"/>
              <a:t>include:</a:t>
            </a:r>
          </a:p>
          <a:p>
            <a:pPr lvl="1"/>
            <a:r>
              <a:rPr lang="en-US" altLang="en-US" smtClean="0"/>
              <a:t>Adding or dropping a column (attribute)</a:t>
            </a:r>
          </a:p>
          <a:p>
            <a:pPr lvl="1"/>
            <a:r>
              <a:rPr lang="en-US" altLang="en-US" smtClean="0"/>
              <a:t>Changing a column definition</a:t>
            </a:r>
          </a:p>
          <a:p>
            <a:pPr lvl="1"/>
            <a:r>
              <a:rPr lang="en-US" altLang="en-US" smtClean="0"/>
              <a:t>Adding or dropping table constraints</a:t>
            </a:r>
          </a:p>
          <a:p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COMPANY.EMPLOYEE ADD COLUMN Job VARCHAR(12);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7- 56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and Dropping Constraints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Change constraints specified on a table </a:t>
            </a:r>
          </a:p>
          <a:p>
            <a:pPr lvl="1"/>
            <a:r>
              <a:rPr lang="en-US" altLang="en-US" smtClean="0"/>
              <a:t>Add or drop a named constraint</a:t>
            </a:r>
          </a:p>
          <a:p>
            <a:endParaRPr lang="en-US" alt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06713"/>
            <a:ext cx="600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7- 57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Columns,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To drop a column</a:t>
            </a:r>
          </a:p>
          <a:p>
            <a:pPr lvl="1">
              <a:defRPr/>
            </a:pPr>
            <a:r>
              <a:rPr lang="en-US" altLang="en-US" dirty="0" smtClean="0"/>
              <a:t>Choose either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 lvl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is possible if no views refer to it.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bg2"/>
                </a:solidFill>
              </a:rPr>
              <a:t>	ALTER </a:t>
            </a:r>
            <a:r>
              <a:rPr lang="en-US" sz="2000" b="1" dirty="0">
                <a:solidFill>
                  <a:schemeClr val="bg2"/>
                </a:solidFill>
              </a:rPr>
              <a:t>TABLE</a:t>
            </a:r>
            <a:r>
              <a:rPr lang="en-US" sz="2000" dirty="0">
                <a:solidFill>
                  <a:schemeClr val="bg2"/>
                </a:solidFill>
              </a:rPr>
              <a:t> COMPANY.EMPLOYEE </a:t>
            </a:r>
            <a:r>
              <a:rPr lang="en-US" sz="2000" b="1" dirty="0">
                <a:solidFill>
                  <a:schemeClr val="bg2"/>
                </a:solidFill>
              </a:rPr>
              <a:t>DROP COLUMN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	Address </a:t>
            </a:r>
            <a:r>
              <a:rPr lang="en-US" sz="2000" b="1" dirty="0">
                <a:solidFill>
                  <a:schemeClr val="bg2"/>
                </a:solidFill>
              </a:rPr>
              <a:t>CASCADE</a:t>
            </a:r>
            <a:r>
              <a:rPr lang="en-US" sz="2000" dirty="0">
                <a:solidFill>
                  <a:schemeClr val="bg2"/>
                </a:solidFill>
              </a:rPr>
              <a:t>;</a:t>
            </a:r>
          </a:p>
          <a:p>
            <a:pPr>
              <a:defRPr/>
            </a:pPr>
            <a:r>
              <a:rPr lang="en-US" dirty="0" smtClean="0"/>
              <a:t>Default values can be dropped and altered :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</a:rPr>
              <a:t>ALTER TABLE</a:t>
            </a:r>
            <a:r>
              <a:rPr lang="en-US" sz="1800" dirty="0">
                <a:solidFill>
                  <a:schemeClr val="bg2"/>
                </a:solidFill>
              </a:rPr>
              <a:t> COMPANY.DEPARTMENT </a:t>
            </a:r>
            <a:r>
              <a:rPr lang="en-US" sz="1800" b="1" dirty="0">
                <a:solidFill>
                  <a:schemeClr val="bg2"/>
                </a:solidFill>
              </a:rPr>
              <a:t>ALTER COLUMN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Mgr_ssn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b="1" dirty="0" smtClean="0">
                <a:solidFill>
                  <a:schemeClr val="bg2"/>
                </a:solidFill>
              </a:rPr>
              <a:t>DROP </a:t>
            </a:r>
            <a:r>
              <a:rPr lang="en-US" sz="1800" b="1" dirty="0">
                <a:solidFill>
                  <a:schemeClr val="bg2"/>
                </a:solidFill>
              </a:rPr>
              <a:t>DEFAULT</a:t>
            </a:r>
            <a:r>
              <a:rPr lang="en-US" sz="1800" dirty="0" smtClean="0">
                <a:solidFill>
                  <a:schemeClr val="bg2"/>
                </a:solidFill>
              </a:rPr>
              <a:t>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</a:rPr>
              <a:t>ALTER TABLE</a:t>
            </a:r>
            <a:r>
              <a:rPr lang="en-US" sz="1800" dirty="0">
                <a:solidFill>
                  <a:schemeClr val="bg2"/>
                </a:solidFill>
              </a:rPr>
              <a:t> COMPANY.DEPARTMENT </a:t>
            </a:r>
            <a:r>
              <a:rPr lang="en-US" sz="1800" b="1" dirty="0">
                <a:solidFill>
                  <a:schemeClr val="bg2"/>
                </a:solidFill>
              </a:rPr>
              <a:t>ALTER COLUMN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Mgr_ssn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b="1" dirty="0" smtClean="0">
                <a:solidFill>
                  <a:schemeClr val="bg2"/>
                </a:solidFill>
              </a:rPr>
              <a:t>SET </a:t>
            </a:r>
            <a:r>
              <a:rPr lang="en-US" sz="1800" b="1" dirty="0">
                <a:solidFill>
                  <a:schemeClr val="bg2"/>
                </a:solidFill>
              </a:rPr>
              <a:t>DEFAULT</a:t>
            </a:r>
            <a:r>
              <a:rPr lang="en-US" sz="1800" dirty="0">
                <a:solidFill>
                  <a:schemeClr val="bg2"/>
                </a:solidFill>
              </a:rPr>
              <a:t> ‘333445555’;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</a:t>
            </a:r>
            <a:fld id="{6B5AA3F0-2710-4BCC-9441-78C6AF5355A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67587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447800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5668963" y="6124575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  <p:sp>
        <p:nvSpPr>
          <p:cNvPr id="675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7- 59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 (continued)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68611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752600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7- 60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allows queries that check whether an attribute value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253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7- 7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Complex SQL:</a:t>
            </a:r>
          </a:p>
          <a:p>
            <a:pPr lvl="1"/>
            <a:r>
              <a:rPr lang="en-US" altLang="en-US" smtClean="0"/>
              <a:t>Nested queries, joined tables (in the FROM clause), outer joins, aggregate functions, grouping</a:t>
            </a:r>
          </a:p>
          <a:p>
            <a:r>
              <a:rPr lang="en-US" altLang="en-US" smtClean="0"/>
              <a:t>Handling semantic constraints with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 smtClean="0"/>
              <a:t>statement and materialization strategies</a:t>
            </a:r>
          </a:p>
          <a:p>
            <a:r>
              <a:rPr lang="en-US" altLang="en-US" smtClean="0"/>
              <a:t>Schema Modification for the DBAs using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, ADD and DROP COLUMN, ALTER CONSTRAINT </a:t>
            </a:r>
            <a:r>
              <a:rPr lang="en-US" altLang="en-US" smtClean="0"/>
              <a:t>etc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7- 61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Queries, Tuples,</a:t>
            </a:r>
            <a:br>
              <a:rPr lang="en-US" altLang="en-US" smtClean="0"/>
            </a:br>
            <a:r>
              <a:rPr lang="en-US" altLang="en-US" smtClean="0"/>
              <a:t>and Set/Multiset Comparisons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Nested queries</a:t>
            </a:r>
          </a:p>
          <a:p>
            <a:pPr lvl="1"/>
            <a:r>
              <a:rPr lang="en-US" altLang="en-US" smtClean="0"/>
              <a:t>Complete select-from-where blocks within WHERE clause of another query</a:t>
            </a:r>
          </a:p>
          <a:p>
            <a:pPr lvl="1"/>
            <a:r>
              <a:rPr lang="en-US" altLang="en-US" b="1" smtClean="0"/>
              <a:t>Outer query and nested subqueries</a:t>
            </a:r>
          </a:p>
          <a:p>
            <a:r>
              <a:rPr lang="en-US" altLang="en-US" smtClean="0"/>
              <a:t>Comparison operator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mtClean="0"/>
              <a:t>Compares value </a:t>
            </a:r>
            <a:r>
              <a:rPr lang="en-US" altLang="en-US" i="1" smtClean="0"/>
              <a:t>v</a:t>
            </a:r>
            <a:r>
              <a:rPr lang="en-US" altLang="en-US" smtClean="0"/>
              <a:t> with a set (or multiset) of values </a:t>
            </a:r>
            <a:r>
              <a:rPr lang="en-US" altLang="en-US" i="1" smtClean="0"/>
              <a:t>V </a:t>
            </a:r>
          </a:p>
          <a:p>
            <a:pPr lvl="1"/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if </a:t>
            </a:r>
            <a:r>
              <a:rPr lang="en-US" altLang="en-US" i="1" smtClean="0"/>
              <a:t>v</a:t>
            </a:r>
            <a:r>
              <a:rPr lang="en-US" altLang="en-US" smtClean="0"/>
              <a:t> is one of the elements in </a:t>
            </a:r>
            <a:r>
              <a:rPr lang="en-US" altLang="en-US" i="1" smtClean="0"/>
              <a:t>V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7- 8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7- 9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tuples of values in comparisons </a:t>
            </a:r>
          </a:p>
          <a:p>
            <a:pPr lvl="1"/>
            <a:r>
              <a:rPr lang="en-US" altLang="en-US" smtClean="0"/>
              <a:t>Place them within parentheses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56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7- 10</a:t>
            </a:r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1579</TotalTime>
  <Words>2527</Words>
  <Application>Microsoft Office PowerPoint</Application>
  <PresentationFormat>Letter Paper (8.5x11 in)</PresentationFormat>
  <Paragraphs>455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MS PGothic</vt:lpstr>
      <vt:lpstr>Wingdings</vt:lpstr>
      <vt:lpstr>Tahoma</vt:lpstr>
      <vt:lpstr>Courier New</vt:lpstr>
      <vt:lpstr>Symbol</vt:lpstr>
      <vt:lpstr>Verdana</vt:lpstr>
      <vt:lpstr>Blends</vt:lpstr>
      <vt:lpstr>PowerPoint Presentation</vt:lpstr>
      <vt:lpstr>Chapter 7 Outline</vt:lpstr>
      <vt:lpstr>More Complex SQL Retrieval Queries</vt:lpstr>
      <vt:lpstr>Comparisons Involving NULL and Three-Valued Logic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The EXISTS and UNIQUE Functions in SQL for correlating queries</vt:lpstr>
      <vt:lpstr>USE of EXISTS</vt:lpstr>
      <vt:lpstr>USE OF NOT EXISTS</vt:lpstr>
      <vt:lpstr>Double Negation to accomplish “for all” in SQL</vt:lpstr>
      <vt:lpstr>Explicit Sets and Renaming of Attributes in SQL</vt:lpstr>
      <vt:lpstr>Specifying Joined Tables in the FROM Clause of SQL</vt:lpstr>
      <vt:lpstr>Different Types of JOINed Tables  in SQL</vt:lpstr>
      <vt:lpstr>NATURAL JOIN</vt:lpstr>
      <vt:lpstr>INNER and OUTER Joins</vt:lpstr>
      <vt:lpstr>Example: LEFT OUTER JOIN</vt:lpstr>
      <vt:lpstr>Multiway JOIN in the FROM clause</vt:lpstr>
      <vt:lpstr>Aggregate Functions in SQL</vt:lpstr>
      <vt:lpstr>Renaming Results of Aggregation</vt:lpstr>
      <vt:lpstr>Aggregate Functions in SQL (cont’d.)</vt:lpstr>
      <vt:lpstr>Aggregate Functions on Booleans</vt:lpstr>
      <vt:lpstr>Grouping: The GROUP BY Clause</vt:lpstr>
      <vt:lpstr>Examples of GROUP BY</vt:lpstr>
      <vt:lpstr>Grouping: The GROUP BY and HAVING Clauses (cont’d.)</vt:lpstr>
      <vt:lpstr>Combining the WHERE and the HAVING Clause</vt:lpstr>
      <vt:lpstr>Combining the WHERE and the HAVING Clause (continued)</vt:lpstr>
      <vt:lpstr>Use of WITH</vt:lpstr>
      <vt:lpstr>Example of WITH</vt:lpstr>
      <vt:lpstr>Use of CASE</vt:lpstr>
      <vt:lpstr>EXAMPLE of use of CASE</vt:lpstr>
      <vt:lpstr>Recursive Queries in SQL</vt:lpstr>
      <vt:lpstr>An EXAMPLE of RECURSIVE Query</vt:lpstr>
      <vt:lpstr>EXPANDED Block Structure of SQL Queries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Specification of Views in SQL (cont’d.)</vt:lpstr>
      <vt:lpstr>View Implementation, View Update, and Inline Views</vt:lpstr>
      <vt:lpstr>View Materialization</vt:lpstr>
      <vt:lpstr>View Materialization (contd.)</vt:lpstr>
      <vt:lpstr>View Update</vt:lpstr>
      <vt:lpstr>View Update and Inline Views</vt:lpstr>
      <vt:lpstr>Views as authorization mechanism</vt:lpstr>
      <vt:lpstr>Schema Change Statements in SQL</vt:lpstr>
      <vt:lpstr>The DROP Command</vt:lpstr>
      <vt:lpstr>The ALTER table command</vt:lpstr>
      <vt:lpstr>Adding and Dropping Constraints</vt:lpstr>
      <vt:lpstr>Dropping Columns, Default Values</vt:lpstr>
      <vt:lpstr>Table 7.2   Summary of SQL Syntax</vt:lpstr>
      <vt:lpstr>Table 7.2 (continued)   Summary of SQL Syntax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keywords/>
  <dc:description/>
  <cp:lastModifiedBy>ishaq</cp:lastModifiedBy>
  <cp:revision>113</cp:revision>
  <cp:lastPrinted>2001-11-04T00:51:13Z</cp:lastPrinted>
  <dcterms:created xsi:type="dcterms:W3CDTF">2005-02-25T19:46:41Z</dcterms:created>
  <dcterms:modified xsi:type="dcterms:W3CDTF">2020-08-25T11:50:52Z</dcterms:modified>
  <cp:category/>
</cp:coreProperties>
</file>