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7" r:id="rId2"/>
    <p:sldId id="278" r:id="rId3"/>
    <p:sldId id="279" r:id="rId4"/>
    <p:sldId id="357" r:id="rId5"/>
    <p:sldId id="358" r:id="rId6"/>
    <p:sldId id="282" r:id="rId7"/>
    <p:sldId id="283" r:id="rId8"/>
    <p:sldId id="284" r:id="rId9"/>
    <p:sldId id="359" r:id="rId10"/>
    <p:sldId id="369" r:id="rId11"/>
    <p:sldId id="370" r:id="rId12"/>
    <p:sldId id="371" r:id="rId13"/>
    <p:sldId id="372" r:id="rId14"/>
    <p:sldId id="373" r:id="rId15"/>
    <p:sldId id="374" r:id="rId16"/>
    <p:sldId id="375" r:id="rId17"/>
  </p:sldIdLst>
  <p:sldSz cx="4610100" cy="3460750"/>
  <p:notesSz cx="4610100" cy="34607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8DB"/>
    <a:srgbClr val="20B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4"/>
    <p:restoredTop sz="94776"/>
  </p:normalViewPr>
  <p:slideViewPr>
    <p:cSldViewPr>
      <p:cViewPr varScale="1">
        <p:scale>
          <a:sx n="147" d="100"/>
          <a:sy n="147" d="100"/>
        </p:scale>
        <p:origin x="1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4073C6-E780-C548-9B6E-C74F21F9B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06AB2-BFBF-0E43-AC1D-3E4E80131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3084D-BD57-594F-8866-05D2B3F4C9C2}" type="datetimeFigureOut">
              <a:rPr lang="en-PK" smtClean="0"/>
              <a:t>25/01/2024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4D5E7-2EF0-C049-AEE4-E56C2020D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B3AE-48C7-2C43-9AC7-CEB058E6C5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CE81-BDE8-A349-962A-C816592B1B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3339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5D61-104C-764A-8F67-66B20AC90C92}" type="datetimeFigureOut">
              <a:rPr lang="en-PK" smtClean="0"/>
              <a:t>25/01/2024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7A065-12EA-F546-A92D-A5D835316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05127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204" y="1021930"/>
            <a:ext cx="4349750" cy="82550"/>
          </a:xfrm>
          <a:custGeom>
            <a:avLst/>
            <a:gdLst/>
            <a:ahLst/>
            <a:cxnLst/>
            <a:rect l="l" t="t" r="r" b="b"/>
            <a:pathLst>
              <a:path w="4349750" h="82550">
                <a:moveTo>
                  <a:pt x="429886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49661" y="82384"/>
                </a:lnTo>
                <a:lnTo>
                  <a:pt x="4349661" y="50800"/>
                </a:lnTo>
                <a:lnTo>
                  <a:pt x="4345653" y="31075"/>
                </a:lnTo>
                <a:lnTo>
                  <a:pt x="4334739" y="14922"/>
                </a:lnTo>
                <a:lnTo>
                  <a:pt x="4318586" y="4008"/>
                </a:lnTo>
                <a:lnTo>
                  <a:pt x="4298861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05" y="1698142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4805" y="1685442"/>
            <a:ext cx="4298797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42866" y="1072489"/>
            <a:ext cx="50736" cy="625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04" y="1066353"/>
            <a:ext cx="4349750" cy="682625"/>
          </a:xfrm>
          <a:custGeom>
            <a:avLst/>
            <a:gdLst/>
            <a:ahLst/>
            <a:cxnLst/>
            <a:rect l="l" t="t" r="r" b="b"/>
            <a:pathLst>
              <a:path w="4349750" h="682625">
                <a:moveTo>
                  <a:pt x="4349661" y="0"/>
                </a:moveTo>
                <a:lnTo>
                  <a:pt x="0" y="0"/>
                </a:lnTo>
                <a:lnTo>
                  <a:pt x="0" y="631789"/>
                </a:lnTo>
                <a:lnTo>
                  <a:pt x="4008" y="651514"/>
                </a:lnTo>
                <a:lnTo>
                  <a:pt x="14922" y="667667"/>
                </a:lnTo>
                <a:lnTo>
                  <a:pt x="31075" y="678581"/>
                </a:lnTo>
                <a:lnTo>
                  <a:pt x="50800" y="682589"/>
                </a:lnTo>
                <a:lnTo>
                  <a:pt x="4298861" y="682589"/>
                </a:lnTo>
                <a:lnTo>
                  <a:pt x="4318586" y="678581"/>
                </a:lnTo>
                <a:lnTo>
                  <a:pt x="4334739" y="667667"/>
                </a:lnTo>
                <a:lnTo>
                  <a:pt x="4345653" y="651514"/>
                </a:lnTo>
                <a:lnTo>
                  <a:pt x="4349661" y="631789"/>
                </a:lnTo>
                <a:lnTo>
                  <a:pt x="4349661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42866" y="1110589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60660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42866" y="10978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442866" y="1085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42866" y="10724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67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05" y="795972"/>
            <a:ext cx="414909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79422FB4-C63E-EA4A-9706-A7D6F76DD6C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3803" y="3351784"/>
            <a:ext cx="279400" cy="92333"/>
          </a:xfrm>
        </p:spPr>
        <p:txBody>
          <a:bodyPr/>
          <a:lstStyle/>
          <a:p>
            <a:fld id="{5D667B30-91EA-3A42-8D88-BA6386AB4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9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204" y="1021931"/>
            <a:ext cx="4422140" cy="82550"/>
          </a:xfrm>
          <a:custGeom>
            <a:avLst/>
            <a:gdLst/>
            <a:ahLst/>
            <a:cxnLst/>
            <a:rect l="l" t="t" r="r" b="b"/>
            <a:pathLst>
              <a:path w="4422140" h="82550">
                <a:moveTo>
                  <a:pt x="437085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21658" y="82384"/>
                </a:lnTo>
                <a:lnTo>
                  <a:pt x="4421658" y="50800"/>
                </a:lnTo>
                <a:lnTo>
                  <a:pt x="4417649" y="31075"/>
                </a:lnTo>
                <a:lnTo>
                  <a:pt x="4406735" y="14922"/>
                </a:lnTo>
                <a:lnTo>
                  <a:pt x="4390582" y="4008"/>
                </a:lnTo>
                <a:lnTo>
                  <a:pt x="4370858" y="0"/>
                </a:lnTo>
                <a:close/>
              </a:path>
            </a:pathLst>
          </a:custGeom>
          <a:solidFill>
            <a:srgbClr val="E9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5" y="1698142"/>
            <a:ext cx="101599" cy="101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805" y="1685442"/>
            <a:ext cx="4370793" cy="1143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4862" y="1072489"/>
            <a:ext cx="50736" cy="6256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3204" y="1066353"/>
            <a:ext cx="4422140" cy="682625"/>
          </a:xfrm>
          <a:custGeom>
            <a:avLst/>
            <a:gdLst/>
            <a:ahLst/>
            <a:cxnLst/>
            <a:rect l="l" t="t" r="r" b="b"/>
            <a:pathLst>
              <a:path w="4422140" h="682625">
                <a:moveTo>
                  <a:pt x="4421658" y="0"/>
                </a:moveTo>
                <a:lnTo>
                  <a:pt x="0" y="0"/>
                </a:lnTo>
                <a:lnTo>
                  <a:pt x="0" y="631789"/>
                </a:lnTo>
                <a:lnTo>
                  <a:pt x="4008" y="651514"/>
                </a:lnTo>
                <a:lnTo>
                  <a:pt x="14922" y="667666"/>
                </a:lnTo>
                <a:lnTo>
                  <a:pt x="31075" y="678581"/>
                </a:lnTo>
                <a:lnTo>
                  <a:pt x="50800" y="682589"/>
                </a:lnTo>
                <a:lnTo>
                  <a:pt x="4370858" y="682589"/>
                </a:lnTo>
                <a:lnTo>
                  <a:pt x="4390582" y="678581"/>
                </a:lnTo>
                <a:lnTo>
                  <a:pt x="4406735" y="667666"/>
                </a:lnTo>
                <a:lnTo>
                  <a:pt x="4417649" y="651514"/>
                </a:lnTo>
                <a:lnTo>
                  <a:pt x="4421658" y="631789"/>
                </a:lnTo>
                <a:lnTo>
                  <a:pt x="4421658" y="0"/>
                </a:lnTo>
                <a:close/>
              </a:path>
            </a:pathLst>
          </a:custGeom>
          <a:solidFill>
            <a:srgbClr val="E9E9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14862" y="1110589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60660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14862" y="10978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14862" y="10851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14862" y="10724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14" y="76603"/>
            <a:ext cx="4349470" cy="24447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u="sng">
                <a:solidFill>
                  <a:srgbClr val="8A8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910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Imdadullah</a:t>
            </a:r>
            <a:r>
              <a:rPr spc="10" dirty="0"/>
              <a:t> </a:t>
            </a:r>
            <a:r>
              <a:rPr spc="15" dirty="0"/>
              <a:t>Khan</a:t>
            </a:r>
            <a:r>
              <a:rPr spc="210" dirty="0"/>
              <a:t> </a:t>
            </a:r>
            <a:r>
              <a:rPr spc="35" dirty="0"/>
              <a:t>(LUMS)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279400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  <a:t>‹#›</a:t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3465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18" y="3351784"/>
            <a:ext cx="930275" cy="102235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Imdadullah Khan</a:t>
            </a:r>
            <a:r>
              <a:rPr spc="180" dirty="0"/>
              <a:t> </a:t>
            </a:r>
            <a:r>
              <a:rPr spc="-5" dirty="0"/>
              <a:t>(LUMS)</a:t>
            </a:r>
          </a:p>
        </p:txBody>
      </p:sp>
    </p:spTree>
    <p:extLst>
      <p:ext uri="{BB962C8B-B14F-4D97-AF65-F5344CB8AC3E}">
        <p14:creationId xmlns:p14="http://schemas.microsoft.com/office/powerpoint/2010/main" val="23722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40" dirty="0"/>
              <a:t> </a:t>
            </a:r>
            <a:r>
              <a:rPr spc="-5" dirty="0"/>
              <a:t>/</a:t>
            </a:r>
            <a:r>
              <a:rPr spc="-135" dirty="0"/>
              <a:t> </a:t>
            </a:r>
            <a:r>
              <a:rPr spc="-5" dirty="0"/>
              <a:t>67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0FEE-3C03-3A4E-9EF5-F17E2262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044575"/>
            <a:ext cx="4149090" cy="823302"/>
          </a:xfrm>
        </p:spPr>
        <p:txBody>
          <a:bodyPr/>
          <a:lstStyle/>
          <a:p>
            <a:pPr algn="ctr"/>
            <a:r>
              <a:rPr lang="en-PK" sz="1800" dirty="0">
                <a:solidFill>
                  <a:schemeClr val="tx1"/>
                </a:solidFill>
                <a:latin typeface="Century Schoolbook" panose="02040604050505020304" pitchFamily="18" charset="0"/>
              </a:rPr>
              <a:t>Fundamentals of Big Data Analytics</a:t>
            </a:r>
          </a:p>
          <a:p>
            <a:pPr algn="ctr"/>
            <a:endParaRPr lang="en-PK" sz="195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PK" sz="1600" dirty="0">
                <a:solidFill>
                  <a:schemeClr val="tx1"/>
                </a:solidFill>
                <a:latin typeface="Century Schoolbook" panose="02040604050505020304" pitchFamily="18" charset="0"/>
              </a:rPr>
              <a:t>Lecture 2-</a:t>
            </a:r>
            <a:r>
              <a:rPr lang="en-US" sz="1600" dirty="0">
                <a:solidFill>
                  <a:schemeClr val="tx1"/>
                </a:solidFill>
                <a:latin typeface="Century Schoolbook" panose="02040604050505020304" pitchFamily="18" charset="0"/>
              </a:rPr>
              <a:t>Hadoop Distributed File System</a:t>
            </a:r>
            <a:endParaRPr lang="en-PK" sz="195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8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3074753" cy="531107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r>
              <a:rPr lang="en-US" sz="1100" dirty="0"/>
              <a:t>Hadoop Distributed File System</a:t>
            </a:r>
          </a:p>
          <a:p>
            <a:r>
              <a:rPr lang="en-US" sz="1100" dirty="0"/>
              <a:t>Distributed, scalable, and portable file- system written in Java for the Hadoop framework</a:t>
            </a:r>
            <a:endParaRPr lang="en-PK" sz="1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/>
              <a:t>HDFS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424760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3825630" cy="1208216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F0502020204030204" pitchFamily="34" charset="0"/>
              </a:rPr>
              <a:t>block-structured file system where each file is divided into blocks of a pre-determined 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stored across a cluster of one or several machines.</a:t>
            </a:r>
            <a:endParaRPr lang="en-US" sz="1100" dirty="0">
              <a:solidFill>
                <a:srgbClr val="4A4A4A"/>
              </a:solidFill>
              <a:latin typeface="Open Sans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F0502020204030204" pitchFamily="34" charset="0"/>
              </a:rPr>
              <a:t>Follows master-slave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F0502020204030204" pitchFamily="34" charset="0"/>
              </a:rPr>
              <a:t>architechure</a:t>
            </a:r>
            <a:endParaRPr lang="en-US" sz="1100" b="0" i="0" dirty="0">
              <a:solidFill>
                <a:srgbClr val="4A4A4A"/>
              </a:solidFill>
              <a:effectLst/>
              <a:latin typeface="Open Sans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cluster comprises of a single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NameNode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(Master node) and all the other nodes are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DataNodes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(Slave nodes).</a:t>
            </a:r>
            <a:endParaRPr lang="en-US" sz="1100" b="0" i="0" dirty="0">
              <a:solidFill>
                <a:srgbClr val="4A4A4A"/>
              </a:solidFill>
              <a:effectLst/>
              <a:latin typeface="Open Sans" panose="020F0502020204030204" pitchFamily="34" charset="0"/>
            </a:endParaRPr>
          </a:p>
          <a:p>
            <a:endParaRPr lang="en-PK" sz="1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/>
              <a:t>HDFS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0DED2-C224-43ED-A1F4-4A6476E4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111375"/>
            <a:ext cx="1684792" cy="12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3074753" cy="700385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r>
              <a:rPr lang="en-US" sz="1100" dirty="0"/>
              <a:t>Master Node- manages 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+mj-lt"/>
              </a:rPr>
              <a:t>blocks present on the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+mj-lt"/>
              </a:rPr>
              <a:t>DataNodes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+mj-lt"/>
              </a:rPr>
              <a:t> (slave nodes).</a:t>
            </a:r>
          </a:p>
          <a:p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user data never resides on the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NameNode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The data resides on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DataNodes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only</a:t>
            </a:r>
            <a:endParaRPr lang="en-PK" sz="1100" dirty="0">
              <a:latin typeface="+mj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 err="1"/>
              <a:t>NameNode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E8F68-6F49-0BB5-4736-B4847CF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9" y="1779492"/>
            <a:ext cx="2921722" cy="14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3074753" cy="700385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r>
              <a:rPr lang="en-US" sz="1100" dirty="0"/>
              <a:t>Master Node- manages 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+mj-lt"/>
              </a:rPr>
              <a:t>blocks present on the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+mj-lt"/>
              </a:rPr>
              <a:t>DataNodes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+mj-lt"/>
              </a:rPr>
              <a:t> (slave nodes).</a:t>
            </a:r>
          </a:p>
          <a:p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user data never resides on the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NameNode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The data resides on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DataNodes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only</a:t>
            </a:r>
            <a:endParaRPr lang="en-PK" sz="1100" dirty="0">
              <a:latin typeface="+mj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 err="1"/>
              <a:t>NameNode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E8F68-6F49-0BB5-4736-B4847CF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9" y="1779492"/>
            <a:ext cx="2921722" cy="14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4130430" cy="1546770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records the metadata of all the files stored in the cluster, e.g. The location of blocks stored, the size of the files, permissions, hierarchy,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records each change that takes place to the file system metadata. For example, if a file is deleted in HDFS, the </a:t>
            </a:r>
            <a:r>
              <a:rPr lang="en-US" sz="1100" b="0" i="0" dirty="0" err="1">
                <a:solidFill>
                  <a:srgbClr val="4A4A4A"/>
                </a:solidFill>
                <a:effectLst/>
              </a:rPr>
              <a:t>NameNode</a:t>
            </a:r>
            <a:r>
              <a:rPr lang="en-US" sz="1100" b="0" i="0" dirty="0">
                <a:solidFill>
                  <a:srgbClr val="4A4A4A"/>
                </a:solidFill>
                <a:effectLst/>
              </a:rPr>
              <a:t> will immediately record this in the </a:t>
            </a:r>
            <a:r>
              <a:rPr lang="en-US" sz="1100" b="0" i="0" dirty="0" err="1">
                <a:solidFill>
                  <a:srgbClr val="4A4A4A"/>
                </a:solidFill>
                <a:effectLst/>
              </a:rPr>
              <a:t>EditLog</a:t>
            </a:r>
            <a:endParaRPr lang="en-US" sz="1100" b="0" i="0" dirty="0">
              <a:solidFill>
                <a:srgbClr val="4A4A4A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record of all the blocks in HDFS and in which nodes these blocks are located</a:t>
            </a:r>
            <a:r>
              <a:rPr lang="en-US" sz="1100" dirty="0">
                <a:solidFill>
                  <a:srgbClr val="4A4A4A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</a:rPr>
              <a:t>responsible to take care of the </a:t>
            </a:r>
            <a:r>
              <a:rPr lang="en-US" sz="1100" b="1" i="0" dirty="0">
                <a:solidFill>
                  <a:srgbClr val="4A4A4A"/>
                </a:solidFill>
                <a:effectLst/>
              </a:rPr>
              <a:t>replication factor</a:t>
            </a:r>
            <a:endParaRPr lang="en-PK" sz="1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 err="1"/>
              <a:t>NameNode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14152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4130430" cy="1377493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A4A4A"/>
                </a:solidFill>
                <a:latin typeface="Open Sans" panose="020B0606030504020204" pitchFamily="34" charset="0"/>
              </a:rPr>
              <a:t>S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lave nodes in HDFS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ommodity hardware, that is, a non-expensive system which is not of high quality or high-availability.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A4A4A"/>
                </a:solidFill>
                <a:latin typeface="Open Sans" panose="020B0606030504020204" pitchFamily="34" charset="0"/>
              </a:rPr>
              <a:t>P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rocess runs on each slave machine.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A4A4A"/>
                </a:solidFill>
                <a:latin typeface="Open Sans" panose="020B0606030504020204" pitchFamily="34" charset="0"/>
              </a:rPr>
              <a:t>A</a:t>
            </a: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ctual data is stored on </a:t>
            </a:r>
            <a:r>
              <a:rPr lang="en-US" sz="11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DataNodes</a:t>
            </a:r>
            <a:endParaRPr lang="en-US" sz="11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Perform the low-level read and write requests from the file system’s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sz="1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 err="1"/>
              <a:t>DataNode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322078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558847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lang="en-US" dirty="0" err="1"/>
              <a:t>DataNode</a:t>
            </a:r>
            <a:br>
              <a:rPr lang="en-US" dirty="0"/>
            </a:br>
            <a:endParaRPr spc="-2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A8716-9DB8-4930-F46E-16AFDCEC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68375"/>
            <a:ext cx="3453694" cy="22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422088"/>
            <a:ext cx="4441825" cy="281848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pc="-13" dirty="0">
                <a:latin typeface="Arial"/>
                <a:cs typeface="Arial"/>
              </a:rPr>
              <a:t>Vertical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Scaling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Vs.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2" dirty="0">
                <a:latin typeface="Arial"/>
                <a:cs typeface="Arial"/>
              </a:rPr>
              <a:t>Horizontal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2" dirty="0">
                <a:latin typeface="Arial"/>
                <a:cs typeface="Arial"/>
              </a:rPr>
              <a:t>Scaling?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242" y="1150511"/>
            <a:ext cx="2553083" cy="1077270"/>
          </a:xfrm>
          <a:prstGeom prst="rect">
            <a:avLst/>
          </a:prstGeom>
        </p:spPr>
        <p:txBody>
          <a:bodyPr vert="horz" wrap="square" lIns="0" tIns="25452" rIns="0" bIns="0" rtlCol="0">
            <a:spAutoFit/>
          </a:bodyPr>
          <a:lstStyle/>
          <a:p>
            <a:pPr marL="68187" marR="9604" indent="-63385">
              <a:lnSpc>
                <a:spcPts val="1308"/>
              </a:lnSpc>
              <a:spcBef>
                <a:spcPts val="200"/>
              </a:spcBef>
            </a:pPr>
            <a:r>
              <a:rPr sz="1210" b="1" dirty="0">
                <a:latin typeface="Arial"/>
                <a:cs typeface="Arial"/>
              </a:rPr>
              <a:t>•</a:t>
            </a:r>
            <a:r>
              <a:rPr sz="1210" b="1" dirty="0">
                <a:latin typeface="Calibri"/>
                <a:cs typeface="Calibri"/>
              </a:rPr>
              <a:t>Horizontal</a:t>
            </a:r>
            <a:r>
              <a:rPr sz="1210" b="1" spc="-2" dirty="0">
                <a:latin typeface="Calibri"/>
                <a:cs typeface="Calibri"/>
              </a:rPr>
              <a:t> </a:t>
            </a:r>
            <a:r>
              <a:rPr sz="1210" b="1" spc="-4" dirty="0">
                <a:latin typeface="Calibri"/>
                <a:cs typeface="Calibri"/>
              </a:rPr>
              <a:t>scaling</a:t>
            </a:r>
            <a:r>
              <a:rPr sz="1210" b="1" spc="11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means </a:t>
            </a:r>
            <a:r>
              <a:rPr sz="1210" spc="-6" dirty="0">
                <a:latin typeface="Calibri"/>
                <a:cs typeface="Calibri"/>
              </a:rPr>
              <a:t>that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you</a:t>
            </a:r>
            <a:r>
              <a:rPr sz="1210" spc="13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scale </a:t>
            </a:r>
            <a:r>
              <a:rPr sz="1210" spc="-268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by</a:t>
            </a:r>
            <a:r>
              <a:rPr sz="1210" dirty="0">
                <a:latin typeface="Calibri"/>
                <a:cs typeface="Calibri"/>
              </a:rPr>
              <a:t> adding</a:t>
            </a:r>
            <a:r>
              <a:rPr sz="1210" spc="2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more</a:t>
            </a:r>
            <a:r>
              <a:rPr sz="1210" spc="2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machines</a:t>
            </a:r>
            <a:r>
              <a:rPr sz="1210" dirty="0">
                <a:latin typeface="Calibri"/>
                <a:cs typeface="Calibri"/>
              </a:rPr>
              <a:t> </a:t>
            </a:r>
            <a:r>
              <a:rPr sz="1210" spc="-8" dirty="0">
                <a:latin typeface="Calibri"/>
                <a:cs typeface="Calibri"/>
              </a:rPr>
              <a:t>into</a:t>
            </a:r>
            <a:r>
              <a:rPr sz="1210" spc="2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your 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2" dirty="0">
                <a:latin typeface="Calibri"/>
                <a:cs typeface="Calibri"/>
              </a:rPr>
              <a:t>pool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2" dirty="0">
                <a:latin typeface="Calibri"/>
                <a:cs typeface="Calibri"/>
              </a:rPr>
              <a:t>of </a:t>
            </a:r>
            <a:r>
              <a:rPr sz="1210" spc="-8" dirty="0">
                <a:latin typeface="Calibri"/>
                <a:cs typeface="Calibri"/>
              </a:rPr>
              <a:t>resources</a:t>
            </a:r>
            <a:endParaRPr sz="1210">
              <a:latin typeface="Calibri"/>
              <a:cs typeface="Calibri"/>
            </a:endParaRPr>
          </a:p>
          <a:p>
            <a:pPr marL="68187" marR="1921" indent="-63385">
              <a:lnSpc>
                <a:spcPts val="1308"/>
              </a:lnSpc>
              <a:spcBef>
                <a:spcPts val="374"/>
              </a:spcBef>
            </a:pPr>
            <a:r>
              <a:rPr sz="1210" b="1" spc="-2" dirty="0">
                <a:latin typeface="Arial"/>
                <a:cs typeface="Arial"/>
              </a:rPr>
              <a:t>•</a:t>
            </a:r>
            <a:r>
              <a:rPr sz="1210" b="1" spc="-2" dirty="0">
                <a:latin typeface="Calibri"/>
                <a:cs typeface="Calibri"/>
              </a:rPr>
              <a:t>Vertical </a:t>
            </a:r>
            <a:r>
              <a:rPr sz="1210" b="1" spc="-4" dirty="0">
                <a:latin typeface="Calibri"/>
                <a:cs typeface="Calibri"/>
              </a:rPr>
              <a:t>scaling</a:t>
            </a:r>
            <a:r>
              <a:rPr sz="1210" b="1" spc="6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means </a:t>
            </a:r>
            <a:r>
              <a:rPr sz="1210" spc="-6" dirty="0">
                <a:latin typeface="Calibri"/>
                <a:cs typeface="Calibri"/>
              </a:rPr>
              <a:t>that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you</a:t>
            </a:r>
            <a:r>
              <a:rPr sz="1210" spc="-2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scale</a:t>
            </a:r>
            <a:r>
              <a:rPr sz="1210" spc="13" dirty="0">
                <a:latin typeface="Calibri"/>
                <a:cs typeface="Calibri"/>
              </a:rPr>
              <a:t> </a:t>
            </a:r>
            <a:r>
              <a:rPr sz="1210" spc="-4" dirty="0">
                <a:latin typeface="Calibri"/>
                <a:cs typeface="Calibri"/>
              </a:rPr>
              <a:t>by </a:t>
            </a:r>
            <a:r>
              <a:rPr sz="1210" spc="-268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adding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more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power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spc="-6" dirty="0">
                <a:latin typeface="Calibri"/>
                <a:cs typeface="Calibri"/>
              </a:rPr>
              <a:t>(CPU,</a:t>
            </a:r>
            <a:r>
              <a:rPr sz="1210" spc="-4" dirty="0">
                <a:latin typeface="Calibri"/>
                <a:cs typeface="Calibri"/>
              </a:rPr>
              <a:t> RAM)</a:t>
            </a:r>
            <a:r>
              <a:rPr sz="1210" spc="-6" dirty="0">
                <a:latin typeface="Calibri"/>
                <a:cs typeface="Calibri"/>
              </a:rPr>
              <a:t> </a:t>
            </a:r>
            <a:r>
              <a:rPr sz="1210" spc="-8" dirty="0">
                <a:latin typeface="Calibri"/>
                <a:cs typeface="Calibri"/>
              </a:rPr>
              <a:t>to</a:t>
            </a:r>
            <a:r>
              <a:rPr sz="1210" spc="-4" dirty="0">
                <a:latin typeface="Calibri"/>
                <a:cs typeface="Calibri"/>
              </a:rPr>
              <a:t> </a:t>
            </a:r>
            <a:r>
              <a:rPr sz="1210" dirty="0">
                <a:latin typeface="Calibri"/>
                <a:cs typeface="Calibri"/>
              </a:rPr>
              <a:t>an </a:t>
            </a:r>
            <a:r>
              <a:rPr sz="1210" spc="2" dirty="0">
                <a:latin typeface="Calibri"/>
                <a:cs typeface="Calibri"/>
              </a:rPr>
              <a:t> </a:t>
            </a:r>
            <a:r>
              <a:rPr sz="1210" spc="-8" dirty="0">
                <a:latin typeface="Calibri"/>
                <a:cs typeface="Calibri"/>
              </a:rPr>
              <a:t>existing</a:t>
            </a:r>
            <a:r>
              <a:rPr sz="1210" spc="-6" dirty="0">
                <a:latin typeface="Calibri"/>
                <a:cs typeface="Calibri"/>
              </a:rPr>
              <a:t> </a:t>
            </a:r>
            <a:r>
              <a:rPr sz="1210" spc="-2" dirty="0">
                <a:latin typeface="Calibri"/>
                <a:cs typeface="Calibri"/>
              </a:rPr>
              <a:t>machine.</a:t>
            </a:r>
            <a:endParaRPr sz="121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875027"/>
            <a:ext cx="46101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81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092" y="1001133"/>
            <a:ext cx="1323000" cy="16119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239787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916" y="1191273"/>
            <a:ext cx="3454934" cy="435736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2800" u="none" spc="-6" dirty="0">
                <a:solidFill>
                  <a:srgbClr val="1898DB"/>
                </a:solidFill>
              </a:rPr>
              <a:t>Big</a:t>
            </a:r>
            <a:r>
              <a:rPr sz="2800" u="none" spc="-25" dirty="0">
                <a:solidFill>
                  <a:srgbClr val="1898DB"/>
                </a:solidFill>
              </a:rPr>
              <a:t> </a:t>
            </a:r>
            <a:r>
              <a:rPr sz="2800" u="none" spc="-21" dirty="0">
                <a:solidFill>
                  <a:srgbClr val="1898DB"/>
                </a:solidFill>
              </a:rPr>
              <a:t>Data</a:t>
            </a:r>
            <a:r>
              <a:rPr sz="2800" u="none" spc="-17" dirty="0">
                <a:solidFill>
                  <a:srgbClr val="1898DB"/>
                </a:solidFill>
              </a:rPr>
              <a:t> </a:t>
            </a:r>
            <a:r>
              <a:rPr sz="2800" u="none" spc="-15" dirty="0">
                <a:solidFill>
                  <a:srgbClr val="1898DB"/>
                </a:solidFill>
              </a:rPr>
              <a:t>Platforms</a:t>
            </a:r>
            <a:endParaRPr sz="2800" u="none" dirty="0">
              <a:solidFill>
                <a:srgbClr val="1898DB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160" y="2072071"/>
            <a:ext cx="2246703" cy="757305"/>
            <a:chOff x="682735" y="4332660"/>
            <a:chExt cx="5941695" cy="20027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35" y="4746850"/>
              <a:ext cx="2465704" cy="12801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440" y="4332660"/>
              <a:ext cx="2002679" cy="2002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689" y="4731814"/>
              <a:ext cx="1786527" cy="149026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6559" y="2450703"/>
            <a:ext cx="878822" cy="3142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7736" y="2310200"/>
            <a:ext cx="1043626" cy="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83" y="570833"/>
            <a:ext cx="2526111" cy="281848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pc="-4" dirty="0">
                <a:latin typeface="Arial"/>
                <a:cs typeface="Arial"/>
              </a:rPr>
              <a:t>Big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2" dirty="0">
                <a:latin typeface="Arial"/>
                <a:cs typeface="Arial"/>
              </a:rPr>
              <a:t>Data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2" dirty="0">
                <a:latin typeface="Arial"/>
                <a:cs typeface="Arial"/>
              </a:rPr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970" y="1274692"/>
            <a:ext cx="4261680" cy="1486986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1664" spc="-2" dirty="0">
                <a:latin typeface="Arial"/>
                <a:cs typeface="Arial"/>
              </a:rPr>
              <a:t>•</a:t>
            </a:r>
            <a:r>
              <a:rPr sz="1664" spc="-2" dirty="0">
                <a:latin typeface="Calibri"/>
                <a:cs typeface="Calibri"/>
              </a:rPr>
              <a:t>Hadoop</a:t>
            </a:r>
            <a:endParaRPr sz="1664" dirty="0">
              <a:latin typeface="Calibri"/>
              <a:cs typeface="Calibri"/>
            </a:endParaRPr>
          </a:p>
          <a:p>
            <a:pPr marL="164944">
              <a:spcBef>
                <a:spcPts val="9"/>
              </a:spcBef>
            </a:pPr>
            <a:r>
              <a:rPr sz="1512" spc="-6" dirty="0">
                <a:latin typeface="Arial"/>
                <a:cs typeface="Arial"/>
              </a:rPr>
              <a:t>•</a:t>
            </a:r>
            <a:r>
              <a:rPr sz="1512" spc="-6" dirty="0">
                <a:latin typeface="Calibri"/>
                <a:cs typeface="Calibri"/>
              </a:rPr>
              <a:t>HDFS</a:t>
            </a:r>
            <a:r>
              <a:rPr lang="en-US" sz="1512" spc="-6" dirty="0">
                <a:latin typeface="Calibri"/>
                <a:cs typeface="Calibri"/>
              </a:rPr>
              <a:t> (Hadoop Distributed File System) –storage unit </a:t>
            </a:r>
            <a:endParaRPr sz="1512" dirty="0">
              <a:latin typeface="Calibri"/>
              <a:cs typeface="Calibri"/>
            </a:endParaRPr>
          </a:p>
          <a:p>
            <a:pPr marL="164944">
              <a:spcBef>
                <a:spcPts val="8"/>
              </a:spcBef>
            </a:pPr>
            <a:r>
              <a:rPr sz="1512" spc="-2" dirty="0">
                <a:latin typeface="Arial"/>
                <a:cs typeface="Arial"/>
              </a:rPr>
              <a:t>•</a:t>
            </a:r>
            <a:r>
              <a:rPr sz="1512" spc="-2" dirty="0">
                <a:latin typeface="Calibri"/>
                <a:cs typeface="Calibri"/>
              </a:rPr>
              <a:t>Map-</a:t>
            </a:r>
            <a:r>
              <a:rPr sz="1512" spc="-23" dirty="0">
                <a:latin typeface="Calibri"/>
                <a:cs typeface="Calibri"/>
              </a:rPr>
              <a:t>r</a:t>
            </a:r>
            <a:r>
              <a:rPr sz="1512" spc="-2" dirty="0">
                <a:latin typeface="Calibri"/>
                <a:cs typeface="Calibri"/>
              </a:rPr>
              <a:t>educe</a:t>
            </a:r>
            <a:r>
              <a:rPr lang="en-US" sz="1512" spc="-2" dirty="0">
                <a:latin typeface="Calibri"/>
                <a:cs typeface="Calibri"/>
              </a:rPr>
              <a:t> -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processing unit</a:t>
            </a:r>
            <a:endParaRPr sz="1512" dirty="0">
              <a:latin typeface="Calibri"/>
              <a:cs typeface="Calibri"/>
            </a:endParaRPr>
          </a:p>
          <a:p>
            <a:pPr marL="4802">
              <a:spcBef>
                <a:spcPts val="176"/>
              </a:spcBef>
            </a:pPr>
            <a:r>
              <a:rPr sz="1664" spc="-2" dirty="0">
                <a:latin typeface="Arial"/>
                <a:cs typeface="Arial"/>
              </a:rPr>
              <a:t>•</a:t>
            </a:r>
            <a:r>
              <a:rPr sz="1664" spc="-2" dirty="0">
                <a:latin typeface="Calibri"/>
                <a:cs typeface="Calibri"/>
              </a:rPr>
              <a:t>Spark</a:t>
            </a:r>
            <a:endParaRPr sz="1664" dirty="0">
              <a:latin typeface="Calibri"/>
              <a:cs typeface="Calibri"/>
            </a:endParaRPr>
          </a:p>
          <a:p>
            <a:pPr marL="164944">
              <a:spcBef>
                <a:spcPts val="9"/>
              </a:spcBef>
            </a:pPr>
            <a:r>
              <a:rPr sz="1512" spc="-2" dirty="0">
                <a:latin typeface="Arial"/>
                <a:cs typeface="Arial"/>
              </a:rPr>
              <a:t>•</a:t>
            </a:r>
            <a:r>
              <a:rPr sz="1512" spc="-2" dirty="0">
                <a:latin typeface="Calibri"/>
                <a:cs typeface="Calibri"/>
              </a:rPr>
              <a:t>RDD</a:t>
            </a:r>
            <a:endParaRPr sz="1512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139" y="1739046"/>
            <a:ext cx="1306223" cy="6781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4139" y="931916"/>
            <a:ext cx="1306223" cy="63376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412415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283" y="570832"/>
            <a:ext cx="4044642" cy="1229800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1664" spc="-4" dirty="0">
                <a:latin typeface="Arial"/>
                <a:cs typeface="Arial"/>
              </a:rPr>
              <a:t>What</a:t>
            </a:r>
            <a:r>
              <a:rPr sz="1664" spc="-17" dirty="0">
                <a:latin typeface="Arial"/>
                <a:cs typeface="Arial"/>
              </a:rPr>
              <a:t> </a:t>
            </a:r>
            <a:r>
              <a:rPr sz="1664" spc="-2" dirty="0">
                <a:latin typeface="Arial"/>
                <a:cs typeface="Arial"/>
              </a:rPr>
              <a:t>is</a:t>
            </a:r>
            <a:r>
              <a:rPr sz="1664" spc="-13" dirty="0">
                <a:latin typeface="Arial"/>
                <a:cs typeface="Arial"/>
              </a:rPr>
              <a:t> </a:t>
            </a:r>
            <a:r>
              <a:rPr sz="1664" spc="-2" dirty="0">
                <a:latin typeface="Arial"/>
                <a:cs typeface="Arial"/>
              </a:rPr>
              <a:t>Hadoop?</a:t>
            </a:r>
            <a:endParaRPr sz="1664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796" dirty="0">
              <a:latin typeface="Arial"/>
              <a:cs typeface="Arial"/>
            </a:endParaRPr>
          </a:p>
          <a:p>
            <a:pPr marL="331569" marR="1921" algn="ctr">
              <a:lnSpc>
                <a:spcPts val="1796"/>
              </a:lnSpc>
              <a:spcBef>
                <a:spcPts val="2"/>
              </a:spcBef>
            </a:pPr>
            <a:r>
              <a:rPr sz="1664" spc="-4" dirty="0">
                <a:latin typeface="Calibri"/>
                <a:cs typeface="Calibri"/>
              </a:rPr>
              <a:t>Apache </a:t>
            </a:r>
            <a:r>
              <a:rPr sz="1664" spc="-2" dirty="0">
                <a:latin typeface="Calibri"/>
                <a:cs typeface="Calibri"/>
              </a:rPr>
              <a:t>Hadoop is </a:t>
            </a:r>
            <a:r>
              <a:rPr sz="1664" dirty="0">
                <a:latin typeface="Calibri"/>
                <a:cs typeface="Calibri"/>
              </a:rPr>
              <a:t>an </a:t>
            </a:r>
            <a:r>
              <a:rPr sz="1664" spc="-2" dirty="0">
                <a:latin typeface="Calibri"/>
                <a:cs typeface="Calibri"/>
              </a:rPr>
              <a:t>open </a:t>
            </a:r>
            <a:r>
              <a:rPr sz="1664" spc="-6" dirty="0">
                <a:latin typeface="Calibri"/>
                <a:cs typeface="Calibri"/>
              </a:rPr>
              <a:t>source </a:t>
            </a:r>
            <a:r>
              <a:rPr sz="1664" spc="-8" dirty="0">
                <a:latin typeface="Calibri"/>
                <a:cs typeface="Calibri"/>
              </a:rPr>
              <a:t>software </a:t>
            </a:r>
            <a:r>
              <a:rPr sz="1664" spc="-371" dirty="0">
                <a:latin typeface="Calibri"/>
                <a:cs typeface="Calibri"/>
              </a:rPr>
              <a:t> </a:t>
            </a:r>
            <a:r>
              <a:rPr sz="1664" spc="-8" dirty="0">
                <a:latin typeface="Calibri"/>
                <a:cs typeface="Calibri"/>
              </a:rPr>
              <a:t>framework</a:t>
            </a:r>
            <a:r>
              <a:rPr sz="1664" spc="-4" dirty="0">
                <a:latin typeface="Calibri"/>
                <a:cs typeface="Calibri"/>
              </a:rPr>
              <a:t> </a:t>
            </a:r>
            <a:r>
              <a:rPr sz="1664" spc="-13" dirty="0">
                <a:latin typeface="Calibri"/>
                <a:cs typeface="Calibri"/>
              </a:rPr>
              <a:t>for</a:t>
            </a:r>
            <a:r>
              <a:rPr sz="1664" spc="-4" dirty="0">
                <a:latin typeface="Calibri"/>
                <a:cs typeface="Calibri"/>
              </a:rPr>
              <a:t> </a:t>
            </a:r>
            <a:r>
              <a:rPr sz="1664" spc="-13" dirty="0">
                <a:latin typeface="Calibri"/>
                <a:cs typeface="Calibri"/>
              </a:rPr>
              <a:t>storage</a:t>
            </a:r>
            <a:r>
              <a:rPr sz="1664" spc="-4" dirty="0">
                <a:latin typeface="Calibri"/>
                <a:cs typeface="Calibri"/>
              </a:rPr>
              <a:t> </a:t>
            </a:r>
            <a:r>
              <a:rPr sz="1664" dirty="0">
                <a:latin typeface="Calibri"/>
                <a:cs typeface="Calibri"/>
              </a:rPr>
              <a:t>and</a:t>
            </a:r>
            <a:r>
              <a:rPr sz="1664" spc="-4" dirty="0">
                <a:latin typeface="Calibri"/>
                <a:cs typeface="Calibri"/>
              </a:rPr>
              <a:t> </a:t>
            </a:r>
            <a:r>
              <a:rPr sz="1664" spc="-9" dirty="0">
                <a:latin typeface="Calibri"/>
                <a:cs typeface="Calibri"/>
              </a:rPr>
              <a:t>large</a:t>
            </a:r>
            <a:r>
              <a:rPr sz="1664" spc="-4" dirty="0">
                <a:latin typeface="Calibri"/>
                <a:cs typeface="Calibri"/>
              </a:rPr>
              <a:t> scale </a:t>
            </a:r>
            <a:r>
              <a:rPr sz="1664" spc="-2" dirty="0">
                <a:latin typeface="Calibri"/>
                <a:cs typeface="Calibri"/>
              </a:rPr>
              <a:t> </a:t>
            </a:r>
            <a:r>
              <a:rPr sz="1664" spc="-6" dirty="0">
                <a:latin typeface="Calibri"/>
                <a:cs typeface="Calibri"/>
              </a:rPr>
              <a:t>processing</a:t>
            </a:r>
            <a:r>
              <a:rPr sz="1664" spc="-2" dirty="0">
                <a:latin typeface="Calibri"/>
                <a:cs typeface="Calibri"/>
              </a:rPr>
              <a:t> of </a:t>
            </a:r>
            <a:r>
              <a:rPr sz="1664" spc="-8" dirty="0">
                <a:latin typeface="Calibri"/>
                <a:cs typeface="Calibri"/>
              </a:rPr>
              <a:t>data-sets</a:t>
            </a:r>
            <a:r>
              <a:rPr sz="1664" spc="-9" dirty="0">
                <a:latin typeface="Calibri"/>
                <a:cs typeface="Calibri"/>
              </a:rPr>
              <a:t>.</a:t>
            </a:r>
            <a:endParaRPr sz="1664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268" y="2133140"/>
            <a:ext cx="1306223" cy="6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283" y="570833"/>
            <a:ext cx="2685383" cy="260945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1664" spc="-2" dirty="0">
                <a:latin typeface="Arial"/>
                <a:cs typeface="Arial"/>
              </a:rPr>
              <a:t>Moving</a:t>
            </a:r>
            <a:r>
              <a:rPr sz="1664" spc="-13" dirty="0">
                <a:latin typeface="Arial"/>
                <a:cs typeface="Arial"/>
              </a:rPr>
              <a:t> </a:t>
            </a:r>
            <a:r>
              <a:rPr sz="1664" spc="-2" dirty="0">
                <a:latin typeface="Arial"/>
                <a:cs typeface="Arial"/>
              </a:rPr>
              <a:t>Computation</a:t>
            </a:r>
            <a:r>
              <a:rPr sz="1664" spc="-15" dirty="0">
                <a:latin typeface="Arial"/>
                <a:cs typeface="Arial"/>
              </a:rPr>
              <a:t> </a:t>
            </a:r>
            <a:r>
              <a:rPr sz="1664" spc="-2" dirty="0">
                <a:latin typeface="Arial"/>
                <a:cs typeface="Arial"/>
              </a:rPr>
              <a:t>to</a:t>
            </a:r>
            <a:r>
              <a:rPr sz="1664" spc="-17" dirty="0">
                <a:latin typeface="Arial"/>
                <a:cs typeface="Arial"/>
              </a:rPr>
              <a:t> </a:t>
            </a:r>
            <a:r>
              <a:rPr sz="1664" spc="-2" dirty="0">
                <a:latin typeface="Arial"/>
                <a:cs typeface="Arial"/>
              </a:rPr>
              <a:t>Data</a:t>
            </a:r>
            <a:endParaRPr sz="166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996" y="2713902"/>
            <a:ext cx="968601" cy="97951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605" spc="-4" dirty="0">
                <a:latin typeface="Calibri"/>
                <a:cs typeface="Calibri"/>
              </a:rPr>
              <a:t>Source:</a:t>
            </a:r>
            <a:r>
              <a:rPr sz="605" spc="-6" dirty="0">
                <a:latin typeface="Calibri"/>
                <a:cs typeface="Calibri"/>
              </a:rPr>
              <a:t> </a:t>
            </a:r>
            <a:r>
              <a:rPr sz="605" spc="-2" dirty="0">
                <a:latin typeface="Calibri"/>
                <a:cs typeface="Calibri"/>
              </a:rPr>
              <a:t>UC</a:t>
            </a:r>
            <a:r>
              <a:rPr sz="605" spc="-6" dirty="0">
                <a:latin typeface="Calibri"/>
                <a:cs typeface="Calibri"/>
              </a:rPr>
              <a:t> </a:t>
            </a:r>
            <a:r>
              <a:rPr sz="605" spc="-2" dirty="0">
                <a:latin typeface="Calibri"/>
                <a:cs typeface="Calibri"/>
              </a:rPr>
              <a:t>San</a:t>
            </a:r>
            <a:r>
              <a:rPr sz="605" spc="-4" dirty="0">
                <a:latin typeface="Calibri"/>
                <a:cs typeface="Calibri"/>
              </a:rPr>
              <a:t> Diego,</a:t>
            </a:r>
            <a:r>
              <a:rPr sz="605" spc="-6" dirty="0">
                <a:latin typeface="Calibri"/>
                <a:cs typeface="Calibri"/>
              </a:rPr>
              <a:t> </a:t>
            </a:r>
            <a:r>
              <a:rPr sz="605" spc="-2" dirty="0">
                <a:latin typeface="Calibri"/>
                <a:cs typeface="Calibri"/>
              </a:rPr>
              <a:t>Big</a:t>
            </a:r>
            <a:r>
              <a:rPr sz="605" spc="-6" dirty="0">
                <a:latin typeface="Calibri"/>
                <a:cs typeface="Calibri"/>
              </a:rPr>
              <a:t> Data</a:t>
            </a:r>
            <a:endParaRPr sz="605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197" y="894123"/>
            <a:ext cx="3774519" cy="18163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0918" y="1425894"/>
            <a:ext cx="290532" cy="167842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z="1059" spc="-15" dirty="0">
                <a:latin typeface="Calibri"/>
                <a:cs typeface="Calibri"/>
              </a:rPr>
              <a:t>D</a:t>
            </a:r>
            <a:r>
              <a:rPr sz="1059" spc="-85" dirty="0">
                <a:latin typeface="Calibri"/>
                <a:cs typeface="Calibri"/>
              </a:rPr>
              <a:t>A</a:t>
            </a:r>
            <a:r>
              <a:rPr sz="1059" spc="-83" dirty="0">
                <a:latin typeface="Calibri"/>
                <a:cs typeface="Calibri"/>
              </a:rPr>
              <a:t>T</a:t>
            </a:r>
            <a:r>
              <a:rPr sz="1059" dirty="0">
                <a:latin typeface="Calibri"/>
                <a:cs typeface="Calibri"/>
              </a:rPr>
              <a:t>A</a:t>
            </a:r>
            <a:endParaRPr sz="1059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104293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95" y="775124"/>
            <a:ext cx="2967511" cy="15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82" y="570833"/>
            <a:ext cx="2199967" cy="281848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pc="-2" dirty="0"/>
              <a:t>On</a:t>
            </a:r>
            <a:r>
              <a:rPr spc="-26" dirty="0"/>
              <a:t> </a:t>
            </a:r>
            <a:r>
              <a:rPr spc="-6" dirty="0"/>
              <a:t>Premises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83" y="1044575"/>
            <a:ext cx="3452154" cy="1072265"/>
          </a:xfrm>
          <a:prstGeom prst="rect">
            <a:avLst/>
          </a:prstGeom>
        </p:spPr>
        <p:txBody>
          <a:bodyPr vert="horz" wrap="square" lIns="0" tIns="36497" rIns="0" bIns="0" rtlCol="0">
            <a:spAutoFit/>
          </a:bodyPr>
          <a:lstStyle/>
          <a:p>
            <a:pPr marL="4802">
              <a:spcBef>
                <a:spcPts val="287"/>
              </a:spcBef>
            </a:pPr>
            <a:r>
              <a:rPr sz="1059" dirty="0">
                <a:latin typeface="Arial"/>
                <a:cs typeface="Arial"/>
              </a:rPr>
              <a:t>•</a:t>
            </a:r>
            <a:r>
              <a:rPr sz="1059" spc="-144" dirty="0">
                <a:latin typeface="Arial"/>
                <a:cs typeface="Arial"/>
              </a:rPr>
              <a:t> </a:t>
            </a:r>
            <a:r>
              <a:rPr sz="1400" spc="-2" dirty="0">
                <a:latin typeface="Calibri"/>
                <a:cs typeface="Calibri"/>
              </a:rPr>
              <a:t>Soft</a:t>
            </a:r>
            <a:r>
              <a:rPr sz="1400" spc="-13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spc="-13" dirty="0">
                <a:latin typeface="Calibri"/>
                <a:cs typeface="Calibri"/>
              </a:rPr>
              <a:t>t</a:t>
            </a:r>
            <a:r>
              <a:rPr sz="1400" spc="-2" dirty="0">
                <a:latin typeface="Calibri"/>
                <a:cs typeface="Calibri"/>
              </a:rPr>
              <a:t>echnology</a:t>
            </a:r>
            <a:endParaRPr sz="1400" dirty="0">
              <a:latin typeface="Calibri"/>
              <a:cs typeface="Calibri"/>
            </a:endParaRPr>
          </a:p>
          <a:p>
            <a:pPr marL="71068" marR="1921" indent="-66506">
              <a:lnSpc>
                <a:spcPts val="1142"/>
              </a:lnSpc>
              <a:spcBef>
                <a:spcPts val="397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144" dirty="0">
                <a:latin typeface="Arial"/>
                <a:cs typeface="Arial"/>
              </a:rPr>
              <a:t> </a:t>
            </a:r>
            <a:r>
              <a:rPr sz="1400" spc="-2" dirty="0">
                <a:latin typeface="Calibri"/>
                <a:cs typeface="Calibri"/>
              </a:rPr>
              <a:t>lo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11" dirty="0">
                <a:latin typeface="Calibri"/>
                <a:cs typeface="Calibri"/>
              </a:rPr>
              <a:t>a</a:t>
            </a:r>
            <a:r>
              <a:rPr sz="1400" spc="-13" dirty="0">
                <a:latin typeface="Calibri"/>
                <a:cs typeface="Calibri"/>
              </a:rPr>
              <a:t>t</a:t>
            </a:r>
            <a:r>
              <a:rPr sz="1400" spc="-2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" dirty="0">
                <a:latin typeface="Calibri"/>
                <a:cs typeface="Calibri"/>
              </a:rPr>
              <a:t> withi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2" dirty="0">
                <a:latin typeface="Calibri"/>
                <a:cs typeface="Calibri"/>
              </a:rPr>
              <a:t>p</a:t>
            </a:r>
            <a:r>
              <a:rPr sz="1400" spc="-21" dirty="0">
                <a:latin typeface="Calibri"/>
                <a:cs typeface="Calibri"/>
              </a:rPr>
              <a:t>h</a:t>
            </a:r>
            <a:r>
              <a:rPr sz="1400" spc="-11" dirty="0">
                <a:latin typeface="Calibri"/>
                <a:cs typeface="Calibri"/>
              </a:rPr>
              <a:t>y</a:t>
            </a:r>
            <a:r>
              <a:rPr sz="1400" spc="-2" dirty="0">
                <a:latin typeface="Calibri"/>
                <a:cs typeface="Calibri"/>
              </a:rPr>
              <a:t>si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2" dirty="0">
                <a:latin typeface="Calibri"/>
                <a:cs typeface="Calibri"/>
              </a:rPr>
              <a:t>o</a:t>
            </a:r>
            <a:r>
              <a:rPr sz="1400" spc="-6" dirty="0">
                <a:latin typeface="Calibri"/>
                <a:cs typeface="Calibri"/>
              </a:rPr>
              <a:t>n</a:t>
            </a:r>
            <a:r>
              <a:rPr sz="1400" spc="-2" dirty="0">
                <a:latin typeface="Calibri"/>
                <a:cs typeface="Calibri"/>
              </a:rPr>
              <a:t>fine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2" dirty="0">
                <a:latin typeface="Calibri"/>
                <a:cs typeface="Calibri"/>
              </a:rPr>
              <a:t> o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 </a:t>
            </a:r>
            <a:r>
              <a:rPr sz="1400" spc="-6" dirty="0">
                <a:latin typeface="Calibri"/>
                <a:cs typeface="Calibri"/>
              </a:rPr>
              <a:t>enterprise</a:t>
            </a:r>
            <a:endParaRPr sz="1400" dirty="0">
              <a:latin typeface="Calibri"/>
              <a:cs typeface="Calibri"/>
            </a:endParaRPr>
          </a:p>
          <a:p>
            <a:pPr marL="71068" marR="35774" indent="-66506">
              <a:lnSpc>
                <a:spcPts val="1142"/>
              </a:lnSpc>
              <a:spcBef>
                <a:spcPts val="382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-144" dirty="0">
                <a:latin typeface="Arial"/>
                <a:cs typeface="Arial"/>
              </a:rPr>
              <a:t> </a:t>
            </a:r>
            <a:r>
              <a:rPr sz="1400" spc="-2" dirty="0">
                <a:latin typeface="Calibri"/>
                <a:cs typeface="Calibri"/>
              </a:rPr>
              <a:t>Of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2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2" dirty="0">
                <a:latin typeface="Calibri"/>
                <a:cs typeface="Calibri"/>
              </a:rPr>
              <a:t> i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spc="-4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9" dirty="0">
                <a:latin typeface="Calibri"/>
                <a:cs typeface="Calibri"/>
              </a:rPr>
              <a:t>c</a:t>
            </a:r>
            <a:r>
              <a:rPr sz="1400" spc="-2" dirty="0">
                <a:latin typeface="Calibri"/>
                <a:cs typeface="Calibri"/>
              </a:rPr>
              <a:t>ompa</a:t>
            </a:r>
            <a:r>
              <a:rPr sz="1400" spc="-21" dirty="0">
                <a:latin typeface="Calibri"/>
                <a:cs typeface="Calibri"/>
              </a:rPr>
              <a:t>n</a:t>
            </a:r>
            <a:r>
              <a:rPr sz="1400" spc="-2" dirty="0">
                <a:latin typeface="Calibri"/>
                <a:cs typeface="Calibri"/>
              </a:rPr>
              <a:t>y'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2" dirty="0">
                <a:latin typeface="Calibri"/>
                <a:cs typeface="Calibri"/>
              </a:rPr>
              <a:t> d</a:t>
            </a:r>
            <a:r>
              <a:rPr sz="1400" spc="-11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" dirty="0">
                <a:latin typeface="Calibri"/>
                <a:cs typeface="Calibri"/>
              </a:rPr>
              <a:t> ce</a:t>
            </a:r>
            <a:r>
              <a:rPr sz="1400" spc="-11" dirty="0">
                <a:latin typeface="Calibri"/>
                <a:cs typeface="Calibri"/>
              </a:rPr>
              <a:t>n</a:t>
            </a:r>
            <a:r>
              <a:rPr sz="1400" spc="-13" dirty="0">
                <a:latin typeface="Calibri"/>
                <a:cs typeface="Calibri"/>
              </a:rPr>
              <a:t>t</a:t>
            </a:r>
            <a:r>
              <a:rPr sz="1400" spc="-2" dirty="0">
                <a:latin typeface="Calibri"/>
                <a:cs typeface="Calibri"/>
              </a:rPr>
              <a:t>e</a:t>
            </a:r>
            <a:r>
              <a:rPr sz="1400" spc="-19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 </a:t>
            </a:r>
            <a:r>
              <a:rPr sz="1400" spc="-2" dirty="0">
                <a:latin typeface="Calibri"/>
                <a:cs typeface="Calibri"/>
              </a:rPr>
              <a:t>opposed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6" dirty="0">
                <a:latin typeface="Calibri"/>
                <a:cs typeface="Calibri"/>
              </a:rPr>
              <a:t>to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2" dirty="0">
                <a:latin typeface="Calibri"/>
                <a:cs typeface="Calibri"/>
              </a:rPr>
              <a:t>running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6" dirty="0">
                <a:latin typeface="Calibri"/>
                <a:cs typeface="Calibri"/>
              </a:rPr>
              <a:t>remotely</a:t>
            </a:r>
            <a:r>
              <a:rPr sz="1400" spc="-2" dirty="0">
                <a:latin typeface="Calibri"/>
                <a:cs typeface="Calibri"/>
              </a:rPr>
              <a:t> on</a:t>
            </a:r>
            <a:endParaRPr sz="1400" dirty="0">
              <a:latin typeface="Calibri"/>
              <a:cs typeface="Calibri"/>
            </a:endParaRPr>
          </a:p>
          <a:p>
            <a:pPr marL="71068">
              <a:lnSpc>
                <a:spcPts val="1129"/>
              </a:lnSpc>
            </a:pPr>
            <a:r>
              <a:rPr sz="1400" spc="-6" dirty="0">
                <a:latin typeface="Calibri"/>
                <a:cs typeface="Calibri"/>
              </a:rPr>
              <a:t>hosted servers</a:t>
            </a:r>
            <a:r>
              <a:rPr sz="1400" spc="-4" dirty="0">
                <a:latin typeface="Calibri"/>
                <a:cs typeface="Calibri"/>
              </a:rPr>
              <a:t> </a:t>
            </a:r>
            <a:r>
              <a:rPr sz="1400" spc="-2" dirty="0">
                <a:latin typeface="Calibri"/>
                <a:cs typeface="Calibri"/>
              </a:rPr>
              <a:t>or</a:t>
            </a:r>
            <a:r>
              <a:rPr sz="1400" spc="-6" dirty="0">
                <a:latin typeface="Calibri"/>
                <a:cs typeface="Calibri"/>
              </a:rPr>
              <a:t> </a:t>
            </a:r>
            <a:r>
              <a:rPr sz="1400" spc="-2" dirty="0">
                <a:latin typeface="Calibri"/>
                <a:cs typeface="Calibri"/>
              </a:rPr>
              <a:t>in</a:t>
            </a:r>
            <a:r>
              <a:rPr sz="1400" spc="-4" dirty="0">
                <a:latin typeface="Calibri"/>
                <a:cs typeface="Calibri"/>
              </a:rPr>
              <a:t> the</a:t>
            </a:r>
            <a:r>
              <a:rPr sz="1400" spc="-6" dirty="0">
                <a:latin typeface="Calibri"/>
                <a:cs typeface="Calibri"/>
              </a:rPr>
              <a:t> </a:t>
            </a:r>
            <a:r>
              <a:rPr sz="1400" spc="-2" dirty="0">
                <a:latin typeface="Calibri"/>
                <a:cs typeface="Calibri"/>
              </a:rPr>
              <a:t>cloud.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573" y="989556"/>
            <a:ext cx="1080492" cy="10804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13776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20" y="980874"/>
            <a:ext cx="3074753" cy="1184491"/>
          </a:xfrm>
          <a:prstGeom prst="rect">
            <a:avLst/>
          </a:prstGeom>
        </p:spPr>
        <p:txBody>
          <a:bodyPr vert="horz" wrap="square" lIns="0" tIns="23051" rIns="0" bIns="0" rtlCol="0">
            <a:spAutoFit/>
          </a:bodyPr>
          <a:lstStyle/>
          <a:p>
            <a:pPr marL="71068" marR="1921" indent="-66506">
              <a:lnSpc>
                <a:spcPts val="1142"/>
              </a:lnSpc>
              <a:spcBef>
                <a:spcPts val="181"/>
              </a:spcBef>
            </a:pPr>
            <a:r>
              <a:rPr sz="1059" dirty="0">
                <a:latin typeface="Arial"/>
                <a:cs typeface="Arial"/>
              </a:rPr>
              <a:t>•</a:t>
            </a:r>
            <a:r>
              <a:rPr sz="1059" spc="-144" dirty="0">
                <a:latin typeface="Arial"/>
                <a:cs typeface="Arial"/>
              </a:rPr>
              <a:t> </a:t>
            </a:r>
            <a:r>
              <a:rPr sz="1100" spc="-2" dirty="0">
                <a:latin typeface="Calibri"/>
                <a:cs typeface="Calibri"/>
              </a:rPr>
              <a:t>Di</a:t>
            </a:r>
            <a:r>
              <a:rPr sz="1100" spc="-11" dirty="0">
                <a:latin typeface="Calibri"/>
                <a:cs typeface="Calibri"/>
              </a:rPr>
              <a:t>f</a:t>
            </a:r>
            <a:r>
              <a:rPr sz="1100" spc="-26" dirty="0">
                <a:latin typeface="Calibri"/>
                <a:cs typeface="Calibri"/>
              </a:rPr>
              <a:t>f</a:t>
            </a:r>
            <a:r>
              <a:rPr sz="1100" spc="-2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f</a:t>
            </a:r>
            <a:r>
              <a:rPr sz="1100" spc="-19" dirty="0">
                <a:latin typeface="Calibri"/>
                <a:cs typeface="Calibri"/>
              </a:rPr>
              <a:t>r</a:t>
            </a:r>
            <a:r>
              <a:rPr sz="1100" spc="-2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" dirty="0">
                <a:latin typeface="Calibri"/>
                <a:cs typeface="Calibri"/>
              </a:rPr>
              <a:t> on-p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" dirty="0">
                <a:latin typeface="Calibri"/>
                <a:cs typeface="Calibri"/>
              </a:rPr>
              <a:t>emise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soft</a:t>
            </a:r>
            <a:r>
              <a:rPr sz="1100" spc="-13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" dirty="0">
                <a:latin typeface="Calibri"/>
                <a:cs typeface="Calibri"/>
              </a:rPr>
              <a:t> i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2" dirty="0">
                <a:latin typeface="Calibri"/>
                <a:cs typeface="Calibri"/>
              </a:rPr>
              <a:t> on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" dirty="0">
                <a:latin typeface="Calibri"/>
                <a:cs typeface="Calibri"/>
              </a:rPr>
              <a:t> criti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al  </a:t>
            </a:r>
            <a:r>
              <a:rPr sz="1100" spc="-26" dirty="0">
                <a:latin typeface="Calibri"/>
                <a:cs typeface="Calibri"/>
              </a:rPr>
              <a:t>way.</a:t>
            </a:r>
            <a:endParaRPr sz="1100" dirty="0">
              <a:latin typeface="Calibri"/>
              <a:cs typeface="Calibri"/>
            </a:endParaRPr>
          </a:p>
          <a:p>
            <a:pPr marL="4802">
              <a:spcBef>
                <a:spcPts val="236"/>
              </a:spcBef>
            </a:pPr>
            <a:r>
              <a:rPr sz="1100" dirty="0">
                <a:latin typeface="Arial"/>
                <a:cs typeface="Arial"/>
              </a:rPr>
              <a:t>•</a:t>
            </a:r>
            <a:r>
              <a:rPr sz="1100" spc="-144" dirty="0">
                <a:latin typeface="Arial"/>
                <a:cs typeface="Arial"/>
              </a:rPr>
              <a:t> </a:t>
            </a:r>
            <a:r>
              <a:rPr sz="1100" spc="-2" dirty="0">
                <a:latin typeface="Calibri"/>
                <a:cs typeface="Calibri"/>
              </a:rPr>
              <a:t>Thi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" dirty="0">
                <a:latin typeface="Calibri"/>
                <a:cs typeface="Calibri"/>
              </a:rPr>
              <a:t>d-part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" dirty="0">
                <a:latin typeface="Calibri"/>
                <a:cs typeface="Calibri"/>
              </a:rPr>
              <a:t> p</a:t>
            </a:r>
            <a:r>
              <a:rPr sz="1100" spc="-19" dirty="0">
                <a:latin typeface="Calibri"/>
                <a:cs typeface="Calibri"/>
              </a:rPr>
              <a:t>r</a:t>
            </a:r>
            <a:r>
              <a:rPr sz="1100" spc="-6" dirty="0">
                <a:latin typeface="Calibri"/>
                <a:cs typeface="Calibri"/>
              </a:rPr>
              <a:t>o</a:t>
            </a:r>
            <a:r>
              <a:rPr sz="1100" spc="-2" dirty="0">
                <a:latin typeface="Calibri"/>
                <a:cs typeface="Calibri"/>
              </a:rPr>
              <a:t>vide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" dirty="0">
                <a:latin typeface="Calibri"/>
                <a:cs typeface="Calibri"/>
              </a:rPr>
              <a:t> ho</a:t>
            </a:r>
            <a:r>
              <a:rPr sz="1100" spc="-13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" dirty="0">
                <a:latin typeface="Calibri"/>
                <a:cs typeface="Calibri"/>
              </a:rPr>
              <a:t> th</a:t>
            </a:r>
            <a:r>
              <a:rPr sz="1100" spc="-11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3" dirty="0">
                <a:latin typeface="Calibri"/>
                <a:cs typeface="Calibri"/>
              </a:rPr>
              <a:t>f</a:t>
            </a:r>
            <a:r>
              <a:rPr sz="1100" spc="-2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13" dirty="0">
                <a:latin typeface="Calibri"/>
                <a:cs typeface="Calibri"/>
              </a:rPr>
              <a:t>y</a:t>
            </a:r>
            <a:r>
              <a:rPr sz="1100" spc="-2" dirty="0">
                <a:latin typeface="Calibri"/>
                <a:cs typeface="Calibri"/>
              </a:rPr>
              <a:t>ou.</a:t>
            </a:r>
            <a:endParaRPr sz="1100" dirty="0">
              <a:latin typeface="Calibri"/>
              <a:cs typeface="Calibri"/>
            </a:endParaRPr>
          </a:p>
          <a:p>
            <a:pPr marL="4802">
              <a:spcBef>
                <a:spcPts val="251"/>
              </a:spcBef>
            </a:pPr>
            <a:r>
              <a:rPr sz="1100" dirty="0">
                <a:latin typeface="Arial"/>
                <a:cs typeface="Arial"/>
              </a:rPr>
              <a:t>•</a:t>
            </a:r>
            <a:r>
              <a:rPr sz="1100" spc="-144" dirty="0">
                <a:latin typeface="Arial"/>
                <a:cs typeface="Arial"/>
              </a:rPr>
              <a:t> </a:t>
            </a:r>
            <a:r>
              <a:rPr sz="1100" spc="-2" dirty="0">
                <a:latin typeface="Calibri"/>
                <a:cs typeface="Calibri"/>
              </a:rPr>
              <a:t>All</a:t>
            </a:r>
            <a:r>
              <a:rPr sz="1100" spc="-6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2" dirty="0">
                <a:latin typeface="Calibri"/>
                <a:cs typeface="Calibri"/>
              </a:rPr>
              <a:t>ompanie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11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" dirty="0">
                <a:latin typeface="Calibri"/>
                <a:cs typeface="Calibri"/>
              </a:rPr>
              <a:t> p</a:t>
            </a:r>
            <a:r>
              <a:rPr sz="1100" spc="-21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" dirty="0">
                <a:latin typeface="Calibri"/>
                <a:cs typeface="Calibri"/>
              </a:rPr>
              <a:t> 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as-needed</a:t>
            </a:r>
            <a:r>
              <a:rPr sz="1100" spc="-2" dirty="0">
                <a:latin typeface="Calibri"/>
                <a:cs typeface="Calibri"/>
              </a:rPr>
              <a:t> basis.</a:t>
            </a:r>
            <a:endParaRPr sz="1100" dirty="0">
              <a:latin typeface="Calibri"/>
              <a:cs typeface="Calibri"/>
            </a:endParaRPr>
          </a:p>
          <a:p>
            <a:pPr marL="71068" marR="199998" indent="-66506">
              <a:lnSpc>
                <a:spcPts val="1142"/>
              </a:lnSpc>
              <a:spcBef>
                <a:spcPts val="397"/>
              </a:spcBef>
            </a:pPr>
            <a:r>
              <a:rPr sz="1100" dirty="0">
                <a:latin typeface="Arial"/>
                <a:cs typeface="Arial"/>
              </a:rPr>
              <a:t>•</a:t>
            </a:r>
            <a:r>
              <a:rPr sz="1100" spc="-144" dirty="0">
                <a:latin typeface="Arial"/>
                <a:cs typeface="Arial"/>
              </a:rPr>
              <a:t> </a:t>
            </a:r>
            <a:r>
              <a:rPr sz="1100" spc="-2" dirty="0">
                <a:latin typeface="Calibri"/>
                <a:cs typeface="Calibri"/>
              </a:rPr>
              <a:t>All</a:t>
            </a:r>
            <a:r>
              <a:rPr sz="1100" spc="-6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2" dirty="0">
                <a:latin typeface="Calibri"/>
                <a:cs typeface="Calibri"/>
              </a:rPr>
              <a:t>ompanie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11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11" dirty="0">
                <a:latin typeface="Calibri"/>
                <a:cs typeface="Calibri"/>
              </a:rPr>
              <a:t>f</a:t>
            </a:r>
            <a:r>
              <a:rPr sz="1100" spc="-26" dirty="0">
                <a:latin typeface="Calibri"/>
                <a:cs typeface="Calibri"/>
              </a:rPr>
              <a:t>f</a:t>
            </a:r>
            <a:r>
              <a:rPr sz="1100" spc="-2" dirty="0">
                <a:latin typeface="Calibri"/>
                <a:cs typeface="Calibri"/>
              </a:rPr>
              <a:t>ecti</a:t>
            </a:r>
            <a:r>
              <a:rPr sz="1100" spc="-11" dirty="0">
                <a:latin typeface="Calibri"/>
                <a:cs typeface="Calibri"/>
              </a:rPr>
              <a:t>v</a:t>
            </a:r>
            <a:r>
              <a:rPr sz="1100" spc="-2" dirty="0">
                <a:latin typeface="Calibri"/>
                <a:cs typeface="Calibri"/>
              </a:rPr>
              <a:t>el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" dirty="0">
                <a:latin typeface="Calibri"/>
                <a:cs typeface="Calibri"/>
              </a:rPr>
              <a:t> s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ale</a:t>
            </a:r>
            <a:r>
              <a:rPr sz="1100" spc="-2" dirty="0">
                <a:latin typeface="Calibri"/>
                <a:cs typeface="Calibri"/>
              </a:rPr>
              <a:t> u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2" dirty="0">
                <a:latin typeface="Calibri"/>
                <a:cs typeface="Calibri"/>
              </a:rPr>
              <a:t> or  down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" dirty="0">
                <a:latin typeface="Calibri"/>
                <a:cs typeface="Calibri"/>
              </a:rPr>
              <a:t>depending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" dirty="0">
                <a:latin typeface="Calibri"/>
                <a:cs typeface="Calibri"/>
              </a:rPr>
              <a:t>on </a:t>
            </a:r>
            <a:r>
              <a:rPr sz="1100" spc="-8" dirty="0">
                <a:latin typeface="Calibri"/>
                <a:cs typeface="Calibri"/>
              </a:rPr>
              <a:t>overall</a:t>
            </a:r>
            <a:r>
              <a:rPr sz="1100" spc="-4" dirty="0">
                <a:latin typeface="Calibri"/>
                <a:cs typeface="Calibri"/>
              </a:rPr>
              <a:t> usage, </a:t>
            </a:r>
            <a:r>
              <a:rPr sz="1100" spc="-2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6" dirty="0">
                <a:latin typeface="Calibri"/>
                <a:cs typeface="Calibri"/>
              </a:rPr>
              <a:t>requirements,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the </a:t>
            </a:r>
            <a:r>
              <a:rPr sz="1100" spc="-6" dirty="0">
                <a:latin typeface="Calibri"/>
                <a:cs typeface="Calibri"/>
              </a:rPr>
              <a:t>growth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company.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20" y="372856"/>
            <a:ext cx="2771107" cy="281848"/>
          </a:xfrm>
          <a:prstGeom prst="rect">
            <a:avLst/>
          </a:prstGeom>
        </p:spPr>
        <p:txBody>
          <a:bodyPr vert="horz" wrap="square" lIns="0" tIns="4802" rIns="0" bIns="0" rtlCol="0">
            <a:spAutoFit/>
          </a:bodyPr>
          <a:lstStyle/>
          <a:p>
            <a:pPr marL="4802">
              <a:spcBef>
                <a:spcPts val="38"/>
              </a:spcBef>
            </a:pPr>
            <a:r>
              <a:rPr spc="-2" dirty="0"/>
              <a:t>Cloud</a:t>
            </a:r>
            <a:r>
              <a:rPr spc="-34" dirty="0"/>
              <a:t> </a:t>
            </a:r>
            <a:r>
              <a:rPr spc="-2" dirty="0"/>
              <a:t>Computing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19" y="1250842"/>
            <a:ext cx="1025557" cy="10955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8497497" y="6509945"/>
            <a:ext cx="35566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15"/>
              <a:t>Information </a:t>
            </a:r>
            <a:r>
              <a:rPr lang="en-GB" spc="-25"/>
              <a:t>Technology</a:t>
            </a:r>
            <a:r>
              <a:rPr lang="en-GB" spc="-15"/>
              <a:t> </a:t>
            </a:r>
            <a:r>
              <a:rPr lang="en-GB" spc="-10"/>
              <a:t>University</a:t>
            </a:r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025" y="6537428"/>
            <a:ext cx="18421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4802">
              <a:lnSpc>
                <a:spcPts val="756"/>
              </a:lnSpc>
            </a:pPr>
            <a:r>
              <a:rPr lang="en-GB" spc="-70"/>
              <a:t>Dr.</a:t>
            </a:r>
            <a:r>
              <a:rPr lang="en-GB" spc="-35"/>
              <a:t> </a:t>
            </a:r>
            <a:r>
              <a:rPr lang="en-GB" spc="-10"/>
              <a:t>Faisal</a:t>
            </a:r>
            <a:r>
              <a:rPr lang="en-GB" spc="-35"/>
              <a:t> </a:t>
            </a:r>
            <a:r>
              <a:rPr lang="en-GB" spc="-15"/>
              <a:t>Kamiran</a:t>
            </a:r>
            <a:endParaRPr spc="-6" dirty="0"/>
          </a:p>
        </p:txBody>
      </p:sp>
    </p:spTree>
    <p:extLst>
      <p:ext uri="{BB962C8B-B14F-4D97-AF65-F5344CB8AC3E}">
        <p14:creationId xmlns:p14="http://schemas.microsoft.com/office/powerpoint/2010/main" val="113359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563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Google Sans</vt:lpstr>
      <vt:lpstr>LM Sans 8</vt:lpstr>
      <vt:lpstr>Open Sans</vt:lpstr>
      <vt:lpstr>Tahoma</vt:lpstr>
      <vt:lpstr>Office Theme</vt:lpstr>
      <vt:lpstr>PowerPoint Presentation</vt:lpstr>
      <vt:lpstr>Vertical Scaling Vs. Horizontal Scaling?</vt:lpstr>
      <vt:lpstr>Big Data Platforms</vt:lpstr>
      <vt:lpstr>Big Data Platforms</vt:lpstr>
      <vt:lpstr>PowerPoint Presentation</vt:lpstr>
      <vt:lpstr>PowerPoint Presentation</vt:lpstr>
      <vt:lpstr>PowerPoint Presentation</vt:lpstr>
      <vt:lpstr>On Premises</vt:lpstr>
      <vt:lpstr>Cloud Computing</vt:lpstr>
      <vt:lpstr>HDFS </vt:lpstr>
      <vt:lpstr>HDFS </vt:lpstr>
      <vt:lpstr>NameNode </vt:lpstr>
      <vt:lpstr>NameNode </vt:lpstr>
      <vt:lpstr>NameNode </vt:lpstr>
      <vt:lpstr>DataNode </vt:lpstr>
      <vt:lpstr>DataNode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Analytics: Introduction</dc:title>
  <dc:creator>Imdadullah Khan</dc:creator>
  <cp:lastModifiedBy>TK-LPT-788</cp:lastModifiedBy>
  <cp:revision>162</cp:revision>
  <dcterms:created xsi:type="dcterms:W3CDTF">2022-02-13T22:54:39Z</dcterms:created>
  <dcterms:modified xsi:type="dcterms:W3CDTF">2024-01-25T02:37:02Z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2022-02-13T00:00:00Z</vt:filetime>
  </property>
</Properties>
</file>