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4"/>
  </p:notesMasterIdLst>
  <p:handoutMasterIdLst>
    <p:handoutMasterId r:id="rId55"/>
  </p:handoutMasterIdLst>
  <p:sldIdLst>
    <p:sldId id="394" r:id="rId2"/>
    <p:sldId id="322" r:id="rId3"/>
    <p:sldId id="325" r:id="rId4"/>
    <p:sldId id="368" r:id="rId5"/>
    <p:sldId id="326" r:id="rId6"/>
    <p:sldId id="331" r:id="rId7"/>
    <p:sldId id="361" r:id="rId8"/>
    <p:sldId id="332" r:id="rId9"/>
    <p:sldId id="362" r:id="rId10"/>
    <p:sldId id="378" r:id="rId11"/>
    <p:sldId id="379" r:id="rId12"/>
    <p:sldId id="333" r:id="rId13"/>
    <p:sldId id="334" r:id="rId14"/>
    <p:sldId id="391" r:id="rId15"/>
    <p:sldId id="335" r:id="rId16"/>
    <p:sldId id="336" r:id="rId17"/>
    <p:sldId id="337" r:id="rId18"/>
    <p:sldId id="363" r:id="rId19"/>
    <p:sldId id="338" r:id="rId20"/>
    <p:sldId id="339" r:id="rId21"/>
    <p:sldId id="340" r:id="rId22"/>
    <p:sldId id="341" r:id="rId23"/>
    <p:sldId id="364" r:id="rId24"/>
    <p:sldId id="365" r:id="rId25"/>
    <p:sldId id="342" r:id="rId26"/>
    <p:sldId id="343" r:id="rId27"/>
    <p:sldId id="344" r:id="rId28"/>
    <p:sldId id="366" r:id="rId29"/>
    <p:sldId id="389" r:id="rId30"/>
    <p:sldId id="345" r:id="rId31"/>
    <p:sldId id="380" r:id="rId32"/>
    <p:sldId id="346" r:id="rId33"/>
    <p:sldId id="381" r:id="rId34"/>
    <p:sldId id="348" r:id="rId35"/>
    <p:sldId id="349" r:id="rId36"/>
    <p:sldId id="351" r:id="rId37"/>
    <p:sldId id="352" r:id="rId38"/>
    <p:sldId id="382" r:id="rId39"/>
    <p:sldId id="353" r:id="rId40"/>
    <p:sldId id="390" r:id="rId41"/>
    <p:sldId id="383" r:id="rId42"/>
    <p:sldId id="392" r:id="rId43"/>
    <p:sldId id="369" r:id="rId44"/>
    <p:sldId id="371" r:id="rId45"/>
    <p:sldId id="387" r:id="rId46"/>
    <p:sldId id="386" r:id="rId47"/>
    <p:sldId id="372" r:id="rId48"/>
    <p:sldId id="385" r:id="rId49"/>
    <p:sldId id="384" r:id="rId50"/>
    <p:sldId id="373" r:id="rId51"/>
    <p:sldId id="374" r:id="rId52"/>
    <p:sldId id="367" r:id="rId53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7228"/>
    <a:srgbClr val="6E792B"/>
    <a:srgbClr val="76822E"/>
    <a:srgbClr val="4F571F"/>
    <a:srgbClr val="6F6A07"/>
    <a:srgbClr val="827C08"/>
    <a:srgbClr val="A29B0A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64" d="100"/>
          <a:sy n="64" d="100"/>
        </p:scale>
        <p:origin x="1566" y="66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12"/>
    </p:cViewPr>
  </p:sorterViewPr>
  <p:notesViewPr>
    <p:cSldViewPr snapToObjects="1">
      <p:cViewPr>
        <p:scale>
          <a:sx n="100" d="100"/>
          <a:sy n="100" d="100"/>
        </p:scale>
        <p:origin x="-2520" y="76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B98DE42E-5EEC-4C2D-8202-A9254F6DE20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 smtClean="0"/>
              <a:t>Click to edit Master text styles</a:t>
            </a:r>
          </a:p>
          <a:p>
            <a:pPr lvl="1"/>
            <a:r>
              <a:rPr lang="en-CA" noProof="0" smtClean="0"/>
              <a:t>Second level</a:t>
            </a:r>
          </a:p>
          <a:p>
            <a:pPr lvl="2"/>
            <a:r>
              <a:rPr lang="en-CA" noProof="0" smtClean="0"/>
              <a:t>Third level</a:t>
            </a:r>
          </a:p>
          <a:p>
            <a:pPr lvl="3"/>
            <a:r>
              <a:rPr lang="en-CA" noProof="0" smtClean="0"/>
              <a:t>Fourth level</a:t>
            </a:r>
          </a:p>
          <a:p>
            <a:pPr lvl="4"/>
            <a:r>
              <a:rPr lang="en-CA" noProof="0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518430E9-30A7-46EF-A728-41AA1E26859D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87C4F40-7A92-48CD-8B1B-620524A2B17D}" type="slidenum">
              <a:rPr lang="en-CA" altLang="en-US" sz="1200">
                <a:latin typeface="Tahoma" panose="020B0604030504040204" pitchFamily="34" charset="0"/>
              </a:rPr>
              <a:pPr/>
              <a:t>1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2ED9038-CA3B-4840-A0D2-77F7416F28E6}" type="slidenum">
              <a:rPr lang="en-CA" altLang="en-US" sz="1200">
                <a:latin typeface="Tahoma" panose="020B0604030504040204" pitchFamily="34" charset="0"/>
              </a:rPr>
              <a:pPr/>
              <a:t>12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266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C547839-12C6-4B91-BAE5-E5A2D11310FA}" type="slidenum">
              <a:rPr lang="en-CA" altLang="en-US" sz="1200">
                <a:latin typeface="Tahoma" panose="020B0604030504040204" pitchFamily="34" charset="0"/>
              </a:rPr>
              <a:pPr/>
              <a:t>13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EA48AAD-591A-4B33-A3F0-989AB0A96A9A}" type="slidenum">
              <a:rPr lang="en-CA" altLang="en-US" sz="1200">
                <a:latin typeface="Tahoma" panose="020B0604030504040204" pitchFamily="34" charset="0"/>
              </a:rPr>
              <a:pPr/>
              <a:t>15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317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6BD9355-6B8B-4AEF-9E3B-64AD179483FB}" type="slidenum">
              <a:rPr lang="en-CA" altLang="en-US" sz="1200">
                <a:latin typeface="Tahoma" panose="020B0604030504040204" pitchFamily="34" charset="0"/>
              </a:rPr>
              <a:pPr/>
              <a:t>16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A31CE7C-46BB-4A33-B772-B9D4FC7FD441}" type="slidenum">
              <a:rPr lang="en-CA" altLang="en-US" sz="1200">
                <a:latin typeface="Tahoma" panose="020B0604030504040204" pitchFamily="34" charset="0"/>
              </a:rPr>
              <a:pPr/>
              <a:t>17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3584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4FA7D37-5FDF-48B2-9316-F7966130063F}" type="slidenum">
              <a:rPr lang="en-CA" altLang="en-US" sz="1200">
                <a:latin typeface="Tahoma" panose="020B0604030504040204" pitchFamily="34" charset="0"/>
              </a:rPr>
              <a:pPr/>
              <a:t>18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1934B82-F363-48E4-BE06-FB8DEBB23910}" type="slidenum">
              <a:rPr lang="en-CA" altLang="en-US" sz="1200">
                <a:latin typeface="Tahoma" panose="020B0604030504040204" pitchFamily="34" charset="0"/>
              </a:rPr>
              <a:pPr/>
              <a:t>19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B95DF01-229E-42DF-A3DF-44012B1D393A}" type="slidenum">
              <a:rPr lang="en-CA" altLang="en-US" sz="1200">
                <a:latin typeface="Tahoma" panose="020B0604030504040204" pitchFamily="34" charset="0"/>
              </a:rPr>
              <a:pPr/>
              <a:t>20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991EE67-B01A-46C7-B2E7-4A8CAF9B37F1}" type="slidenum">
              <a:rPr lang="en-CA" altLang="en-US" sz="1200">
                <a:latin typeface="Tahoma" panose="020B0604030504040204" pitchFamily="34" charset="0"/>
              </a:rPr>
              <a:pPr/>
              <a:t>21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CB24518-2014-477C-8DAC-D685D70AA9A8}" type="slidenum">
              <a:rPr lang="en-CA" altLang="en-US" sz="1200">
                <a:latin typeface="Tahoma" panose="020B0604030504040204" pitchFamily="34" charset="0"/>
              </a:rPr>
              <a:pPr/>
              <a:t>22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0CBA9A2-A7AD-47E7-9755-2A0DC97CD1F8}" type="slidenum">
              <a:rPr lang="en-CA" altLang="en-US" sz="1200">
                <a:latin typeface="Tahoma" panose="020B0604030504040204" pitchFamily="34" charset="0"/>
              </a:rPr>
              <a:pPr/>
              <a:t>2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88EC996-439D-45FE-B0FD-EB0FE9EC5882}" type="slidenum">
              <a:rPr lang="en-CA" altLang="en-US" sz="1200">
                <a:latin typeface="Tahoma" panose="020B0604030504040204" pitchFamily="34" charset="0"/>
              </a:rPr>
              <a:pPr/>
              <a:t>23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B303D60-739A-4FC2-BD55-0A715989277C}" type="slidenum">
              <a:rPr lang="en-CA" altLang="en-US" sz="1200">
                <a:latin typeface="Tahoma" panose="020B0604030504040204" pitchFamily="34" charset="0"/>
              </a:rPr>
              <a:pPr/>
              <a:t>24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3E31218-DB01-494C-95AD-7EA7CD4258C0}" type="slidenum">
              <a:rPr lang="en-CA" altLang="en-US" sz="1200">
                <a:latin typeface="Tahoma" panose="020B0604030504040204" pitchFamily="34" charset="0"/>
              </a:rPr>
              <a:pPr/>
              <a:t>25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D155BAB-0753-4179-86F6-B27AD347A20A}" type="slidenum">
              <a:rPr lang="en-CA" altLang="en-US" sz="1200">
                <a:latin typeface="Tahoma" panose="020B0604030504040204" pitchFamily="34" charset="0"/>
              </a:rPr>
              <a:pPr/>
              <a:t>26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5779A89-1181-45A1-91C3-852940C12E7D}" type="slidenum">
              <a:rPr lang="en-CA" altLang="en-US" sz="1200">
                <a:latin typeface="Tahoma" panose="020B0604030504040204" pitchFamily="34" charset="0"/>
              </a:rPr>
              <a:pPr/>
              <a:t>27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9829A67-F600-4E7A-88A7-71DD4EA461E0}" type="slidenum">
              <a:rPr lang="en-CA" altLang="en-US" sz="1200">
                <a:latin typeface="Tahoma" panose="020B0604030504040204" pitchFamily="34" charset="0"/>
              </a:rPr>
              <a:pPr/>
              <a:t>28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6F69289-0D0F-410B-AB0D-A864528D27A7}" type="slidenum">
              <a:rPr lang="en-CA" altLang="en-US" sz="1200">
                <a:latin typeface="Tahoma" panose="020B0604030504040204" pitchFamily="34" charset="0"/>
              </a:rPr>
              <a:pPr/>
              <a:t>30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A308034-F26B-46C6-994B-795D6F0C943E}" type="slidenum">
              <a:rPr lang="en-CA" altLang="en-US" sz="1200">
                <a:latin typeface="Tahoma" panose="020B0604030504040204" pitchFamily="34" charset="0"/>
              </a:rPr>
              <a:pPr/>
              <a:t>32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0ADEC45-6C6C-4911-98FB-E96CFFD77A11}" type="slidenum">
              <a:rPr lang="en-CA" altLang="en-US" sz="1200">
                <a:latin typeface="Tahoma" panose="020B0604030504040204" pitchFamily="34" charset="0"/>
              </a:rPr>
              <a:pPr/>
              <a:t>34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FB85CC9-1891-4611-89AF-72EB2D3B19CF}" type="slidenum">
              <a:rPr lang="en-CA" altLang="en-US" sz="1200">
                <a:latin typeface="Tahoma" panose="020B0604030504040204" pitchFamily="34" charset="0"/>
              </a:rPr>
              <a:pPr/>
              <a:t>35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026919C-889B-438A-9914-94E5EE8CFCCC}" type="slidenum">
              <a:rPr lang="en-CA" altLang="en-US" sz="1200">
                <a:latin typeface="Tahoma" panose="020B0604030504040204" pitchFamily="34" charset="0"/>
              </a:rPr>
              <a:pPr/>
              <a:t>3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9BE1555-2ECE-4B40-87B0-81CF3E1471B5}" type="slidenum">
              <a:rPr lang="en-CA" altLang="en-US" sz="1200">
                <a:latin typeface="Tahoma" panose="020B0604030504040204" pitchFamily="34" charset="0"/>
              </a:rPr>
              <a:pPr/>
              <a:t>36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E9171CD-B53B-4DE4-9CF8-26AA5B45D98B}" type="slidenum">
              <a:rPr lang="en-CA" altLang="en-US" sz="1200">
                <a:latin typeface="Tahoma" panose="020B0604030504040204" pitchFamily="34" charset="0"/>
              </a:rPr>
              <a:pPr/>
              <a:t>37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92ABB55-0789-4279-AAC0-11CDA61DC492}" type="slidenum">
              <a:rPr lang="en-CA" altLang="en-US" sz="1200">
                <a:latin typeface="Tahoma" panose="020B0604030504040204" pitchFamily="34" charset="0"/>
              </a:rPr>
              <a:pPr/>
              <a:t>39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B29C141-E7B4-4720-AE31-BBDAB27A26C8}" type="slidenum">
              <a:rPr lang="en-CA" altLang="en-US" sz="1200">
                <a:latin typeface="Tahoma" panose="020B0604030504040204" pitchFamily="34" charset="0"/>
              </a:rPr>
              <a:pPr/>
              <a:t>40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8989F67-29C6-4F76-AFEB-1DB7BEDEB79E}" type="slidenum">
              <a:rPr lang="en-CA" altLang="en-US" sz="1200">
                <a:latin typeface="Tahoma" panose="020B0604030504040204" pitchFamily="34" charset="0"/>
              </a:rPr>
              <a:pPr/>
              <a:t>41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C12B0DF-9143-4CE2-A365-DEE95422F94F}" type="slidenum">
              <a:rPr lang="en-CA" altLang="en-US" sz="1200">
                <a:latin typeface="Tahoma" panose="020B0604030504040204" pitchFamily="34" charset="0"/>
              </a:rPr>
              <a:pPr/>
              <a:t>43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42B3115-6073-434C-A570-33FF348D77BF}" type="slidenum">
              <a:rPr lang="en-CA" altLang="en-US" sz="1200">
                <a:latin typeface="Tahoma" panose="020B0604030504040204" pitchFamily="34" charset="0"/>
              </a:rPr>
              <a:pPr/>
              <a:t>44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E95DF8F-7C5A-4E58-B832-1ED9CF8FE376}" type="slidenum">
              <a:rPr lang="en-CA" altLang="en-US" sz="1200">
                <a:latin typeface="Tahoma" panose="020B0604030504040204" pitchFamily="34" charset="0"/>
              </a:rPr>
              <a:pPr/>
              <a:t>45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D610397-9664-48A0-B3D5-3C61ECDD00AE}" type="slidenum">
              <a:rPr lang="en-CA" altLang="en-US" sz="1200">
                <a:latin typeface="Tahoma" panose="020B0604030504040204" pitchFamily="34" charset="0"/>
              </a:rPr>
              <a:pPr/>
              <a:t>46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173DD60-4AD8-40AD-93AA-94A7B98D814B}" type="slidenum">
              <a:rPr lang="en-CA" altLang="en-US" sz="1200">
                <a:latin typeface="Tahoma" panose="020B0604030504040204" pitchFamily="34" charset="0"/>
              </a:rPr>
              <a:pPr/>
              <a:t>47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8FFE202-8E2D-4534-A183-CE73243D2A67}" type="slidenum">
              <a:rPr lang="en-CA" altLang="en-US" sz="1200">
                <a:latin typeface="Tahoma" panose="020B0604030504040204" pitchFamily="34" charset="0"/>
              </a:rPr>
              <a:pPr/>
              <a:t>4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122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1FD6F1D-B63F-4787-9188-56EB93D0821C}" type="slidenum">
              <a:rPr lang="en-CA" altLang="en-US" sz="1200">
                <a:latin typeface="Tahoma" panose="020B0604030504040204" pitchFamily="34" charset="0"/>
              </a:rPr>
              <a:pPr/>
              <a:t>48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66AC02-0D3F-4304-BD5E-E271043DD1AB}" type="slidenum">
              <a:rPr lang="en-CA" altLang="en-US" sz="1200">
                <a:latin typeface="Tahoma" panose="020B0604030504040204" pitchFamily="34" charset="0"/>
              </a:rPr>
              <a:pPr/>
              <a:t>49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3007808-BE45-491F-ADFE-AD7FD179958F}" type="slidenum">
              <a:rPr lang="en-CA" altLang="en-US" sz="1200">
                <a:latin typeface="Tahoma" panose="020B0604030504040204" pitchFamily="34" charset="0"/>
              </a:rPr>
              <a:pPr/>
              <a:t>50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19DE969-6379-4095-89B3-9DF6AD73F2B8}" type="slidenum">
              <a:rPr lang="en-CA" altLang="en-US" sz="1200">
                <a:latin typeface="Tahoma" panose="020B0604030504040204" pitchFamily="34" charset="0"/>
              </a:rPr>
              <a:pPr/>
              <a:t>51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C9CC546-909B-4FDA-95E5-7F00B8B28F9B}" type="slidenum">
              <a:rPr lang="en-CA" altLang="en-US" sz="1200">
                <a:latin typeface="Tahoma" panose="020B0604030504040204" pitchFamily="34" charset="0"/>
              </a:rPr>
              <a:pPr/>
              <a:t>52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C348B4B-97D6-45DA-A0C5-EDCADD6D8A90}" type="slidenum">
              <a:rPr lang="en-CA" altLang="en-US" sz="1200">
                <a:latin typeface="Tahoma" panose="020B0604030504040204" pitchFamily="34" charset="0"/>
              </a:rPr>
              <a:pPr/>
              <a:t>5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4C46CB6-4CF9-45DB-9879-55D74B16402D}" type="slidenum">
              <a:rPr lang="en-CA" altLang="en-US" sz="1200">
                <a:latin typeface="Tahoma" panose="020B0604030504040204" pitchFamily="34" charset="0"/>
              </a:rPr>
              <a:pPr/>
              <a:t>6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1638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0D4140D-664D-4364-9FDB-0400016CA8F0}" type="slidenum">
              <a:rPr lang="en-CA" altLang="en-US" sz="1200">
                <a:latin typeface="Tahoma" panose="020B0604030504040204" pitchFamily="34" charset="0"/>
              </a:rPr>
              <a:pPr/>
              <a:t>7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A42C3F9-7A16-485D-92B0-DA94535A461C}" type="slidenum">
              <a:rPr lang="en-CA" altLang="en-US" sz="1200">
                <a:latin typeface="Tahoma" panose="020B0604030504040204" pitchFamily="34" charset="0"/>
              </a:rPr>
              <a:pPr/>
              <a:t>8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2048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F6E8D68-CC14-4874-92CC-AF999B1A31B7}" type="slidenum">
              <a:rPr lang="en-CA" altLang="en-US" sz="1200">
                <a:latin typeface="Tahoma" panose="020B0604030504040204" pitchFamily="34" charset="0"/>
              </a:rPr>
              <a:pPr/>
              <a:t>9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3999"/>
                </a:srgbClr>
              </a:gs>
              <a:gs pos="100000">
                <a:srgbClr val="5A6423"/>
              </a:gs>
            </a:gsLst>
            <a:lin ang="5400000" scaled="1"/>
          </a:gradFill>
          <a:ln>
            <a:noFill/>
          </a:ln>
          <a:extLst>
            <a:ext uri="{91240B29-F687-4f45-9708-019B960494DF}"/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>
              <a:ea typeface="+mn-ea"/>
            </a:endParaRPr>
          </a:p>
        </p:txBody>
      </p:sp>
      <p:sp>
        <p:nvSpPr>
          <p:cNvPr id="5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921"/>
            </a:srgbClr>
          </a:solidFill>
          <a:ln>
            <a:noFill/>
          </a:ln>
          <a:extLst>
            <a:ext uri="{91240B29-F687-4f45-9708-019B960494DF}"/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>
              <a:ea typeface="+mn-ea"/>
            </a:endParaRPr>
          </a:p>
        </p:txBody>
      </p:sp>
      <p:sp>
        <p:nvSpPr>
          <p:cNvPr id="6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/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>
              <a:ea typeface="+mn-ea"/>
            </a:endParaRPr>
          </a:p>
        </p:txBody>
      </p:sp>
      <p:pic>
        <p:nvPicPr>
          <p:cNvPr id="7" name="Picture 35" descr="awtri_4c UPDATE_col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6" descr="elmasri_thum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2514600"/>
            <a:ext cx="17240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2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38200" y="6397625"/>
            <a:ext cx="4495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 smtClean="0"/>
            </a:lvl1pPr>
          </a:lstStyle>
          <a:p>
            <a:pPr>
              <a:defRPr/>
            </a:pPr>
            <a:r>
              <a:rPr lang="en-US" altLang="en-US"/>
              <a:t>Copyright © 2016 Ramez Elmasri and Shamkant B. Navathe</a:t>
            </a:r>
          </a:p>
        </p:txBody>
      </p:sp>
    </p:spTree>
    <p:extLst>
      <p:ext uri="{BB962C8B-B14F-4D97-AF65-F5344CB8AC3E}">
        <p14:creationId xmlns:p14="http://schemas.microsoft.com/office/powerpoint/2010/main" val="13347929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2- </a:t>
            </a:r>
            <a:fld id="{87F3E582-9EFB-4EEA-88BE-6C38C1E5487F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17121733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2- </a:t>
            </a:r>
            <a:fld id="{F03747A8-27BF-4FBF-9A0B-8DC893C81A79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61083129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2- </a:t>
            </a:r>
            <a:fld id="{CFEF5025-CABF-4E28-A9DC-E1613068F3E1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477485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2- </a:t>
            </a:r>
            <a:fld id="{2B5666E2-DE84-4AA6-BA41-6F4B22AAC8BE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63207454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2- </a:t>
            </a:r>
            <a:fld id="{A4CCA076-51C7-451D-9982-FE47354078B0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87201014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2- </a:t>
            </a:r>
            <a:fld id="{5B0F1543-74E0-45B6-86FB-0EC22DB76DFE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989112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2- </a:t>
            </a:r>
            <a:fld id="{D25B60E7-75E9-469F-943F-A8434AE158C4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27576876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2- </a:t>
            </a:r>
            <a:fld id="{2A21F2C4-F42A-4CEE-87D3-341629C5A68F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78664079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2- </a:t>
            </a:r>
            <a:fld id="{6A9605E1-AA26-4A78-80CA-8A3FA0D9FCBC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22950316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2- </a:t>
            </a:r>
            <a:fld id="{B2D070F2-D427-4393-97E6-68272BBBC551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0901665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5"/>
          <p:cNvGrpSpPr>
            <a:grpSpLocks/>
          </p:cNvGrpSpPr>
          <p:nvPr userDrawn="1"/>
        </p:nvGrpSpPr>
        <p:grpSpPr bwMode="auto"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1032" name="Rectangle 38"/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en-US" altLang="en-US" sz="3200" smtClean="0">
                <a:latin typeface="Tahoma" panose="020B0604030504040204" pitchFamily="34" charset="0"/>
                <a:ea typeface="+mn-ea"/>
              </a:endParaRPr>
            </a:p>
          </p:txBody>
        </p:sp>
        <p:grpSp>
          <p:nvGrpSpPr>
            <p:cNvPr id="1033" name="Group 44"/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1034" name="Rectangle 43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smtClean="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1035" name="Rectangle 32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smtClean="0">
                  <a:latin typeface="Tahoma" panose="020B0604030504040204" pitchFamily="34" charset="0"/>
                  <a:ea typeface="+mn-ea"/>
                </a:endParaRPr>
              </a:p>
            </p:txBody>
          </p:sp>
        </p:grpSp>
      </p:grpSp>
      <p:sp>
        <p:nvSpPr>
          <p:cNvPr id="1027" name="Rectangle 37"/>
          <p:cNvSpPr>
            <a:spLocks noChangeArrowheads="1"/>
          </p:cNvSpPr>
          <p:nvPr userDrawn="1"/>
        </p:nvSpPr>
        <p:spPr bwMode="gray">
          <a:xfrm rot="-54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78"/>
            </a:srgbClr>
          </a:solidFill>
          <a:ln>
            <a:noFill/>
          </a:ln>
          <a:extLst>
            <a:ext uri="{91240B29-F687-4f45-9708-019B960494DF}"/>
          </a:extLst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3200" smtClean="0">
              <a:latin typeface="Tahoma" panose="020B0604030504040204" pitchFamily="34" charset="0"/>
              <a:ea typeface="+mn-ea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>
                <a:solidFill>
                  <a:srgbClr val="990033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Slide 2- </a:t>
            </a:r>
            <a:fld id="{EABEDBA0-475E-4535-8D4E-5861D9358008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1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/>
              <a:t>Copyright © 2016 Ramez Elmasri and Shamkant B. Navathe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anose="05000000000000000000" pitchFamily="2" charset="2"/>
        <a:buChar char="n"/>
        <a:defRPr sz="2800">
          <a:solidFill>
            <a:schemeClr val="tx2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600">
          <a:solidFill>
            <a:srgbClr val="800000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400">
          <a:solidFill>
            <a:schemeClr val="tx2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000">
          <a:solidFill>
            <a:srgbClr val="800000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  <a:p>
            <a:pPr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n-US" sz="3200" b="1" dirty="0" smtClean="0">
                <a:ea typeface="+mn-ea"/>
                <a:cs typeface="+mn-cs"/>
              </a:rPr>
              <a:t>CHAPTER 2</a:t>
            </a: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endParaRPr lang="en-US" sz="3200" b="1" dirty="0" smtClean="0">
              <a:ea typeface="+mn-ea"/>
              <a:cs typeface="+mn-cs"/>
            </a:endParaRPr>
          </a:p>
          <a:p>
            <a:pPr algn="ctr" eaLnBrk="1" hangingPunct="1">
              <a:buFont typeface="Wingdings" charset="0"/>
              <a:buNone/>
              <a:defRPr/>
            </a:pPr>
            <a:r>
              <a:rPr lang="en-US" sz="3600" dirty="0" smtClean="0">
                <a:ea typeface="ＭＳ Ｐゴシック" charset="0"/>
              </a:rPr>
              <a:t>Database System Concepts </a:t>
            </a:r>
            <a:br>
              <a:rPr lang="en-US" sz="3600" dirty="0" smtClean="0">
                <a:ea typeface="ＭＳ Ｐゴシック" charset="0"/>
              </a:rPr>
            </a:br>
            <a:r>
              <a:rPr lang="en-US" sz="3600" dirty="0" smtClean="0">
                <a:ea typeface="ＭＳ Ｐゴシック" charset="0"/>
              </a:rPr>
              <a:t>and Architecture</a:t>
            </a:r>
            <a:endParaRPr lang="en-US" sz="3600" dirty="0">
              <a:ea typeface="ＭＳ Ｐゴシック" charset="0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1- </a:t>
            </a:r>
            <a:fld id="{8DC90653-591D-4EED-84A6-D4EBC3536D67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CA" altLang="en-US" sz="140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2- </a:t>
            </a:r>
            <a:fld id="{5E1115A3-5B51-48FD-A931-00D1F4AFAD8C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of a Database Schema</a:t>
            </a:r>
          </a:p>
        </p:txBody>
      </p:sp>
      <p:pic>
        <p:nvPicPr>
          <p:cNvPr id="23556" name="Picture 6" descr="fig02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7772400" cy="420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2- </a:t>
            </a:r>
            <a:fld id="{F84BB1FA-67F1-4E87-9096-28EC656E9649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of a database state</a:t>
            </a:r>
          </a:p>
        </p:txBody>
      </p:sp>
      <p:pic>
        <p:nvPicPr>
          <p:cNvPr id="24580" name="Picture 4" descr="fig01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425" y="1492250"/>
            <a:ext cx="4397375" cy="506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2- </a:t>
            </a:r>
            <a:fld id="{9EE749E8-8A30-4736-8D49-C57439129E0E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2560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Three-Schema Architecture</a:t>
            </a:r>
          </a:p>
        </p:txBody>
      </p:sp>
      <p:sp>
        <p:nvSpPr>
          <p:cNvPr id="2560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Proposed to support DBMS characteristics of:</a:t>
            </a:r>
          </a:p>
          <a:p>
            <a:pPr lvl="1" eaLnBrk="1" hangingPunct="1"/>
            <a:r>
              <a:rPr lang="en-US" altLang="en-US" b="1" smtClean="0"/>
              <a:t>Program-data independence.</a:t>
            </a:r>
          </a:p>
          <a:p>
            <a:pPr lvl="1" eaLnBrk="1" hangingPunct="1"/>
            <a:r>
              <a:rPr lang="en-US" altLang="en-US" smtClean="0"/>
              <a:t>Support of </a:t>
            </a:r>
            <a:r>
              <a:rPr lang="en-US" altLang="en-US" b="1" smtClean="0"/>
              <a:t>multiple views</a:t>
            </a:r>
            <a:r>
              <a:rPr lang="en-US" altLang="en-US" smtClean="0"/>
              <a:t> of the data.</a:t>
            </a:r>
          </a:p>
          <a:p>
            <a:pPr eaLnBrk="1" hangingPunct="1"/>
            <a:r>
              <a:rPr lang="en-US" altLang="en-US" smtClean="0"/>
              <a:t>Not explicitly used in commercial DBMS products, but has been useful in explaining database system organization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2- </a:t>
            </a:r>
            <a:fld id="{95A27CA4-887D-4651-8B2D-8065EC42CB38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276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Three-Schema Architecture</a:t>
            </a:r>
          </a:p>
        </p:txBody>
      </p:sp>
      <p:sp>
        <p:nvSpPr>
          <p:cNvPr id="2765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Defines DBMS schemas at </a:t>
            </a:r>
            <a:r>
              <a:rPr lang="en-US" altLang="en-US" sz="2400" b="1" i="1" smtClean="0"/>
              <a:t>three</a:t>
            </a:r>
            <a:r>
              <a:rPr lang="en-US" altLang="en-US" sz="2400" smtClean="0"/>
              <a:t> levels:</a:t>
            </a:r>
          </a:p>
          <a:p>
            <a:pPr lvl="1" eaLnBrk="1" hangingPunct="1"/>
            <a:r>
              <a:rPr lang="en-US" altLang="en-US" sz="2200" b="1" smtClean="0"/>
              <a:t>Internal schema</a:t>
            </a:r>
            <a:r>
              <a:rPr lang="en-US" altLang="en-US" sz="2200" smtClean="0"/>
              <a:t> at the internal level to describe physical storage structures and access paths (e.g indexes). </a:t>
            </a:r>
          </a:p>
          <a:p>
            <a:pPr lvl="2" eaLnBrk="1" hangingPunct="1"/>
            <a:r>
              <a:rPr lang="en-US" altLang="en-US" sz="2000" smtClean="0"/>
              <a:t>Typically uses a </a:t>
            </a:r>
            <a:r>
              <a:rPr lang="en-US" altLang="en-US" sz="2000" b="1" smtClean="0"/>
              <a:t>physical</a:t>
            </a:r>
            <a:r>
              <a:rPr lang="en-US" altLang="en-US" sz="2000" smtClean="0"/>
              <a:t> data model.</a:t>
            </a:r>
          </a:p>
          <a:p>
            <a:pPr lvl="1" eaLnBrk="1" hangingPunct="1"/>
            <a:r>
              <a:rPr lang="en-US" altLang="en-US" sz="2200" b="1" smtClean="0"/>
              <a:t>Conceptual schema</a:t>
            </a:r>
            <a:r>
              <a:rPr lang="en-US" altLang="en-US" sz="2200" smtClean="0"/>
              <a:t> at the conceptual level to describe the structure and constraints for the whole database for a community of users. </a:t>
            </a:r>
          </a:p>
          <a:p>
            <a:pPr lvl="2" eaLnBrk="1" hangingPunct="1"/>
            <a:r>
              <a:rPr lang="en-US" altLang="en-US" sz="2000" smtClean="0"/>
              <a:t>Uses a </a:t>
            </a:r>
            <a:r>
              <a:rPr lang="en-US" altLang="en-US" sz="2000" b="1" smtClean="0"/>
              <a:t>conceptual</a:t>
            </a:r>
            <a:r>
              <a:rPr lang="en-US" altLang="en-US" sz="2000" smtClean="0"/>
              <a:t> or an </a:t>
            </a:r>
            <a:r>
              <a:rPr lang="en-US" altLang="en-US" sz="2000" b="1" smtClean="0"/>
              <a:t>implementation</a:t>
            </a:r>
            <a:r>
              <a:rPr lang="en-US" altLang="en-US" sz="2000" smtClean="0"/>
              <a:t> data model.</a:t>
            </a:r>
          </a:p>
          <a:p>
            <a:pPr lvl="1" eaLnBrk="1" hangingPunct="1"/>
            <a:r>
              <a:rPr lang="en-US" altLang="en-US" sz="2200" b="1" smtClean="0"/>
              <a:t>External schemas</a:t>
            </a:r>
            <a:r>
              <a:rPr lang="en-US" altLang="en-US" sz="2200" smtClean="0"/>
              <a:t> at the external level to describe the various user views. </a:t>
            </a:r>
          </a:p>
          <a:p>
            <a:pPr lvl="2" eaLnBrk="1" hangingPunct="1"/>
            <a:r>
              <a:rPr lang="en-US" altLang="en-US" sz="2000" smtClean="0"/>
              <a:t>Usually uses the same data model as the conceptual schema.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2- </a:t>
            </a:r>
            <a:fld id="{941C9EC2-B102-4ED8-A2CD-5846CE121783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three-schema architecture</a:t>
            </a:r>
          </a:p>
        </p:txBody>
      </p:sp>
      <p:pic>
        <p:nvPicPr>
          <p:cNvPr id="29700" name="Picture 4" descr="fig02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1762125"/>
            <a:ext cx="701040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2- </a:t>
            </a:r>
            <a:fld id="{A7148FED-8C1D-42A9-812C-FD4A4EA489FE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307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Three-Schema Architecture</a:t>
            </a:r>
          </a:p>
        </p:txBody>
      </p:sp>
      <p:sp>
        <p:nvSpPr>
          <p:cNvPr id="3072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Mappings among schema levels are needed to transform requests and data. </a:t>
            </a:r>
          </a:p>
          <a:p>
            <a:pPr lvl="1" eaLnBrk="1" hangingPunct="1"/>
            <a:r>
              <a:rPr lang="en-US" altLang="en-US" smtClean="0"/>
              <a:t>Programs refer to an external schema, and are mapped by the DBMS to the internal schema for execution.</a:t>
            </a:r>
          </a:p>
          <a:p>
            <a:pPr lvl="1" eaLnBrk="1" hangingPunct="1"/>
            <a:r>
              <a:rPr lang="en-US" altLang="en-US" smtClean="0"/>
              <a:t>Data extracted from the internal DBMS level is reformatted to match the user’s external view (e.g. formatting the results of an SQL query for display in a Web page)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2- </a:t>
            </a:r>
            <a:fld id="{E80B5FB3-923C-426C-BFDC-A324031B8D4A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327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Independence</a:t>
            </a:r>
          </a:p>
        </p:txBody>
      </p:sp>
      <p:sp>
        <p:nvSpPr>
          <p:cNvPr id="3277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smtClean="0"/>
              <a:t>Logical Data Independence: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The capacity to change the conceptual schema without having to change the external schemas and their associated application programs.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 smtClean="0"/>
              <a:t>Physical Data Independence: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The capacity to change the internal schema without having to change the conceptual schema.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For example, the internal schema may be changed when certain file structures are reorganized or new indexes are created to improve database performance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2- </a:t>
            </a:r>
            <a:fld id="{468A0882-42D9-4DEA-9762-17C09AA699F3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348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Independence (continued)</a:t>
            </a:r>
          </a:p>
        </p:txBody>
      </p:sp>
      <p:sp>
        <p:nvSpPr>
          <p:cNvPr id="3482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When a schema at a lower level is changed, only the </a:t>
            </a:r>
            <a:r>
              <a:rPr lang="en-US" altLang="en-US" b="1" smtClean="0"/>
              <a:t>mappings</a:t>
            </a:r>
            <a:r>
              <a:rPr lang="en-US" altLang="en-US" smtClean="0"/>
              <a:t> between this schema and higher-level schemas need to be changed in a DBMS that fully supports data independence.</a:t>
            </a:r>
          </a:p>
          <a:p>
            <a:pPr eaLnBrk="1" hangingPunct="1"/>
            <a:r>
              <a:rPr lang="en-US" altLang="en-US" smtClean="0"/>
              <a:t>The higher-level schemas themselves are </a:t>
            </a:r>
            <a:r>
              <a:rPr lang="en-US" altLang="en-US" b="1" smtClean="0"/>
              <a:t>unchanged</a:t>
            </a:r>
            <a:r>
              <a:rPr lang="en-US" altLang="en-US" smtClean="0"/>
              <a:t>.</a:t>
            </a:r>
          </a:p>
          <a:p>
            <a:pPr lvl="1" eaLnBrk="1" hangingPunct="1"/>
            <a:r>
              <a:rPr lang="en-US" altLang="en-US" smtClean="0"/>
              <a:t>Hence, the application programs need not be changed since they refer to the external schemas.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2- </a:t>
            </a:r>
            <a:fld id="{36420642-38D5-41BA-AB92-FCC569A6C19F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3686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DBMS Languages</a:t>
            </a:r>
          </a:p>
        </p:txBody>
      </p:sp>
      <p:sp>
        <p:nvSpPr>
          <p:cNvPr id="3686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Definition Language (DDL)</a:t>
            </a:r>
          </a:p>
          <a:p>
            <a:pPr eaLnBrk="1" hangingPunct="1"/>
            <a:r>
              <a:rPr lang="en-US" altLang="en-US" smtClean="0"/>
              <a:t>Data Manipulation Language (DML)</a:t>
            </a:r>
          </a:p>
          <a:p>
            <a:pPr lvl="1" eaLnBrk="1" hangingPunct="1"/>
            <a:r>
              <a:rPr lang="en-US" altLang="en-US" smtClean="0"/>
              <a:t>High-Level or Non-procedural Languages: These include the relational language SQL</a:t>
            </a:r>
          </a:p>
          <a:p>
            <a:pPr lvl="2" eaLnBrk="1" hangingPunct="1"/>
            <a:r>
              <a:rPr lang="en-US" altLang="en-US" smtClean="0"/>
              <a:t>May be used in a standalone way or may be embedded in a programming language</a:t>
            </a:r>
          </a:p>
          <a:p>
            <a:pPr lvl="1" eaLnBrk="1" hangingPunct="1"/>
            <a:r>
              <a:rPr lang="en-US" altLang="en-US" smtClean="0"/>
              <a:t>Low Level or Procedural Languages:</a:t>
            </a:r>
          </a:p>
          <a:p>
            <a:pPr lvl="2" eaLnBrk="1" hangingPunct="1"/>
            <a:r>
              <a:rPr lang="en-US" altLang="en-US" smtClean="0"/>
              <a:t>These must be embedded in a programming language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2- </a:t>
            </a:r>
            <a:fld id="{092D6566-2C47-4C65-897A-45FB5BFDED4E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3891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DBMS Languages</a:t>
            </a:r>
          </a:p>
        </p:txBody>
      </p:sp>
      <p:sp>
        <p:nvSpPr>
          <p:cNvPr id="3891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smtClean="0"/>
              <a:t>Data Definition Language (DDL):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Used by the DBA and database designers to specify the conceptual schema of a database.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In many DBMSs, the DDL is also used to define internal and external schemas (views).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In some DBMSs, separate </a:t>
            </a:r>
            <a:r>
              <a:rPr lang="en-US" altLang="en-US" b="1" smtClean="0"/>
              <a:t>storage definition language (SDL) </a:t>
            </a:r>
            <a:r>
              <a:rPr lang="en-US" altLang="en-US" smtClean="0"/>
              <a:t>and</a:t>
            </a:r>
            <a:r>
              <a:rPr lang="en-US" altLang="en-US" b="1" smtClean="0"/>
              <a:t> view definition language (VDL)</a:t>
            </a:r>
            <a:r>
              <a:rPr lang="en-US" altLang="en-US" smtClean="0"/>
              <a:t> are used to define internal and external schemas.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SDL is typically realized via DBMS commands provided to the DBA and database designers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2- </a:t>
            </a:r>
            <a:fld id="{04186B65-2190-441F-AAF9-944666571913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Data Models and Their Categories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History of Data Models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Schemas, Instances, and States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Three-Schema Architecture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Data Independence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DBMS Languages and Interfaces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Database System Utilities and Tools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Centralized and Client-Server Architectures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Classification of DBMSs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2- </a:t>
            </a:r>
            <a:fld id="{ECBE9D4C-5C1B-4430-A237-9F1ADD063A5E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409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DBMS Languages</a:t>
            </a:r>
          </a:p>
        </p:txBody>
      </p:sp>
      <p:sp>
        <p:nvSpPr>
          <p:cNvPr id="4096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Data Manipulation Language (DML):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Used to specify database retrievals and updates</a:t>
            </a:r>
          </a:p>
          <a:p>
            <a:pPr lvl="1" eaLnBrk="1" hangingPunct="1"/>
            <a:r>
              <a:rPr lang="en-US" altLang="en-US" smtClean="0"/>
              <a:t>DML commands (data sublanguage) can be </a:t>
            </a:r>
            <a:r>
              <a:rPr lang="en-US" altLang="en-US" i="1" smtClean="0"/>
              <a:t>embedded</a:t>
            </a:r>
            <a:r>
              <a:rPr lang="en-US" altLang="en-US" smtClean="0"/>
              <a:t> in a general-purpose programming language (host language), such as COBOL, C, </a:t>
            </a:r>
            <a:br>
              <a:rPr lang="en-US" altLang="en-US" smtClean="0"/>
            </a:br>
            <a:r>
              <a:rPr lang="en-US" altLang="en-US" smtClean="0"/>
              <a:t>C++, or Java.</a:t>
            </a:r>
          </a:p>
          <a:p>
            <a:pPr lvl="2" eaLnBrk="1" hangingPunct="1"/>
            <a:r>
              <a:rPr lang="en-US" altLang="en-US" smtClean="0"/>
              <a:t>A library of functions can also be provided to access the DBMS from a programming language</a:t>
            </a:r>
          </a:p>
          <a:p>
            <a:pPr lvl="1" eaLnBrk="1" hangingPunct="1"/>
            <a:r>
              <a:rPr lang="en-US" altLang="en-US" smtClean="0"/>
              <a:t>Alternatively, stand-alone DML commands can be applied directly (called a </a:t>
            </a:r>
            <a:r>
              <a:rPr lang="en-US" altLang="en-US" i="1" smtClean="0"/>
              <a:t>query language</a:t>
            </a:r>
            <a:r>
              <a:rPr lang="en-US" altLang="en-US" smtClean="0"/>
              <a:t>).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2- </a:t>
            </a:r>
            <a:fld id="{A1316B12-9C78-4354-BFAC-393B92C84B55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430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Types of DML</a:t>
            </a:r>
          </a:p>
        </p:txBody>
      </p:sp>
      <p:sp>
        <p:nvSpPr>
          <p:cNvPr id="4301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High Level or Non-procedural Language:</a:t>
            </a:r>
          </a:p>
          <a:p>
            <a:pPr lvl="1" eaLnBrk="1" hangingPunct="1"/>
            <a:r>
              <a:rPr lang="en-US" altLang="en-US" smtClean="0"/>
              <a:t>For example, the SQL relational language</a:t>
            </a:r>
          </a:p>
          <a:p>
            <a:pPr lvl="1" eaLnBrk="1" hangingPunct="1"/>
            <a:r>
              <a:rPr lang="en-US" altLang="en-US" smtClean="0"/>
              <a:t>Are “set”-oriented and specify what data to retrieve rather than how to retrieve it. </a:t>
            </a:r>
          </a:p>
          <a:p>
            <a:pPr lvl="1" eaLnBrk="1" hangingPunct="1"/>
            <a:r>
              <a:rPr lang="en-US" altLang="en-US" smtClean="0"/>
              <a:t>Also called </a:t>
            </a:r>
            <a:r>
              <a:rPr lang="en-US" altLang="en-US" b="1" smtClean="0"/>
              <a:t>declarative</a:t>
            </a:r>
            <a:r>
              <a:rPr lang="en-US" altLang="en-US" smtClean="0"/>
              <a:t> languages.</a:t>
            </a:r>
          </a:p>
          <a:p>
            <a:pPr eaLnBrk="1" hangingPunct="1"/>
            <a:r>
              <a:rPr lang="en-US" altLang="en-US" b="1" smtClean="0"/>
              <a:t>Low Level or Procedural Language:</a:t>
            </a:r>
          </a:p>
          <a:p>
            <a:pPr lvl="1" eaLnBrk="1" hangingPunct="1"/>
            <a:r>
              <a:rPr lang="en-US" altLang="en-US" smtClean="0"/>
              <a:t>Retrieve data one record-at-a-time; </a:t>
            </a:r>
          </a:p>
          <a:p>
            <a:pPr lvl="1" eaLnBrk="1" hangingPunct="1"/>
            <a:r>
              <a:rPr lang="en-US" altLang="en-US" smtClean="0"/>
              <a:t>Constructs such as looping are needed to retrieve multiple records, along with positioning pointers.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2- </a:t>
            </a:r>
            <a:fld id="{02658A2E-1E1D-4C05-B619-1C0C2C84B34F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450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DBMS Interfaces</a:t>
            </a:r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Stand-alone query language interfaces</a:t>
            </a:r>
          </a:p>
          <a:p>
            <a:pPr lvl="1" eaLnBrk="1" hangingPunct="1"/>
            <a:r>
              <a:rPr lang="en-US" altLang="en-US" smtClean="0"/>
              <a:t>Example: Entering SQL queries at the DBMS interactive SQL interface (e.g. SQL*Plus in ORACLE)</a:t>
            </a:r>
          </a:p>
          <a:p>
            <a:pPr eaLnBrk="1" hangingPunct="1"/>
            <a:r>
              <a:rPr lang="en-US" altLang="en-US" smtClean="0"/>
              <a:t>Programmer interfaces for embedding DML in programming languages</a:t>
            </a:r>
          </a:p>
          <a:p>
            <a:pPr eaLnBrk="1" hangingPunct="1"/>
            <a:r>
              <a:rPr lang="en-US" altLang="en-US" smtClean="0"/>
              <a:t>User-friendly interfaces</a:t>
            </a:r>
          </a:p>
          <a:p>
            <a:pPr lvl="1" eaLnBrk="1" hangingPunct="1"/>
            <a:r>
              <a:rPr lang="en-US" altLang="en-US" smtClean="0"/>
              <a:t>Menu-based, forms-based, graphics-based, etc.</a:t>
            </a:r>
          </a:p>
          <a:p>
            <a:pPr eaLnBrk="1" hangingPunct="1"/>
            <a:r>
              <a:rPr lang="en-US" altLang="en-US" smtClean="0"/>
              <a:t>Mobile Interfaces:interfaces allowing users to perform transactions using mobile apps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2- </a:t>
            </a:r>
            <a:fld id="{FDD43364-6935-4094-A2EB-7EEC53DDEAC7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4710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DBMS Programming Language Interfaces</a:t>
            </a:r>
          </a:p>
        </p:txBody>
      </p:sp>
      <p:sp>
        <p:nvSpPr>
          <p:cNvPr id="4710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Programmer interfaces for embedding DML in a programming languages:</a:t>
            </a:r>
          </a:p>
          <a:p>
            <a:pPr lvl="1" eaLnBrk="1" hangingPunct="1"/>
            <a:r>
              <a:rPr lang="en-US" altLang="en-US" sz="2000" b="1" smtClean="0"/>
              <a:t>Embedded Approach</a:t>
            </a:r>
            <a:r>
              <a:rPr lang="en-US" altLang="en-US" sz="2000" smtClean="0"/>
              <a:t>: e.g embedded SQL (for C, C++, etc.), SQLJ (for Java)</a:t>
            </a:r>
          </a:p>
          <a:p>
            <a:pPr lvl="1" eaLnBrk="1" hangingPunct="1"/>
            <a:r>
              <a:rPr lang="en-US" altLang="en-US" sz="2000" b="1" smtClean="0"/>
              <a:t>Procedure Call Approach</a:t>
            </a:r>
            <a:r>
              <a:rPr lang="en-US" altLang="en-US" sz="2000" smtClean="0"/>
              <a:t>: e.g. JDBC for Java, ODBC (Open Databse Connectivity) for other programming languages as API’s (application programming interfaces)</a:t>
            </a:r>
          </a:p>
          <a:p>
            <a:pPr lvl="1" eaLnBrk="1" hangingPunct="1"/>
            <a:r>
              <a:rPr lang="en-US" altLang="en-US" sz="2000" b="1" smtClean="0"/>
              <a:t>Database Programming Language Approach</a:t>
            </a:r>
            <a:r>
              <a:rPr lang="en-US" altLang="en-US" sz="2000" smtClean="0"/>
              <a:t>: e.g. ORACLE has PL/SQL, a programming language based on SQL; language incorporates SQL and its data types as integral components</a:t>
            </a:r>
          </a:p>
          <a:p>
            <a:pPr lvl="1" eaLnBrk="1" hangingPunct="1"/>
            <a:r>
              <a:rPr lang="en-US" altLang="en-US" sz="2000" b="1" smtClean="0"/>
              <a:t>Scripting Languages: </a:t>
            </a:r>
            <a:r>
              <a:rPr lang="en-US" altLang="en-US" sz="2000" smtClean="0"/>
              <a:t>PHP (client-side scripting) and Python (server-side scripting) are used to write database programs.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2- </a:t>
            </a:r>
            <a:fld id="{B8AC2F35-4DE3-4B19-B863-3E3EE96ED71E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4915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User-Friendly DBMS Interfaces</a:t>
            </a:r>
          </a:p>
        </p:txBody>
      </p:sp>
      <p:sp>
        <p:nvSpPr>
          <p:cNvPr id="4915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39713" y="1295400"/>
            <a:ext cx="8294687" cy="4572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 smtClean="0"/>
          </a:p>
          <a:p>
            <a:pPr lvl="1" eaLnBrk="1" hangingPunct="1"/>
            <a:r>
              <a:rPr lang="en-US" altLang="en-US" smtClean="0"/>
              <a:t>Menu-based (Web-based), popular for browsing on the web</a:t>
            </a:r>
          </a:p>
          <a:p>
            <a:pPr lvl="1" eaLnBrk="1" hangingPunct="1"/>
            <a:r>
              <a:rPr lang="en-US" altLang="en-US" smtClean="0"/>
              <a:t>Forms-based, designed for naïve users used to filling in entries on a form</a:t>
            </a:r>
          </a:p>
          <a:p>
            <a:pPr lvl="1" eaLnBrk="1" hangingPunct="1"/>
            <a:r>
              <a:rPr lang="en-US" altLang="en-US" smtClean="0"/>
              <a:t>Graphics-based </a:t>
            </a:r>
          </a:p>
          <a:p>
            <a:pPr lvl="2" eaLnBrk="1" hangingPunct="1"/>
            <a:r>
              <a:rPr lang="en-US" altLang="en-US" smtClean="0"/>
              <a:t>Point and Click, Drag and Drop, etc.</a:t>
            </a:r>
          </a:p>
          <a:p>
            <a:pPr lvl="2" eaLnBrk="1" hangingPunct="1"/>
            <a:r>
              <a:rPr lang="en-US" altLang="en-US" smtClean="0"/>
              <a:t>Specifying a query on a schema diagram</a:t>
            </a:r>
          </a:p>
          <a:p>
            <a:pPr lvl="1" eaLnBrk="1" hangingPunct="1"/>
            <a:r>
              <a:rPr lang="en-US" altLang="en-US" smtClean="0"/>
              <a:t>Natural language: requests in written English</a:t>
            </a:r>
          </a:p>
          <a:p>
            <a:pPr lvl="1" eaLnBrk="1" hangingPunct="1"/>
            <a:r>
              <a:rPr lang="en-US" altLang="en-US" smtClean="0"/>
              <a:t>Combinations of the above:</a:t>
            </a:r>
          </a:p>
          <a:p>
            <a:pPr lvl="2" eaLnBrk="1" hangingPunct="1"/>
            <a:r>
              <a:rPr lang="en-US" altLang="en-US" smtClean="0"/>
              <a:t>For example, both menus and forms used extensively in Web database interfaces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2- </a:t>
            </a:r>
            <a:fld id="{4F263AA5-2188-45A9-8410-35A00C55BE74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5120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Other DBMS Interfaces</a:t>
            </a:r>
          </a:p>
        </p:txBody>
      </p:sp>
      <p:sp>
        <p:nvSpPr>
          <p:cNvPr id="5120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en-US" smtClean="0"/>
              <a:t>Natural language: free text as a query</a:t>
            </a:r>
          </a:p>
          <a:p>
            <a:pPr lvl="1" eaLnBrk="1" hangingPunct="1"/>
            <a:r>
              <a:rPr lang="en-US" altLang="en-US" smtClean="0"/>
              <a:t>Speech : Input query and Output response</a:t>
            </a:r>
          </a:p>
          <a:p>
            <a:pPr lvl="1" eaLnBrk="1" hangingPunct="1"/>
            <a:r>
              <a:rPr lang="en-US" altLang="en-US" smtClean="0"/>
              <a:t>Web Browser with keyword search</a:t>
            </a:r>
          </a:p>
          <a:p>
            <a:pPr lvl="1" eaLnBrk="1" hangingPunct="1"/>
            <a:r>
              <a:rPr lang="en-US" altLang="en-US" smtClean="0"/>
              <a:t>Parametric interfaces, e.g., bank tellers using function keys.</a:t>
            </a:r>
          </a:p>
          <a:p>
            <a:pPr lvl="1" eaLnBrk="1" hangingPunct="1"/>
            <a:r>
              <a:rPr lang="en-US" altLang="en-US" smtClean="0"/>
              <a:t>Interfaces for the DBA:</a:t>
            </a:r>
          </a:p>
          <a:p>
            <a:pPr lvl="2" eaLnBrk="1" hangingPunct="1"/>
            <a:r>
              <a:rPr lang="en-US" altLang="en-US" smtClean="0"/>
              <a:t>Creating user accounts, granting authorizations</a:t>
            </a:r>
          </a:p>
          <a:p>
            <a:pPr lvl="2" eaLnBrk="1" hangingPunct="1"/>
            <a:r>
              <a:rPr lang="en-US" altLang="en-US" smtClean="0"/>
              <a:t>Setting system parameters</a:t>
            </a:r>
          </a:p>
          <a:p>
            <a:pPr lvl="2" eaLnBrk="1" hangingPunct="1"/>
            <a:r>
              <a:rPr lang="en-US" altLang="en-US" smtClean="0"/>
              <a:t>Changing schemas or access paths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2- </a:t>
            </a:r>
            <a:fld id="{3BA4EB99-7CE5-4B12-B5C5-E51A7ADDD076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532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Database System Utilities</a:t>
            </a:r>
          </a:p>
        </p:txBody>
      </p:sp>
      <p:sp>
        <p:nvSpPr>
          <p:cNvPr id="5325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 perform certain functions such as:</a:t>
            </a:r>
          </a:p>
          <a:p>
            <a:pPr lvl="1" eaLnBrk="1" hangingPunct="1"/>
            <a:r>
              <a:rPr lang="en-US" altLang="en-US" smtClean="0"/>
              <a:t>Loading data stored in files into a database. Includes data conversion tools.</a:t>
            </a:r>
          </a:p>
          <a:p>
            <a:pPr lvl="1" eaLnBrk="1" hangingPunct="1"/>
            <a:r>
              <a:rPr lang="en-US" altLang="en-US" smtClean="0"/>
              <a:t>Backing up the database periodically on tape.</a:t>
            </a:r>
          </a:p>
          <a:p>
            <a:pPr lvl="1" eaLnBrk="1" hangingPunct="1"/>
            <a:r>
              <a:rPr lang="en-US" altLang="en-US" smtClean="0"/>
              <a:t>Reorganizing database file structures.</a:t>
            </a:r>
          </a:p>
          <a:p>
            <a:pPr lvl="1" eaLnBrk="1" hangingPunct="1"/>
            <a:r>
              <a:rPr lang="en-US" altLang="en-US" smtClean="0"/>
              <a:t>Performance monitoring utilities.</a:t>
            </a:r>
          </a:p>
          <a:p>
            <a:pPr lvl="1" eaLnBrk="1" hangingPunct="1"/>
            <a:r>
              <a:rPr lang="en-US" altLang="en-US" smtClean="0"/>
              <a:t>Report generation utilities.</a:t>
            </a:r>
          </a:p>
          <a:p>
            <a:pPr lvl="1" eaLnBrk="1" hangingPunct="1"/>
            <a:r>
              <a:rPr lang="en-US" altLang="en-US" smtClean="0"/>
              <a:t>Other functions, such as sorting, user monitoring, data compression, etc.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2- </a:t>
            </a:r>
            <a:fld id="{51C0A398-3696-406D-A38D-435C79EDC23F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552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Other Tools</a:t>
            </a:r>
          </a:p>
        </p:txBody>
      </p:sp>
      <p:sp>
        <p:nvSpPr>
          <p:cNvPr id="5530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dictionary / repository:</a:t>
            </a:r>
          </a:p>
          <a:p>
            <a:pPr lvl="1" eaLnBrk="1" hangingPunct="1"/>
            <a:r>
              <a:rPr lang="en-US" altLang="en-US" smtClean="0"/>
              <a:t>Used to store schema descriptions and other information such as design decisions, application program descriptions, user information, usage standards, etc.</a:t>
            </a:r>
          </a:p>
          <a:p>
            <a:pPr lvl="1" eaLnBrk="1" hangingPunct="1"/>
            <a:r>
              <a:rPr lang="en-US" altLang="en-US" b="1" smtClean="0"/>
              <a:t>Active data dictionary</a:t>
            </a:r>
            <a:r>
              <a:rPr lang="en-US" altLang="en-US" smtClean="0"/>
              <a:t> is accessed by DBMS software and users/DBA.</a:t>
            </a:r>
          </a:p>
          <a:p>
            <a:pPr lvl="1" eaLnBrk="1" hangingPunct="1"/>
            <a:r>
              <a:rPr lang="en-US" altLang="en-US" b="1" smtClean="0"/>
              <a:t>Passive data dictionary</a:t>
            </a:r>
            <a:r>
              <a:rPr lang="en-US" altLang="en-US" smtClean="0"/>
              <a:t> is accessed by users/DBA only.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2- </a:t>
            </a:r>
            <a:fld id="{D9A0B24D-0CD2-4B15-A4F8-061FAE0F7883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573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Other Tools</a:t>
            </a:r>
          </a:p>
        </p:txBody>
      </p:sp>
      <p:sp>
        <p:nvSpPr>
          <p:cNvPr id="5734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Application Development Environments and CASE (computer-aided software engineering) tools:</a:t>
            </a:r>
          </a:p>
          <a:p>
            <a:pPr eaLnBrk="1" hangingPunct="1"/>
            <a:r>
              <a:rPr lang="en-US" altLang="en-US" smtClean="0"/>
              <a:t>Examples:</a:t>
            </a:r>
          </a:p>
          <a:p>
            <a:pPr lvl="1" eaLnBrk="1" hangingPunct="1"/>
            <a:r>
              <a:rPr lang="en-US" altLang="en-US" smtClean="0"/>
              <a:t>PowerBuilder (Sybase)</a:t>
            </a:r>
          </a:p>
          <a:p>
            <a:pPr lvl="1" eaLnBrk="1" hangingPunct="1"/>
            <a:r>
              <a:rPr lang="en-US" altLang="en-US" smtClean="0"/>
              <a:t>JBuilder (Borland)</a:t>
            </a:r>
          </a:p>
          <a:p>
            <a:pPr lvl="1" eaLnBrk="1" hangingPunct="1"/>
            <a:r>
              <a:rPr lang="en-US" altLang="en-US" smtClean="0"/>
              <a:t>JDeveloper 10G (Oracle)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2- </a:t>
            </a:r>
            <a:fld id="{B61ADA9D-5B9F-4BE6-868B-CC20DFADDE89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Typical DBMS Component Modules</a:t>
            </a:r>
          </a:p>
        </p:txBody>
      </p:sp>
      <p:pic>
        <p:nvPicPr>
          <p:cNvPr id="59396" name="Picture 4" descr="fig02_0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00200"/>
            <a:ext cx="4860925" cy="486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2- </a:t>
            </a:r>
            <a:fld id="{EE39552F-E7C3-448E-A995-4A2ECA6B6DED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Models</a:t>
            </a:r>
          </a:p>
        </p:txBody>
      </p:sp>
      <p:sp>
        <p:nvSpPr>
          <p:cNvPr id="922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b="1" smtClean="0"/>
              <a:t>Data Model:</a:t>
            </a:r>
          </a:p>
          <a:p>
            <a:pPr lvl="1" eaLnBrk="1" hangingPunct="1"/>
            <a:r>
              <a:rPr lang="en-US" altLang="en-US" sz="2200" smtClean="0"/>
              <a:t>A set of concepts to describe the </a:t>
            </a:r>
            <a:r>
              <a:rPr lang="en-US" altLang="en-US" sz="2200" b="1" i="1" smtClean="0"/>
              <a:t>structure</a:t>
            </a:r>
            <a:r>
              <a:rPr lang="en-US" altLang="en-US" sz="2200" smtClean="0"/>
              <a:t> of a database, the </a:t>
            </a:r>
            <a:r>
              <a:rPr lang="en-US" altLang="en-US" sz="2200" b="1" i="1" smtClean="0"/>
              <a:t>operations </a:t>
            </a:r>
            <a:r>
              <a:rPr lang="en-US" altLang="en-US" sz="2200" smtClean="0"/>
              <a:t>for manipulating these structures, and certain </a:t>
            </a:r>
            <a:r>
              <a:rPr lang="en-US" altLang="en-US" sz="2200" b="1" i="1" smtClean="0"/>
              <a:t>constraints</a:t>
            </a:r>
            <a:r>
              <a:rPr lang="en-US" altLang="en-US" sz="2200" smtClean="0"/>
              <a:t> that the database should obey.</a:t>
            </a:r>
          </a:p>
          <a:p>
            <a:pPr eaLnBrk="1" hangingPunct="1"/>
            <a:r>
              <a:rPr lang="en-US" altLang="en-US" sz="2400" b="1" smtClean="0"/>
              <a:t>Data Model Structure and Constraints:</a:t>
            </a:r>
          </a:p>
          <a:p>
            <a:pPr lvl="1" eaLnBrk="1" hangingPunct="1"/>
            <a:r>
              <a:rPr lang="en-US" altLang="en-US" sz="2200" smtClean="0"/>
              <a:t>Constructs are used to define the database structure</a:t>
            </a:r>
          </a:p>
          <a:p>
            <a:pPr lvl="1" eaLnBrk="1" hangingPunct="1"/>
            <a:r>
              <a:rPr lang="en-US" altLang="en-US" sz="2200" smtClean="0"/>
              <a:t>Constructs typically include </a:t>
            </a:r>
            <a:r>
              <a:rPr lang="en-US" altLang="en-US" sz="2200" b="1" i="1" smtClean="0"/>
              <a:t>elements </a:t>
            </a:r>
            <a:r>
              <a:rPr lang="en-US" altLang="en-US" sz="2200" smtClean="0"/>
              <a:t>(and their </a:t>
            </a:r>
            <a:r>
              <a:rPr lang="en-US" altLang="en-US" sz="2200" b="1" i="1" smtClean="0"/>
              <a:t>data types</a:t>
            </a:r>
            <a:r>
              <a:rPr lang="en-US" altLang="en-US" sz="2200" smtClean="0"/>
              <a:t>) as well as groups of elements (e.g. </a:t>
            </a:r>
            <a:r>
              <a:rPr lang="en-US" altLang="en-US" sz="2200" b="1" i="1" smtClean="0"/>
              <a:t>entity, record, table</a:t>
            </a:r>
            <a:r>
              <a:rPr lang="en-US" altLang="en-US" sz="2200" smtClean="0"/>
              <a:t>), and </a:t>
            </a:r>
            <a:r>
              <a:rPr lang="en-US" altLang="en-US" sz="2200" b="1" i="1" smtClean="0"/>
              <a:t>relationships</a:t>
            </a:r>
            <a:r>
              <a:rPr lang="en-US" altLang="en-US" sz="2200" smtClean="0"/>
              <a:t> among such groups</a:t>
            </a:r>
          </a:p>
          <a:p>
            <a:pPr lvl="1" eaLnBrk="1" hangingPunct="1"/>
            <a:r>
              <a:rPr lang="en-US" altLang="en-US" sz="2200" smtClean="0"/>
              <a:t>Constraints specify some restrictions on valid data; these constraints must be enforced at all times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2- </a:t>
            </a:r>
            <a:fld id="{C9D72333-F1CF-4BC7-AF77-7C6CA5FED82A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604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Centralized and </a:t>
            </a:r>
            <a:br>
              <a:rPr lang="en-US" altLang="en-US" smtClean="0"/>
            </a:br>
            <a:r>
              <a:rPr lang="en-US" altLang="en-US" smtClean="0"/>
              <a:t>Client-Server DBMS Architectures </a:t>
            </a:r>
          </a:p>
        </p:txBody>
      </p:sp>
      <p:sp>
        <p:nvSpPr>
          <p:cNvPr id="6042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Centralized DBMS:</a:t>
            </a:r>
          </a:p>
          <a:p>
            <a:pPr lvl="1" eaLnBrk="1" hangingPunct="1"/>
            <a:r>
              <a:rPr lang="en-US" altLang="en-US" smtClean="0"/>
              <a:t>Combines everything into single system including- DBMS software, hardware, application programs, and user interface processing software.</a:t>
            </a:r>
          </a:p>
          <a:p>
            <a:pPr lvl="1" eaLnBrk="1" hangingPunct="1"/>
            <a:r>
              <a:rPr lang="en-US" altLang="en-US" smtClean="0"/>
              <a:t>User can still connect through a remote terminal – however, all processing is done at centralized site.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2- </a:t>
            </a:r>
            <a:fld id="{8C29FC58-C069-4EEA-BB56-806DF5175C88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Physical Centralized Architecture</a:t>
            </a:r>
          </a:p>
        </p:txBody>
      </p:sp>
      <p:pic>
        <p:nvPicPr>
          <p:cNvPr id="62468" name="Picture 4" descr="fig02_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97038"/>
            <a:ext cx="6477000" cy="447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2- </a:t>
            </a:r>
            <a:fld id="{F865E710-5752-4F1E-964C-1A5A56256F51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63491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Basic 2-tier Client-Server Architectures</a:t>
            </a:r>
          </a:p>
        </p:txBody>
      </p:sp>
      <p:sp>
        <p:nvSpPr>
          <p:cNvPr id="63492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Specialized Servers with Specialized functions</a:t>
            </a:r>
          </a:p>
          <a:p>
            <a:pPr lvl="1" eaLnBrk="1" hangingPunct="1"/>
            <a:r>
              <a:rPr lang="en-US" altLang="en-US" smtClean="0"/>
              <a:t>Print server</a:t>
            </a:r>
          </a:p>
          <a:p>
            <a:pPr lvl="1" eaLnBrk="1" hangingPunct="1"/>
            <a:r>
              <a:rPr lang="en-US" altLang="en-US" smtClean="0"/>
              <a:t>File server</a:t>
            </a:r>
          </a:p>
          <a:p>
            <a:pPr lvl="1" eaLnBrk="1" hangingPunct="1"/>
            <a:r>
              <a:rPr lang="en-US" altLang="en-US" smtClean="0"/>
              <a:t>DBMS server</a:t>
            </a:r>
          </a:p>
          <a:p>
            <a:pPr lvl="1" eaLnBrk="1" hangingPunct="1"/>
            <a:r>
              <a:rPr lang="en-US" altLang="en-US" smtClean="0"/>
              <a:t>Web server</a:t>
            </a:r>
          </a:p>
          <a:p>
            <a:pPr lvl="1" eaLnBrk="1" hangingPunct="1"/>
            <a:r>
              <a:rPr lang="en-US" altLang="en-US" smtClean="0"/>
              <a:t>Email server</a:t>
            </a:r>
          </a:p>
          <a:p>
            <a:pPr eaLnBrk="1" hangingPunct="1"/>
            <a:r>
              <a:rPr lang="en-US" altLang="en-US" smtClean="0"/>
              <a:t>Clients can access the specialized servers as needed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2- </a:t>
            </a:r>
            <a:fld id="{476B2877-F7EB-418C-9276-28ED9B77A568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Logical two-tier client server architecture</a:t>
            </a:r>
          </a:p>
        </p:txBody>
      </p:sp>
      <p:pic>
        <p:nvPicPr>
          <p:cNvPr id="65540" name="Picture 4" descr="fig02_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63813"/>
            <a:ext cx="7810500" cy="173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2- </a:t>
            </a:r>
            <a:fld id="{9159F5FC-DD76-4F18-B5C3-CED39447F1F4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66563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Clients</a:t>
            </a:r>
          </a:p>
        </p:txBody>
      </p:sp>
      <p:sp>
        <p:nvSpPr>
          <p:cNvPr id="66564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Provide appropriate interfaces through a client software module to access and utilize the various server resources. </a:t>
            </a:r>
          </a:p>
          <a:p>
            <a:pPr eaLnBrk="1" hangingPunct="1"/>
            <a:r>
              <a:rPr lang="en-US" altLang="en-US" smtClean="0"/>
              <a:t>Clients may be diskless machines or PCs or Workstations with disks with only the client software installed.</a:t>
            </a:r>
          </a:p>
          <a:p>
            <a:pPr eaLnBrk="1" hangingPunct="1"/>
            <a:r>
              <a:rPr lang="en-US" altLang="en-US" smtClean="0"/>
              <a:t>Connected to the servers via some form of a network.</a:t>
            </a:r>
          </a:p>
          <a:p>
            <a:pPr lvl="1" eaLnBrk="1" hangingPunct="1"/>
            <a:r>
              <a:rPr lang="en-US" altLang="en-US" smtClean="0"/>
              <a:t>(LAN: local area network, wireless network, etc.)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2- </a:t>
            </a:r>
            <a:fld id="{B07AD190-CF39-465E-9220-66B8D645B2D5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686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DBMS Server</a:t>
            </a:r>
          </a:p>
        </p:txBody>
      </p:sp>
      <p:sp>
        <p:nvSpPr>
          <p:cNvPr id="6861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Provides database query and transaction services to the clients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Relational DBMS servers are often called SQL servers, query servers, or transaction servers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Applications running on clients utilize an Application Program Interface (</a:t>
            </a:r>
            <a:r>
              <a:rPr lang="en-US" altLang="en-US" sz="2400" b="1" smtClean="0"/>
              <a:t>API</a:t>
            </a:r>
            <a:r>
              <a:rPr lang="en-US" altLang="en-US" sz="2400" smtClean="0"/>
              <a:t>) to access server databases via standard interface such as: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smtClean="0"/>
              <a:t>ODBC: Open Database Connectivity standard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smtClean="0"/>
              <a:t>JDBC: for Java programming access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2- </a:t>
            </a:r>
            <a:fld id="{EFA7AA36-8C7B-498C-A9CC-CA5EF922CFFC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70659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Two Tier Client-Server Architecture</a:t>
            </a:r>
          </a:p>
        </p:txBody>
      </p:sp>
      <p:sp>
        <p:nvSpPr>
          <p:cNvPr id="70660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Client and server must install appropriate client module and server module software for ODBC or JDBC</a:t>
            </a:r>
          </a:p>
          <a:p>
            <a:pPr eaLnBrk="1" hangingPunct="1"/>
            <a:r>
              <a:rPr lang="en-US" altLang="en-US" dirty="0" smtClean="0"/>
              <a:t>A client program may connect to several DBMSs, sometimes called the data sources.</a:t>
            </a:r>
          </a:p>
          <a:p>
            <a:pPr eaLnBrk="1" hangingPunct="1"/>
            <a:r>
              <a:rPr lang="en-US" altLang="en-US" dirty="0" smtClean="0"/>
              <a:t>In general, data sources can be files or other non-DBMS software that manages </a:t>
            </a:r>
            <a:r>
              <a:rPr lang="en-US" altLang="en-US" smtClean="0"/>
              <a:t>data</a:t>
            </a:r>
            <a:r>
              <a:rPr lang="en-US" altLang="en-US" smtClean="0"/>
              <a:t>.</a:t>
            </a:r>
            <a:endParaRPr lang="en-US" alt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2- </a:t>
            </a:r>
            <a:fld id="{6E7BC8AC-2DC5-442B-AF60-AED4E56EA1CD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7270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Three Tier Client-Server Architecture</a:t>
            </a:r>
          </a:p>
        </p:txBody>
      </p:sp>
      <p:sp>
        <p:nvSpPr>
          <p:cNvPr id="7270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39713" y="1295400"/>
            <a:ext cx="8294687" cy="48768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Common for Web applications</a:t>
            </a:r>
          </a:p>
          <a:p>
            <a:pPr eaLnBrk="1" hangingPunct="1"/>
            <a:r>
              <a:rPr lang="en-US" altLang="en-US" sz="2400" smtClean="0"/>
              <a:t>Intermediate Layer called Application Server or Web Server: </a:t>
            </a:r>
          </a:p>
          <a:p>
            <a:pPr lvl="1" eaLnBrk="1" hangingPunct="1"/>
            <a:r>
              <a:rPr lang="en-US" altLang="en-US" sz="2200" smtClean="0"/>
              <a:t>Stores the web connectivity software and the business logic part of the application used to access the corresponding data from the database server</a:t>
            </a:r>
          </a:p>
          <a:p>
            <a:pPr lvl="1" eaLnBrk="1" hangingPunct="1"/>
            <a:r>
              <a:rPr lang="en-US" altLang="en-US" sz="2200" smtClean="0"/>
              <a:t>Acts like a conduit for sending partially processed data between the database server and the client.</a:t>
            </a:r>
          </a:p>
          <a:p>
            <a:pPr eaLnBrk="1" hangingPunct="1"/>
            <a:r>
              <a:rPr lang="en-US" altLang="en-US" sz="2400" smtClean="0"/>
              <a:t>Three-tier Architecture Can Enhance Security: </a:t>
            </a:r>
          </a:p>
          <a:p>
            <a:pPr lvl="1" eaLnBrk="1" hangingPunct="1"/>
            <a:r>
              <a:rPr lang="en-US" altLang="en-US" sz="2200" smtClean="0"/>
              <a:t>Database server only accessible via middle tier</a:t>
            </a:r>
          </a:p>
          <a:p>
            <a:pPr lvl="1" eaLnBrk="1" hangingPunct="1"/>
            <a:r>
              <a:rPr lang="en-US" altLang="en-US" sz="2200" smtClean="0"/>
              <a:t>Clients cannot directly access database server</a:t>
            </a:r>
          </a:p>
          <a:p>
            <a:pPr lvl="1" eaLnBrk="1" hangingPunct="1"/>
            <a:r>
              <a:rPr lang="en-US" altLang="en-US" sz="2200" smtClean="0"/>
              <a:t>Clients contain user interfaces and Web browsers</a:t>
            </a:r>
          </a:p>
          <a:p>
            <a:pPr lvl="1" eaLnBrk="1" hangingPunct="1"/>
            <a:r>
              <a:rPr lang="en-US" altLang="en-US" sz="2200" smtClean="0"/>
              <a:t>The client is typically a PC or a mobile device connected to the Web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2- </a:t>
            </a:r>
            <a:fld id="{55812BF0-0075-42E3-928F-B315C07C594D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Three-tier client-server architecture</a:t>
            </a:r>
          </a:p>
        </p:txBody>
      </p:sp>
      <p:pic>
        <p:nvPicPr>
          <p:cNvPr id="74756" name="Picture 4" descr="fig02_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25" y="1847850"/>
            <a:ext cx="8194675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2- </a:t>
            </a:r>
            <a:fld id="{746A35C7-1785-4055-B781-1AFD13312CAC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75779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Classification of DBMSs</a:t>
            </a:r>
          </a:p>
        </p:txBody>
      </p:sp>
      <p:sp>
        <p:nvSpPr>
          <p:cNvPr id="75780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88392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Based on the data model used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Legacy: Network, Hierarchical.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Currently Used: Relational, Object-oriented, Object-relational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Recent Technologies: Key-value storage systems, NOSQL systems: document based, column-based, graph-based and key-value based. Native XML DBMSs.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Other classifications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Single-user (typically used with personal computers)</a:t>
            </a:r>
            <a:br>
              <a:rPr lang="en-US" altLang="en-US" smtClean="0"/>
            </a:br>
            <a:r>
              <a:rPr lang="en-US" altLang="en-US" smtClean="0"/>
              <a:t>vs. multi-user (most DBMSs).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Centralized (uses a single computer with one database) vs. distributed (multiple computers, multiple DBs)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2- </a:t>
            </a:r>
            <a:fld id="{23EF2CE0-9B24-49D7-8C4F-0801B8CD02D8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Models (continued)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Data Model Operations:</a:t>
            </a:r>
          </a:p>
          <a:p>
            <a:pPr lvl="1" eaLnBrk="1" hangingPunct="1"/>
            <a:r>
              <a:rPr lang="en-US" altLang="en-US" smtClean="0"/>
              <a:t>These operations are used for specifying database </a:t>
            </a:r>
            <a:r>
              <a:rPr lang="en-US" altLang="en-US" i="1" smtClean="0"/>
              <a:t>retrievals</a:t>
            </a:r>
            <a:r>
              <a:rPr lang="en-US" altLang="en-US" smtClean="0"/>
              <a:t> and </a:t>
            </a:r>
            <a:r>
              <a:rPr lang="en-US" altLang="en-US" i="1" smtClean="0"/>
              <a:t>updates</a:t>
            </a:r>
            <a:r>
              <a:rPr lang="en-US" altLang="en-US" smtClean="0"/>
              <a:t> by referring to the constructs of the data model.</a:t>
            </a:r>
          </a:p>
          <a:p>
            <a:pPr lvl="1" eaLnBrk="1" hangingPunct="1"/>
            <a:r>
              <a:rPr lang="en-US" altLang="en-US" smtClean="0"/>
              <a:t>Operations on the data model may include </a:t>
            </a:r>
            <a:r>
              <a:rPr lang="en-US" altLang="en-US" b="1" i="1" smtClean="0"/>
              <a:t>basic model operations </a:t>
            </a:r>
            <a:r>
              <a:rPr lang="en-US" altLang="en-US" smtClean="0"/>
              <a:t>(e.g. generic insert, delete, update) and</a:t>
            </a:r>
            <a:r>
              <a:rPr lang="en-US" altLang="en-US" b="1" i="1" smtClean="0"/>
              <a:t> user-defined operations </a:t>
            </a:r>
            <a:r>
              <a:rPr lang="en-US" altLang="en-US" smtClean="0"/>
              <a:t>(e.g. compute_student_gpa, update_inventory)</a:t>
            </a:r>
            <a:endParaRPr lang="en-US" altLang="en-US" b="1" i="1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2- </a:t>
            </a:r>
            <a:fld id="{FCEF95C3-66B3-4962-98DC-ED372A782F66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Variations of Distributed DBMSs (DDBMSs)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Homogeneous DDBMS</a:t>
            </a:r>
          </a:p>
          <a:p>
            <a:pPr eaLnBrk="1" hangingPunct="1"/>
            <a:r>
              <a:rPr lang="en-US" altLang="en-US" smtClean="0"/>
              <a:t>Heterogeneous DDBMS</a:t>
            </a:r>
          </a:p>
          <a:p>
            <a:pPr eaLnBrk="1" hangingPunct="1"/>
            <a:r>
              <a:rPr lang="en-US" altLang="en-US" smtClean="0"/>
              <a:t>Federated or Multidatabase Systems</a:t>
            </a:r>
          </a:p>
          <a:p>
            <a:pPr lvl="1" eaLnBrk="1" hangingPunct="1"/>
            <a:r>
              <a:rPr lang="en-US" altLang="en-US" smtClean="0"/>
              <a:t>Participating Databases are loosely coupled with high degree of autonomy.</a:t>
            </a:r>
          </a:p>
          <a:p>
            <a:pPr eaLnBrk="1" hangingPunct="1"/>
            <a:r>
              <a:rPr lang="en-US" altLang="en-US" smtClean="0"/>
              <a:t>Distributed Database Systems have now come to be known as client-server based database systems because:</a:t>
            </a:r>
          </a:p>
          <a:p>
            <a:pPr lvl="1" eaLnBrk="1" hangingPunct="1"/>
            <a:r>
              <a:rPr lang="en-US" altLang="en-US" smtClean="0"/>
              <a:t>They do not support a totally distributed environment, but rather a set of database servers supporting a set of clients.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2- </a:t>
            </a:r>
            <a:fld id="{BC3DC3A3-1F76-4F78-8968-8245B6E77D8E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7987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Cost considerations for DBMSs</a:t>
            </a:r>
          </a:p>
        </p:txBody>
      </p:sp>
      <p:sp>
        <p:nvSpPr>
          <p:cNvPr id="79876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Cost Range: from free open-source systems to configurations costing millions of dollars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Examples of free relational DBMSs: MySQL, PostgreSQL, others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Commercial DBMS offer additional specialized modules, e.g. time-series module, spatial data module, document module, XML module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smtClean="0"/>
              <a:t>These offer additional specialized functionality when purchased separately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smtClean="0"/>
              <a:t>Sometimes called cartridges (e.g., in Oracle) or blades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Different licensing options: site license, maximum number of concurrent users (seat license), single user, etc.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Other Considerations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Type of access paths within database system</a:t>
            </a:r>
          </a:p>
          <a:p>
            <a:pPr lvl="1"/>
            <a:r>
              <a:rPr lang="en-US" altLang="en-US" smtClean="0"/>
              <a:t>E.g.- inverted indexing based (ADABAS is one such system).Fully indexed databases provide access by any keyword (used in search engines)</a:t>
            </a:r>
          </a:p>
          <a:p>
            <a:r>
              <a:rPr lang="en-US" altLang="en-US" smtClean="0"/>
              <a:t>General Purpose vs. Special Purpose</a:t>
            </a:r>
          </a:p>
          <a:p>
            <a:pPr lvl="1"/>
            <a:r>
              <a:rPr lang="en-US" altLang="en-US" smtClean="0"/>
              <a:t>E.g.- Airline Reservation systems or many others-reservation systems for hotel/car etc.  Are special purpose OLTP (Online Transaction Processing Systems)</a:t>
            </a: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2- </a:t>
            </a:r>
            <a:fld id="{1E3B852A-E22C-4E40-97F8-DAC474985C79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CA" altLang="en-US" sz="140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2- </a:t>
            </a:r>
            <a:fld id="{F89627A7-E6F6-4553-8DDC-BF81CCAF6B3C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68288"/>
            <a:ext cx="7796213" cy="992187"/>
          </a:xfrm>
        </p:spPr>
        <p:txBody>
          <a:bodyPr/>
          <a:lstStyle/>
          <a:p>
            <a:pPr eaLnBrk="1" hangingPunct="1"/>
            <a:r>
              <a:rPr lang="en-US" altLang="en-US" smtClean="0"/>
              <a:t>History of Data Models (Additional Material)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Network Model</a:t>
            </a:r>
          </a:p>
          <a:p>
            <a:pPr eaLnBrk="1" hangingPunct="1"/>
            <a:r>
              <a:rPr lang="en-US" altLang="en-US" smtClean="0"/>
              <a:t>Hierarchical Model</a:t>
            </a:r>
          </a:p>
          <a:p>
            <a:pPr eaLnBrk="1" hangingPunct="1"/>
            <a:r>
              <a:rPr lang="en-US" altLang="en-US" smtClean="0"/>
              <a:t>Relational Model</a:t>
            </a:r>
          </a:p>
          <a:p>
            <a:pPr eaLnBrk="1" hangingPunct="1"/>
            <a:r>
              <a:rPr lang="en-US" altLang="en-US" smtClean="0"/>
              <a:t>Object-oriented Data Models</a:t>
            </a:r>
          </a:p>
          <a:p>
            <a:pPr eaLnBrk="1" hangingPunct="1"/>
            <a:r>
              <a:rPr lang="en-US" altLang="en-US" smtClean="0"/>
              <a:t>Object-Relational Models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2- </a:t>
            </a:r>
            <a:fld id="{0CBCC260-8C0D-4A66-92B1-E67A2110B62D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8499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History of Data Models </a:t>
            </a:r>
          </a:p>
        </p:txBody>
      </p:sp>
      <p:sp>
        <p:nvSpPr>
          <p:cNvPr id="84996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smtClean="0"/>
              <a:t>Network Model: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The first network DBMS was implemented by Honeywell in 1964-65 (IDS System).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Adopted heavily due to the support by CODASYL (Conference on Data Systems Languages) (CODASYL - DBTG report of 1971).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Later implemented in a large variety of systems - IDMS (Cullinet - now Computer Associates), DMS 1100 (Unisys), IMAGE (H.P. (Hewlett-Packard)), VAX -DBMS (Digital Equipment Corp., next COMPAQ, now H.P.).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2- </a:t>
            </a:r>
            <a:fld id="{2E8DCC9D-5028-4365-81A9-250757137D33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Network Model</a:t>
            </a: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Advantages: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Network Model is able to model complex relationships and represents semantics of add/delete on the relationships.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Can handle most situations for modeling using record types and relationship types.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Language is navigational; uses constructs like FIND, FIND member, FIND owner, FIND NEXT within set, GET, etc.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Programmers can do optimal navigation through the database.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2- </a:t>
            </a:r>
            <a:fld id="{125AC4E4-22B2-43FB-BE04-A305AEEF9756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8909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Network Model</a:t>
            </a:r>
          </a:p>
        </p:txBody>
      </p:sp>
      <p:sp>
        <p:nvSpPr>
          <p:cNvPr id="89092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Disadvantages:</a:t>
            </a:r>
          </a:p>
          <a:p>
            <a:pPr lvl="1" eaLnBrk="1" hangingPunct="1"/>
            <a:r>
              <a:rPr lang="en-US" altLang="en-US" smtClean="0"/>
              <a:t>Navigational and procedural nature of processing</a:t>
            </a:r>
          </a:p>
          <a:p>
            <a:pPr lvl="1" eaLnBrk="1" hangingPunct="1"/>
            <a:r>
              <a:rPr lang="en-US" altLang="en-US" smtClean="0"/>
              <a:t>Database contains a complex array of pointers that thread through a set of records.</a:t>
            </a:r>
          </a:p>
          <a:p>
            <a:pPr lvl="2" eaLnBrk="1" hangingPunct="1"/>
            <a:r>
              <a:rPr lang="en-US" altLang="en-US" smtClean="0"/>
              <a:t>Little scope for automated “query optimization”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2- </a:t>
            </a:r>
            <a:fld id="{56FC167A-CA63-41C5-806F-0D1AFE5632BF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History of Data Models </a:t>
            </a:r>
          </a:p>
        </p:txBody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Hierarchical Data Model:</a:t>
            </a:r>
          </a:p>
          <a:p>
            <a:pPr lvl="1" eaLnBrk="1" hangingPunct="1"/>
            <a:r>
              <a:rPr lang="en-US" altLang="en-US" smtClean="0"/>
              <a:t>Initially implemented in a joint effort by IBM and North American Rockwell around 1965. Resulted in the IMS family of systems.</a:t>
            </a:r>
          </a:p>
          <a:p>
            <a:pPr lvl="1" eaLnBrk="1" hangingPunct="1"/>
            <a:r>
              <a:rPr lang="en-US" altLang="en-US" smtClean="0"/>
              <a:t>IBM’s IMS product had (and still has) a very large customer base worldwide</a:t>
            </a:r>
          </a:p>
          <a:p>
            <a:pPr lvl="1" eaLnBrk="1" hangingPunct="1"/>
            <a:r>
              <a:rPr lang="en-US" altLang="en-US" smtClean="0"/>
              <a:t>Hierarchical model was formalized based on the IMS system</a:t>
            </a:r>
          </a:p>
          <a:p>
            <a:pPr lvl="1" eaLnBrk="1" hangingPunct="1"/>
            <a:r>
              <a:rPr lang="en-US" altLang="en-US" smtClean="0"/>
              <a:t>Other systems based on this model: System 2k (SAS inc.)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2- </a:t>
            </a:r>
            <a:fld id="{56F2D641-F221-4084-966C-0C08B19752F2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9318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Hierarchical Model</a:t>
            </a:r>
          </a:p>
        </p:txBody>
      </p:sp>
      <p:sp>
        <p:nvSpPr>
          <p:cNvPr id="93188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Advantages:</a:t>
            </a:r>
          </a:p>
          <a:p>
            <a:pPr lvl="1" eaLnBrk="1" hangingPunct="1"/>
            <a:r>
              <a:rPr lang="en-US" altLang="en-US" sz="2200" smtClean="0"/>
              <a:t>Simple to construct and operate</a:t>
            </a:r>
          </a:p>
          <a:p>
            <a:pPr lvl="1" eaLnBrk="1" hangingPunct="1"/>
            <a:r>
              <a:rPr lang="en-US" altLang="en-US" sz="2200" smtClean="0"/>
              <a:t>Corresponds to a number of natural hierarchically organized domains, e.g., organization (“org”) chart</a:t>
            </a:r>
          </a:p>
          <a:p>
            <a:pPr lvl="1" eaLnBrk="1" hangingPunct="1"/>
            <a:r>
              <a:rPr lang="en-US" altLang="en-US" sz="2200" smtClean="0"/>
              <a:t>Language is simple: </a:t>
            </a:r>
          </a:p>
          <a:p>
            <a:pPr lvl="2" eaLnBrk="1" hangingPunct="1"/>
            <a:r>
              <a:rPr lang="en-US" altLang="en-US" sz="2000" smtClean="0"/>
              <a:t>Uses constructs like GET, GET UNIQUE, GET NEXT, GET NEXT WITHIN PARENT, etc.</a:t>
            </a:r>
          </a:p>
          <a:p>
            <a:pPr eaLnBrk="1" hangingPunct="1"/>
            <a:r>
              <a:rPr lang="en-US" altLang="en-US" sz="2400" smtClean="0"/>
              <a:t>Disadvantages:</a:t>
            </a:r>
          </a:p>
          <a:p>
            <a:pPr lvl="1" eaLnBrk="1" hangingPunct="1"/>
            <a:r>
              <a:rPr lang="en-US" altLang="en-US" sz="2200" smtClean="0"/>
              <a:t>Navigational and procedural nature of processing</a:t>
            </a:r>
          </a:p>
          <a:p>
            <a:pPr lvl="1" eaLnBrk="1" hangingPunct="1"/>
            <a:r>
              <a:rPr lang="en-US" altLang="en-US" sz="2200" smtClean="0"/>
              <a:t>Database is visualized as a linear arrangement of records</a:t>
            </a:r>
          </a:p>
          <a:p>
            <a:pPr lvl="1" eaLnBrk="1" hangingPunct="1"/>
            <a:r>
              <a:rPr lang="en-US" altLang="en-US" sz="2200" smtClean="0"/>
              <a:t>Little scope for "query optimization"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2- </a:t>
            </a:r>
            <a:fld id="{7669C3B5-B8E1-46BC-868E-C72F88BACEC4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History of Data Models </a:t>
            </a:r>
          </a:p>
        </p:txBody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b="1" smtClean="0"/>
              <a:t>Relational Model: </a:t>
            </a:r>
          </a:p>
          <a:p>
            <a:pPr lvl="1" eaLnBrk="1" hangingPunct="1"/>
            <a:r>
              <a:rPr lang="en-US" altLang="en-US" sz="2200" smtClean="0"/>
              <a:t>Proposed in 1970 by E.F. Codd (IBM), first commercial system in 1981-82.</a:t>
            </a:r>
          </a:p>
          <a:p>
            <a:pPr lvl="1" eaLnBrk="1" hangingPunct="1"/>
            <a:r>
              <a:rPr lang="en-US" altLang="en-US" sz="2200" smtClean="0"/>
              <a:t>Now in several commercial products (e.g. DB2, ORACLE, MS SQL Server, SYBASE, INFORMIX).</a:t>
            </a:r>
          </a:p>
          <a:p>
            <a:pPr lvl="1" eaLnBrk="1" hangingPunct="1"/>
            <a:r>
              <a:rPr lang="en-US" altLang="en-US" sz="2200" smtClean="0"/>
              <a:t>Several free open source implementations, e.g. MySQL, PostgreSQL</a:t>
            </a:r>
          </a:p>
          <a:p>
            <a:pPr lvl="1" eaLnBrk="1" hangingPunct="1"/>
            <a:r>
              <a:rPr lang="en-US" altLang="en-US" sz="2200" smtClean="0"/>
              <a:t>Currently most dominant for developing database applications.</a:t>
            </a:r>
          </a:p>
          <a:p>
            <a:pPr lvl="1" eaLnBrk="1" hangingPunct="1"/>
            <a:r>
              <a:rPr lang="en-US" altLang="en-US" sz="2200" smtClean="0"/>
              <a:t>SQL relational standards: SQL-89 (SQL1), SQL-92 (SQL2), SQL-99, SQL3, …</a:t>
            </a:r>
          </a:p>
          <a:p>
            <a:pPr lvl="1" eaLnBrk="1" hangingPunct="1"/>
            <a:r>
              <a:rPr lang="en-US" altLang="en-US" sz="2200" smtClean="0"/>
              <a:t>Chapters 5 through 11 describe this model in detail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2- </a:t>
            </a:r>
            <a:fld id="{642597ED-C311-4041-93B7-03DD149363DD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Categories of Data Models</a:t>
            </a:r>
          </a:p>
        </p:txBody>
      </p:sp>
      <p:sp>
        <p:nvSpPr>
          <p:cNvPr id="819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39713" y="1295400"/>
            <a:ext cx="8294687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b="1" dirty="0" smtClean="0">
                <a:ea typeface="+mn-ea"/>
                <a:cs typeface="+mn-cs"/>
              </a:rPr>
              <a:t>Conceptual (high-level, semantic) data models: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200" dirty="0" smtClean="0">
                <a:ea typeface="ＭＳ Ｐゴシック" charset="0"/>
              </a:rPr>
              <a:t>Provide concepts that are close to the way many users perceive data. 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 dirty="0" smtClean="0">
                <a:ea typeface="ＭＳ Ｐゴシック" charset="0"/>
              </a:rPr>
              <a:t>(Also called </a:t>
            </a:r>
            <a:r>
              <a:rPr lang="en-US" altLang="en-US" sz="2000" b="1" i="1" dirty="0" smtClean="0">
                <a:ea typeface="ＭＳ Ｐゴシック" charset="0"/>
              </a:rPr>
              <a:t>entity-based</a:t>
            </a:r>
            <a:r>
              <a:rPr lang="en-US" altLang="en-US" sz="2000" i="1" dirty="0" smtClean="0">
                <a:ea typeface="ＭＳ Ｐゴシック" charset="0"/>
              </a:rPr>
              <a:t> </a:t>
            </a:r>
            <a:r>
              <a:rPr lang="en-US" altLang="en-US" sz="2000" dirty="0" smtClean="0">
                <a:ea typeface="ＭＳ Ｐゴシック" charset="0"/>
              </a:rPr>
              <a:t>or</a:t>
            </a:r>
            <a:r>
              <a:rPr lang="en-US" altLang="en-US" sz="2000" i="1" dirty="0" smtClean="0">
                <a:ea typeface="ＭＳ Ｐゴシック" charset="0"/>
              </a:rPr>
              <a:t> </a:t>
            </a:r>
            <a:r>
              <a:rPr lang="en-US" altLang="en-US" sz="2000" b="1" i="1" dirty="0" smtClean="0">
                <a:ea typeface="ＭＳ Ｐゴシック" charset="0"/>
              </a:rPr>
              <a:t>object-based</a:t>
            </a:r>
            <a:r>
              <a:rPr lang="en-US" altLang="en-US" sz="2000" dirty="0" smtClean="0">
                <a:ea typeface="ＭＳ Ｐゴシック" charset="0"/>
              </a:rPr>
              <a:t> data models.)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b="1" dirty="0" smtClean="0">
                <a:ea typeface="+mn-ea"/>
                <a:cs typeface="+mn-cs"/>
              </a:rPr>
              <a:t>Physical (low-level, internal) data models: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200" dirty="0" smtClean="0">
                <a:ea typeface="ＭＳ Ｐゴシック" charset="0"/>
              </a:rPr>
              <a:t>Provide concepts that describe details of how data is stored in the computer. These are usually specified in an ad-hoc manner through DBMS design and administration manuals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b="1" dirty="0" smtClean="0">
                <a:ea typeface="+mn-ea"/>
                <a:cs typeface="+mn-cs"/>
              </a:rPr>
              <a:t>Implementation (representational) data models: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200" dirty="0" smtClean="0">
                <a:ea typeface="ＭＳ Ｐゴシック" charset="0"/>
              </a:rPr>
              <a:t>Provide concepts that fall between the above two, used by many commercial DBMS implementations (e.g. relational data models used in many commercial systems).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b="1" dirty="0">
                <a:ea typeface="+mn-ea"/>
                <a:cs typeface="+mn-cs"/>
              </a:rPr>
              <a:t>Self-Describing Data Models</a:t>
            </a:r>
            <a:r>
              <a:rPr lang="en-US" altLang="en-US" sz="2400" b="1" dirty="0" smtClean="0">
                <a:ea typeface="+mn-ea"/>
                <a:cs typeface="+mn-cs"/>
              </a:rPr>
              <a:t>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200" dirty="0" smtClean="0">
                <a:ea typeface="ＭＳ Ｐゴシック" charset="0"/>
              </a:rPr>
              <a:t>Combine the description of data with the data values. Examples include XML, key-value stores and some NOSQL systems.</a:t>
            </a:r>
            <a:endParaRPr lang="en-US" altLang="en-US" sz="2200" dirty="0"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sz="2400" b="1" dirty="0">
              <a:solidFill>
                <a:schemeClr val="tx2"/>
              </a:solidFill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2- </a:t>
            </a:r>
            <a:fld id="{2103093F-BF79-4FF6-AFB7-67653FEE139A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9728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History of Data Models</a:t>
            </a:r>
          </a:p>
        </p:txBody>
      </p:sp>
      <p:sp>
        <p:nvSpPr>
          <p:cNvPr id="97284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b="1" smtClean="0"/>
              <a:t>Object-oriented Data Models:</a:t>
            </a:r>
          </a:p>
          <a:p>
            <a:pPr lvl="1" eaLnBrk="1" hangingPunct="1"/>
            <a:r>
              <a:rPr lang="en-US" altLang="en-US" sz="2200" smtClean="0"/>
              <a:t>Several models have been proposed for implementing in a database system. </a:t>
            </a:r>
          </a:p>
          <a:p>
            <a:pPr lvl="1" eaLnBrk="1" hangingPunct="1"/>
            <a:r>
              <a:rPr lang="en-US" altLang="en-US" sz="2200" smtClean="0"/>
              <a:t>One set comprises models of persistent O-O Programming Languages such as C++ (e.g., in OBJECTSTORE or VERSANT), and Smalltalk (e.g., in GEMSTONE).</a:t>
            </a:r>
          </a:p>
          <a:p>
            <a:pPr lvl="1" eaLnBrk="1" hangingPunct="1"/>
            <a:r>
              <a:rPr lang="en-US" altLang="en-US" sz="2200" smtClean="0"/>
              <a:t>Additionally, systems like O2, ORION (at MCC - then ITASCA), IRIS (at H.P.- used in Open OODB).</a:t>
            </a:r>
          </a:p>
          <a:p>
            <a:pPr lvl="1" eaLnBrk="1" hangingPunct="1"/>
            <a:r>
              <a:rPr lang="en-US" altLang="en-US" sz="2200" smtClean="0"/>
              <a:t>Object Database Standard: ODMG-93, ODMG-version 2.0, ODMG-version 3.0.</a:t>
            </a:r>
          </a:p>
          <a:p>
            <a:pPr lvl="1" eaLnBrk="1" hangingPunct="1"/>
            <a:r>
              <a:rPr lang="en-US" altLang="en-US" sz="2200" smtClean="0"/>
              <a:t>Chapter 12 describes this model.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2- </a:t>
            </a:r>
            <a:fld id="{7F53AC99-3F57-4D66-BAFB-87351EDF1AD7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History of Data Models</a:t>
            </a:r>
          </a:p>
        </p:txBody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Object-Relational Models: </a:t>
            </a:r>
          </a:p>
          <a:p>
            <a:pPr lvl="1" eaLnBrk="1" hangingPunct="1"/>
            <a:r>
              <a:rPr lang="en-US" altLang="en-US" smtClean="0"/>
              <a:t>The trend to mix object models with relational was started with Informix Universal Server.</a:t>
            </a:r>
          </a:p>
          <a:p>
            <a:pPr lvl="1" eaLnBrk="1" hangingPunct="1"/>
            <a:r>
              <a:rPr lang="en-US" altLang="en-US" smtClean="0"/>
              <a:t>Relational systems incorporated concepts from object databases leading to object-relational.</a:t>
            </a:r>
          </a:p>
          <a:p>
            <a:pPr lvl="1" eaLnBrk="1" hangingPunct="1"/>
            <a:r>
              <a:rPr lang="en-US" altLang="en-US" smtClean="0"/>
              <a:t>Exemplified in the versions of Oracle, DB2, and SQL Server and other DBMSs.</a:t>
            </a:r>
          </a:p>
          <a:p>
            <a:pPr lvl="1" eaLnBrk="1" hangingPunct="1"/>
            <a:r>
              <a:rPr lang="en-US" altLang="en-US" smtClean="0"/>
              <a:t>Current trend by Relational DBMS vendors is to extend relational DBMSs with capability to process XML, Text and other data types.</a:t>
            </a:r>
          </a:p>
          <a:p>
            <a:pPr lvl="1" eaLnBrk="1" hangingPunct="1"/>
            <a:r>
              <a:rPr lang="en-US" altLang="en-US" smtClean="0"/>
              <a:t>The term “Object-relational” is receding in the marketplace.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2- </a:t>
            </a:r>
            <a:fld id="{8D28F316-90C4-4C6C-A590-B5FF87F1D57A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101379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Chapter Summary</a:t>
            </a:r>
          </a:p>
        </p:txBody>
      </p:sp>
      <p:sp>
        <p:nvSpPr>
          <p:cNvPr id="101380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Data Models and Their Categories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Schemas, Instances, and States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Three-Schema Architecture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Data Independence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DBMS Languages and Interfaces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Database System Utilities and Tools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Database System Environment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Centralized and Client-Server Architectures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Classification of DBMSs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History of Data Models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2- </a:t>
            </a:r>
            <a:fld id="{2A8DDFCF-FFDA-4F5C-A3CD-651CE2E3066D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Schemas versus Instances</a:t>
            </a:r>
          </a:p>
        </p:txBody>
      </p:sp>
      <p:sp>
        <p:nvSpPr>
          <p:cNvPr id="1536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Database Schema: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The </a:t>
            </a:r>
            <a:r>
              <a:rPr lang="en-US" altLang="en-US" b="1" i="1" smtClean="0"/>
              <a:t>description</a:t>
            </a:r>
            <a:r>
              <a:rPr lang="en-US" altLang="en-US" smtClean="0"/>
              <a:t> of a database.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Includes descriptions of the database structure, data types, and the constraints on the database.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Schema Diagram: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An </a:t>
            </a:r>
            <a:r>
              <a:rPr lang="en-US" altLang="en-US" b="1" i="1" smtClean="0"/>
              <a:t>illustrative</a:t>
            </a:r>
            <a:r>
              <a:rPr lang="en-US" altLang="en-US" smtClean="0"/>
              <a:t> display of (most aspects of) a database schema.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Schema Construct: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A </a:t>
            </a:r>
            <a:r>
              <a:rPr lang="en-US" altLang="en-US" b="1" i="1" smtClean="0"/>
              <a:t>component</a:t>
            </a:r>
            <a:r>
              <a:rPr lang="en-US" altLang="en-US" smtClean="0"/>
              <a:t> of the schema or an object within the schema, e.g., STUDENT, COURSE.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2- </a:t>
            </a:r>
            <a:fld id="{CE106663-9A44-4009-9286-C67F38588BB0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174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Schemas versus Instances</a:t>
            </a:r>
          </a:p>
        </p:txBody>
      </p:sp>
      <p:sp>
        <p:nvSpPr>
          <p:cNvPr id="1741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Database State:</a:t>
            </a:r>
          </a:p>
          <a:p>
            <a:pPr lvl="1" eaLnBrk="1" hangingPunct="1"/>
            <a:r>
              <a:rPr lang="en-US" altLang="en-US" smtClean="0"/>
              <a:t>The actual data stored in a database at a </a:t>
            </a:r>
            <a:r>
              <a:rPr lang="en-US" altLang="en-US" b="1" i="1" smtClean="0"/>
              <a:t>particular moment in time</a:t>
            </a:r>
            <a:r>
              <a:rPr lang="en-US" altLang="en-US" smtClean="0"/>
              <a:t>. This includes the collection of all the data in the database.</a:t>
            </a:r>
          </a:p>
          <a:p>
            <a:pPr lvl="1" eaLnBrk="1" hangingPunct="1"/>
            <a:r>
              <a:rPr lang="en-US" altLang="en-US" smtClean="0"/>
              <a:t>Also called database instance (or occurrence or snapshot).</a:t>
            </a:r>
          </a:p>
          <a:p>
            <a:pPr lvl="2" eaLnBrk="1" hangingPunct="1"/>
            <a:r>
              <a:rPr lang="en-US" altLang="en-US" smtClean="0"/>
              <a:t>The term </a:t>
            </a:r>
            <a:r>
              <a:rPr lang="en-US" altLang="en-US" i="1" smtClean="0"/>
              <a:t>instance </a:t>
            </a:r>
            <a:r>
              <a:rPr lang="en-US" altLang="en-US" smtClean="0"/>
              <a:t> is also applied to individual database components, e.g. </a:t>
            </a:r>
            <a:r>
              <a:rPr lang="en-US" altLang="en-US" i="1" smtClean="0"/>
              <a:t>record instance, table instance, entity instance</a:t>
            </a:r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2- </a:t>
            </a:r>
            <a:fld id="{DCE3EC79-3146-45AF-974E-A50F741CCD41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Database Schema </a:t>
            </a:r>
            <a:br>
              <a:rPr lang="en-US" altLang="en-US" smtClean="0"/>
            </a:br>
            <a:r>
              <a:rPr lang="en-US" altLang="en-US" smtClean="0"/>
              <a:t>vs. Database State</a:t>
            </a:r>
          </a:p>
        </p:txBody>
      </p:sp>
      <p:sp>
        <p:nvSpPr>
          <p:cNvPr id="1946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Database State: </a:t>
            </a:r>
          </a:p>
          <a:p>
            <a:pPr lvl="1" eaLnBrk="1" hangingPunct="1"/>
            <a:r>
              <a:rPr lang="en-US" altLang="en-US" smtClean="0"/>
              <a:t>Refers to the </a:t>
            </a:r>
            <a:r>
              <a:rPr lang="en-US" altLang="en-US" b="1" i="1" smtClean="0"/>
              <a:t>content</a:t>
            </a:r>
            <a:r>
              <a:rPr lang="en-US" altLang="en-US" smtClean="0"/>
              <a:t> of a database at a moment in time.</a:t>
            </a:r>
          </a:p>
          <a:p>
            <a:pPr eaLnBrk="1" hangingPunct="1"/>
            <a:r>
              <a:rPr lang="en-US" altLang="en-US" smtClean="0"/>
              <a:t>Initial Database State:</a:t>
            </a:r>
          </a:p>
          <a:p>
            <a:pPr lvl="1" eaLnBrk="1" hangingPunct="1"/>
            <a:r>
              <a:rPr lang="en-US" altLang="en-US" smtClean="0"/>
              <a:t>Refers to the database state when it is initially loaded into the system.</a:t>
            </a:r>
          </a:p>
          <a:p>
            <a:pPr eaLnBrk="1" hangingPunct="1"/>
            <a:r>
              <a:rPr lang="en-US" altLang="en-US" smtClean="0"/>
              <a:t>Valid State:</a:t>
            </a:r>
          </a:p>
          <a:p>
            <a:pPr lvl="1" eaLnBrk="1" hangingPunct="1"/>
            <a:r>
              <a:rPr lang="en-US" altLang="en-US" smtClean="0"/>
              <a:t>A state that satisfies the structure and constraints of the database.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2- </a:t>
            </a:r>
            <a:fld id="{906BB7AF-A47E-4D91-BBDE-57CB263BC3C1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Database Schema </a:t>
            </a:r>
            <a:br>
              <a:rPr lang="en-US" altLang="en-US" smtClean="0"/>
            </a:br>
            <a:r>
              <a:rPr lang="en-US" altLang="en-US" smtClean="0"/>
              <a:t>vs. Database State (continued)</a:t>
            </a:r>
          </a:p>
        </p:txBody>
      </p:sp>
      <p:sp>
        <p:nvSpPr>
          <p:cNvPr id="2150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Distinction</a:t>
            </a:r>
          </a:p>
          <a:p>
            <a:pPr lvl="1" eaLnBrk="1" hangingPunct="1"/>
            <a:r>
              <a:rPr lang="en-US" altLang="en-US" smtClean="0"/>
              <a:t>The </a:t>
            </a:r>
            <a:r>
              <a:rPr lang="en-US" altLang="en-US" b="1" i="1" smtClean="0"/>
              <a:t>database schema</a:t>
            </a:r>
            <a:r>
              <a:rPr lang="en-US" altLang="en-US" smtClean="0"/>
              <a:t> changes very infrequently. </a:t>
            </a:r>
          </a:p>
          <a:p>
            <a:pPr lvl="1" eaLnBrk="1" hangingPunct="1"/>
            <a:r>
              <a:rPr lang="en-US" altLang="en-US" smtClean="0"/>
              <a:t>The </a:t>
            </a:r>
            <a:r>
              <a:rPr lang="en-US" altLang="en-US" b="1" i="1" smtClean="0"/>
              <a:t>database state</a:t>
            </a:r>
            <a:r>
              <a:rPr lang="en-US" altLang="en-US" smtClean="0"/>
              <a:t> changes every time the database is updated. 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b="1" smtClean="0"/>
              <a:t>Schema</a:t>
            </a:r>
            <a:r>
              <a:rPr lang="en-US" altLang="en-US" smtClean="0"/>
              <a:t> is also called </a:t>
            </a:r>
            <a:r>
              <a:rPr lang="en-US" altLang="en-US" b="1" smtClean="0"/>
              <a:t>intension</a:t>
            </a:r>
            <a:r>
              <a:rPr lang="en-US" altLang="en-US" smtClean="0"/>
              <a:t>.</a:t>
            </a:r>
          </a:p>
          <a:p>
            <a:pPr eaLnBrk="1" hangingPunct="1"/>
            <a:r>
              <a:rPr lang="en-US" altLang="en-US" b="1" smtClean="0"/>
              <a:t>State</a:t>
            </a:r>
            <a:r>
              <a:rPr lang="en-US" altLang="en-US" smtClean="0"/>
              <a:t> is also called </a:t>
            </a:r>
            <a:r>
              <a:rPr lang="en-US" altLang="en-US" b="1" smtClean="0"/>
              <a:t>extension</a:t>
            </a:r>
            <a:r>
              <a:rPr lang="en-US" altLang="en-US" smtClean="0"/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2498</TotalTime>
  <Words>3016</Words>
  <Application>Microsoft Office PowerPoint</Application>
  <PresentationFormat>Letter Paper (8.5x11 in)</PresentationFormat>
  <Paragraphs>408</Paragraphs>
  <Slides>52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ＭＳ Ｐゴシック</vt:lpstr>
      <vt:lpstr>ＭＳ Ｐゴシック</vt:lpstr>
      <vt:lpstr>Arial</vt:lpstr>
      <vt:lpstr>Tahoma</vt:lpstr>
      <vt:lpstr>Wingdings</vt:lpstr>
      <vt:lpstr>Blends</vt:lpstr>
      <vt:lpstr> </vt:lpstr>
      <vt:lpstr>Outline</vt:lpstr>
      <vt:lpstr>Data Models</vt:lpstr>
      <vt:lpstr>Data Models (continued)</vt:lpstr>
      <vt:lpstr>Categories of Data Models</vt:lpstr>
      <vt:lpstr>Schemas versus Instances</vt:lpstr>
      <vt:lpstr>Schemas versus Instances</vt:lpstr>
      <vt:lpstr>Database Schema  vs. Database State</vt:lpstr>
      <vt:lpstr>Database Schema  vs. Database State (continued)</vt:lpstr>
      <vt:lpstr>Example of a Database Schema</vt:lpstr>
      <vt:lpstr>Example of a database state</vt:lpstr>
      <vt:lpstr>Three-Schema Architecture</vt:lpstr>
      <vt:lpstr>Three-Schema Architecture</vt:lpstr>
      <vt:lpstr>The three-schema architecture</vt:lpstr>
      <vt:lpstr>Three-Schema Architecture</vt:lpstr>
      <vt:lpstr>Data Independence</vt:lpstr>
      <vt:lpstr>Data Independence (continued)</vt:lpstr>
      <vt:lpstr>DBMS Languages</vt:lpstr>
      <vt:lpstr>DBMS Languages</vt:lpstr>
      <vt:lpstr>DBMS Languages</vt:lpstr>
      <vt:lpstr>Types of DML</vt:lpstr>
      <vt:lpstr>DBMS Interfaces</vt:lpstr>
      <vt:lpstr>DBMS Programming Language Interfaces</vt:lpstr>
      <vt:lpstr>User-Friendly DBMS Interfaces</vt:lpstr>
      <vt:lpstr>Other DBMS Interfaces</vt:lpstr>
      <vt:lpstr>Database System Utilities</vt:lpstr>
      <vt:lpstr>Other Tools</vt:lpstr>
      <vt:lpstr>Other Tools</vt:lpstr>
      <vt:lpstr>Typical DBMS Component Modules</vt:lpstr>
      <vt:lpstr>Centralized and  Client-Server DBMS Architectures </vt:lpstr>
      <vt:lpstr>A Physical Centralized Architecture</vt:lpstr>
      <vt:lpstr>Basic 2-tier Client-Server Architectures</vt:lpstr>
      <vt:lpstr>Logical two-tier client server architecture</vt:lpstr>
      <vt:lpstr>Clients</vt:lpstr>
      <vt:lpstr>DBMS Server</vt:lpstr>
      <vt:lpstr>Two Tier Client-Server Architecture</vt:lpstr>
      <vt:lpstr>Three Tier Client-Server Architecture</vt:lpstr>
      <vt:lpstr>Three-tier client-server architecture</vt:lpstr>
      <vt:lpstr>Classification of DBMSs</vt:lpstr>
      <vt:lpstr>Variations of Distributed DBMSs (DDBMSs)</vt:lpstr>
      <vt:lpstr>Cost considerations for DBMSs</vt:lpstr>
      <vt:lpstr>Other Considerations</vt:lpstr>
      <vt:lpstr>History of Data Models (Additional Material)</vt:lpstr>
      <vt:lpstr>History of Data Models </vt:lpstr>
      <vt:lpstr>Network Model</vt:lpstr>
      <vt:lpstr>Network Model</vt:lpstr>
      <vt:lpstr>History of Data Models </vt:lpstr>
      <vt:lpstr>Hierarchical Model</vt:lpstr>
      <vt:lpstr>History of Data Models </vt:lpstr>
      <vt:lpstr>History of Data Models</vt:lpstr>
      <vt:lpstr>History of Data Models</vt:lpstr>
      <vt:lpstr>Chapter Summary</vt:lpstr>
    </vt:vector>
  </TitlesOfParts>
  <Manager/>
  <Company>©2007 Pearson Addison-Wesley. All rights reserved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subject>Database System Concepts and Architecture</dc:subject>
  <dc:creator>Elmasri/Navathe</dc:creator>
  <cp:keywords/>
  <dc:description/>
  <cp:lastModifiedBy>ishaq</cp:lastModifiedBy>
  <cp:revision>82</cp:revision>
  <cp:lastPrinted>2001-11-04T00:51:13Z</cp:lastPrinted>
  <dcterms:created xsi:type="dcterms:W3CDTF">2005-02-25T19:46:41Z</dcterms:created>
  <dcterms:modified xsi:type="dcterms:W3CDTF">2020-08-25T17:54:09Z</dcterms:modified>
  <cp:category/>
</cp:coreProperties>
</file>