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76" r:id="rId2"/>
    <p:sldId id="326" r:id="rId3"/>
    <p:sldId id="327" r:id="rId4"/>
    <p:sldId id="328" r:id="rId5"/>
    <p:sldId id="329" r:id="rId6"/>
    <p:sldId id="360" r:id="rId7"/>
    <p:sldId id="359" r:id="rId8"/>
    <p:sldId id="330" r:id="rId9"/>
    <p:sldId id="331" r:id="rId10"/>
    <p:sldId id="332" r:id="rId11"/>
    <p:sldId id="333" r:id="rId12"/>
    <p:sldId id="353" r:id="rId13"/>
    <p:sldId id="334" r:id="rId14"/>
    <p:sldId id="335" r:id="rId15"/>
    <p:sldId id="336" r:id="rId16"/>
    <p:sldId id="337" r:id="rId17"/>
    <p:sldId id="361" r:id="rId18"/>
    <p:sldId id="338" r:id="rId19"/>
    <p:sldId id="354" r:id="rId20"/>
    <p:sldId id="372" r:id="rId21"/>
    <p:sldId id="340" r:id="rId22"/>
    <p:sldId id="341" r:id="rId23"/>
    <p:sldId id="355" r:id="rId24"/>
    <p:sldId id="362" r:id="rId25"/>
    <p:sldId id="342" r:id="rId26"/>
    <p:sldId id="343" r:id="rId27"/>
    <p:sldId id="363" r:id="rId28"/>
    <p:sldId id="374" r:id="rId29"/>
    <p:sldId id="366" r:id="rId30"/>
    <p:sldId id="348" r:id="rId31"/>
    <p:sldId id="356" r:id="rId32"/>
    <p:sldId id="344" r:id="rId33"/>
    <p:sldId id="357" r:id="rId34"/>
    <p:sldId id="345" r:id="rId35"/>
    <p:sldId id="365" r:id="rId36"/>
    <p:sldId id="364" r:id="rId37"/>
    <p:sldId id="346" r:id="rId38"/>
    <p:sldId id="350" r:id="rId39"/>
    <p:sldId id="351" r:id="rId40"/>
    <p:sldId id="367" r:id="rId41"/>
    <p:sldId id="368" r:id="rId42"/>
    <p:sldId id="370" r:id="rId43"/>
    <p:sldId id="369" r:id="rId44"/>
    <p:sldId id="352" r:id="rId4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0B7F2E7-8415-4E9D-8F33-33A3D0BF11E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53F9E50-3452-4957-A9A6-AD690510C0F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EFF129-62E8-4BDC-8D63-C6A45E97FAE3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DF4E94-B057-479E-8049-D219E63A87E5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8E8E31-BE2C-4AB7-8F8C-EE0401E836EE}" type="slidenum">
              <a:rPr lang="en-CA" altLang="en-US" sz="1200">
                <a:latin typeface="Tahoma" panose="020B0604030504040204" pitchFamily="34" charset="0"/>
              </a:rPr>
              <a:pPr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939D78-0882-40D1-9734-47BFD0726CE1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E1AF91-C38E-4612-993D-6867C3E39683}" type="slidenum">
              <a:rPr lang="en-CA" altLang="en-US" sz="1200">
                <a:latin typeface="Tahoma" panose="020B0604030504040204" pitchFamily="34" charset="0"/>
              </a:rPr>
              <a:pPr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998EC0-BC1D-4D32-9354-C08A74AA1A38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134C4-2ACC-4E5D-8B1B-F3204D3395A9}" type="slidenum">
              <a:rPr lang="en-CA" altLang="en-US" sz="120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33B6DC-05C1-404A-9982-32FB24FAF0CC}" type="slidenum">
              <a:rPr lang="en-CA" altLang="en-US" sz="120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F0737C-AC20-4B6E-B8C5-95C3BA63545F}" type="slidenum">
              <a:rPr lang="en-CA" altLang="en-US" sz="120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EA9377-DB20-4630-B98A-2631A939BC64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4CD6B2-B36A-49A7-AA2C-4884B11CD19E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974A85-E5AF-4FAC-A08D-C323CCF12585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0AD566-7F0E-4ECD-B7F0-BCC0E79BEAE4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608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415091-53A4-4ACC-AFFD-390004EA9166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E46419-EA51-4BE0-8247-98A54A45981B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AC3C0-B9C9-4377-AEBC-7C189D5EDE98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ADD335-2C70-4834-B81D-1FAA52208A94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D29182-1E11-4F3C-BC9F-141DC82EEA31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4A57DE-46C3-4677-B1E8-768BA5119EDB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4906F0-9690-40CD-AB42-953738246C1C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D72D2B-EB07-453A-BF6F-625F587A8D28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8A0C33-B0B6-40BF-9AC2-82A34C864ED9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13DFD3-2385-414E-90DB-B21B15941FD2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3281B1-1E8F-431D-8007-8D4B0901DDD9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03A043-8724-485F-8642-773410D41CDF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BB6859-D946-4B38-A607-D47CBF2B44E3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1DEA73-A456-4B40-ACF3-EEAC682052B7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16C711-7B1C-4747-BB09-B5301A7586AC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D003BD-4EB4-4388-8415-1E79E6FAD4F8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4CA83A-A443-45A3-881F-54D4136BDF1B}" type="slidenum">
              <a:rPr lang="en-CA" altLang="en-US" sz="120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07DB3C-4EDA-4527-B6EB-6A0E62605C75}" type="slidenum">
              <a:rPr lang="en-CA" altLang="en-US" sz="1200">
                <a:latin typeface="Tahoma" panose="020B0604030504040204" pitchFamily="34" charset="0"/>
              </a:rPr>
              <a:pPr/>
              <a:t>43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1C4000-9D01-4A82-A33C-7ED52FC0D584}" type="slidenum">
              <a:rPr lang="en-CA" altLang="en-US" sz="1200">
                <a:latin typeface="Tahoma" panose="020B0604030504040204" pitchFamily="34" charset="0"/>
              </a:rPr>
              <a:pPr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0D8E46-FF20-4296-904D-20F0CE7794F6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197EC9-EE78-44CB-B0A2-9B4F5CC87710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9860C8-C648-499B-BC2B-787015C5FC11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E4474D-2457-4AF0-B5B4-6217D15FCE6B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9F658C-EBF2-4EB0-89D3-26F00FA533E5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4F86CF-D638-4D71-A773-FD9433A39068}" type="slidenum">
              <a:rPr lang="en-CA" altLang="en-US" sz="1200">
                <a:latin typeface="Tahoma" panose="020B0604030504040204" pitchFamily="34" charset="0"/>
              </a:rPr>
              <a:pPr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254864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07BAEA11-FDB3-424E-8588-FA7ED13291D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309099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593FBDDA-5B8D-4E32-8D31-BFF3BE98E08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110994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809EA1D8-A43A-4746-B54B-789925CA383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22990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AFAB24A3-3769-4643-9C67-879F2899F6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70815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CB924CC2-C1F9-4F76-930D-F199DFDFB2E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93954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07AC5CB0-316C-4825-9CBD-8BC06D5D206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939523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8272D2AA-1C18-498C-A063-DB9B7A99551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788083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D34806CF-E161-4DA6-9E20-89B55A2A2AD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46916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BE7562AB-BFBA-4503-A471-5F67C9F6192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33292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94EC3195-30BE-480C-9E30-306B9CAC8AA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58637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2FC86B51-2A37-4615-85D7-6FEA0FC6323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200" b="1" dirty="0" smtClean="0">
                <a:ea typeface="+mn-ea"/>
                <a:cs typeface="+mn-cs"/>
              </a:rPr>
              <a:t>CHAPTER 5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3200" b="1" dirty="0" smtClean="0">
              <a:ea typeface="+mn-ea"/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>
                <a:ea typeface="ＭＳ Ｐゴシック" charset="0"/>
              </a:rPr>
              <a:t>The Relational Data Model and Relational Database Constraints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1- </a:t>
            </a:r>
            <a:fld id="{AC22D37C-B742-47D5-AB2C-835D9DBB5AF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57639D6-85B9-46C1-B9FC-EC193AC071A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Domain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domain</a:t>
            </a:r>
            <a:r>
              <a:rPr lang="en-US" altLang="en-US" sz="2000" smtClean="0"/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5363F95-F833-47F6-99FE-6B7410B1739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State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b="1" smtClean="0"/>
              <a:t>relation state</a:t>
            </a:r>
            <a:r>
              <a:rPr lang="en-US" altLang="en-US" smtClean="0"/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role these strings play in the CUSTOMER relation is that of the </a:t>
            </a:r>
            <a:r>
              <a:rPr lang="en-US" altLang="en-US" i="1" smtClean="0"/>
              <a:t>name of a customer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911FB9D-E760-4BA5-911B-B46E2D5295A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Formally,</a:t>
            </a:r>
          </a:p>
          <a:p>
            <a:pPr lvl="1" eaLnBrk="1" hangingPunct="1"/>
            <a:r>
              <a:rPr lang="en-US" altLang="en-US" sz="2200" smtClean="0"/>
              <a:t>Given R(A1, A2, .........., An)</a:t>
            </a:r>
          </a:p>
          <a:p>
            <a:pPr lvl="1" eaLnBrk="1" hangingPunct="1"/>
            <a:r>
              <a:rPr lang="en-US" altLang="en-US" sz="2200" smtClean="0"/>
              <a:t> 	r(R) </a:t>
            </a:r>
            <a:r>
              <a:rPr lang="en-US" altLang="en-US" sz="2200" smtClean="0">
                <a:sym typeface="Symbol" panose="05050102010706020507" pitchFamily="18" charset="2"/>
              </a:rPr>
              <a:t></a:t>
            </a:r>
            <a:r>
              <a:rPr lang="en-US" altLang="en-US" sz="2200" smtClean="0"/>
              <a:t> dom (A1) X dom (A2) X ....X dom(An)</a:t>
            </a:r>
          </a:p>
          <a:p>
            <a:pPr eaLnBrk="1" hangingPunct="1"/>
            <a:r>
              <a:rPr lang="en-US" altLang="en-US" sz="2400" smtClean="0"/>
              <a:t>R(A1, A2, …, An) is the </a:t>
            </a:r>
            <a:r>
              <a:rPr lang="en-US" altLang="en-US" sz="2400" b="1" smtClean="0"/>
              <a:t>schema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R is the </a:t>
            </a:r>
            <a:r>
              <a:rPr lang="en-US" altLang="en-US" sz="2400" b="1" smtClean="0"/>
              <a:t>name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A1, A2, …, An are the </a:t>
            </a:r>
            <a:r>
              <a:rPr lang="en-US" altLang="en-US" sz="2400" b="1" smtClean="0"/>
              <a:t>attributes</a:t>
            </a:r>
            <a:r>
              <a:rPr lang="en-US" altLang="en-US" sz="2400" smtClean="0"/>
              <a:t> of the relation</a:t>
            </a:r>
          </a:p>
          <a:p>
            <a:pPr eaLnBrk="1" hangingPunct="1"/>
            <a:r>
              <a:rPr lang="en-US" altLang="en-US" sz="2400" smtClean="0"/>
              <a:t>r(R):  a specific </a:t>
            </a:r>
            <a:r>
              <a:rPr lang="en-US" altLang="en-US" sz="2400" b="1" smtClean="0"/>
              <a:t>state</a:t>
            </a:r>
            <a:r>
              <a:rPr lang="en-US" altLang="en-US" sz="2400" smtClean="0"/>
              <a:t> (or "value" or “population”) of relation R – this is a </a:t>
            </a:r>
            <a:r>
              <a:rPr lang="en-US" altLang="en-US" sz="2400" i="1" smtClean="0"/>
              <a:t>set of tuples</a:t>
            </a:r>
            <a:r>
              <a:rPr lang="en-US" altLang="en-US" sz="2400" smtClean="0"/>
              <a:t> (rows)</a:t>
            </a:r>
          </a:p>
          <a:p>
            <a:pPr lvl="1" eaLnBrk="1" hangingPunct="1"/>
            <a:r>
              <a:rPr lang="en-US" altLang="en-US" sz="2200" smtClean="0"/>
              <a:t>r(R) = {t1, t2, …, tn} where each ti is an n-tuple</a:t>
            </a:r>
          </a:p>
          <a:p>
            <a:pPr lvl="1" eaLnBrk="1" hangingPunct="1"/>
            <a:r>
              <a:rPr lang="en-US" altLang="en-US" sz="2200" smtClean="0"/>
              <a:t>ti = &lt;v1, v2, …, vn&gt; where each vj </a:t>
            </a:r>
            <a:r>
              <a:rPr lang="en-US" altLang="en-US" sz="2200" i="1" smtClean="0"/>
              <a:t>element-of</a:t>
            </a:r>
            <a:r>
              <a:rPr lang="en-US" altLang="en-US" sz="2200" smtClean="0"/>
              <a:t> dom(Aj)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714E037-62E3-4F84-A083-9B0E3530ACA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Example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Let R(A1, A2) be a relation schema:</a:t>
            </a:r>
          </a:p>
          <a:p>
            <a:pPr lvl="1" eaLnBrk="1" hangingPunct="1"/>
            <a:r>
              <a:rPr lang="en-US" altLang="en-US" sz="2200" smtClean="0"/>
              <a:t>Let dom(A1) = {0,1}</a:t>
            </a:r>
          </a:p>
          <a:p>
            <a:pPr lvl="1" eaLnBrk="1" hangingPunct="1"/>
            <a:r>
              <a:rPr lang="en-US" altLang="en-US" sz="2200" smtClean="0"/>
              <a:t>Let  dom(A2) =  {a,b,c}</a:t>
            </a:r>
          </a:p>
          <a:p>
            <a:pPr eaLnBrk="1" hangingPunct="1"/>
            <a:r>
              <a:rPr lang="en-US" altLang="en-US" sz="2400" smtClean="0"/>
              <a:t>Then: dom(A1) X dom(A2) 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{&lt;0,a&gt; , &lt;0,b&gt; , &lt;0,c&gt;, &lt;1,a&gt;, &lt;1,b&gt;, &lt;1,c&gt;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smtClean="0"/>
          </a:p>
          <a:p>
            <a:pPr eaLnBrk="1" hangingPunct="1"/>
            <a:r>
              <a:rPr lang="en-US" altLang="en-US" sz="2400" smtClean="0"/>
              <a:t>The relation state r(R) </a:t>
            </a:r>
            <a:r>
              <a:rPr lang="en-US" altLang="en-US" sz="2400" smtClean="0">
                <a:sym typeface="Symbol" panose="05050102010706020507" pitchFamily="18" charset="2"/>
              </a:rPr>
              <a:t></a:t>
            </a:r>
            <a:r>
              <a:rPr lang="en-US" altLang="en-US" sz="2400" smtClean="0"/>
              <a:t> dom(A1) X dom(A2)</a:t>
            </a:r>
          </a:p>
          <a:p>
            <a:pPr eaLnBrk="1" hangingPunct="1"/>
            <a:r>
              <a:rPr lang="en-US" altLang="en-US" sz="2400" smtClean="0"/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 smtClean="0"/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 smtClean="0"/>
              <a:t>It has three 2-tuples: &lt;0,a&gt; , &lt;0,b&gt; , &lt;1,c&gt;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7DE0F1E-E27A-455B-B5FE-F74B553ED0F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174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2825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416CB4D-2156-45FE-9D4F-67889736D3A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– A relation STUDENT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7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A2619E4-E528-4CED-95B0-04767B638F8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tuples are </a:t>
            </a:r>
            <a:r>
              <a:rPr lang="en-US" altLang="en-US" sz="2400" i="1" smtClean="0"/>
              <a:t>not considered to be ordered</a:t>
            </a:r>
            <a:r>
              <a:rPr lang="en-US" altLang="en-US" sz="2400" smtClean="0"/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This representation may be called as “self-describing”.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1563798-5386-42C1-A39E-B9CA4489324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Same state as previous Figure (but with different order of tuples)</a:t>
            </a:r>
          </a:p>
        </p:txBody>
      </p:sp>
      <p:pic>
        <p:nvPicPr>
          <p:cNvPr id="37892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4D7EB65-DFBB-4391-97EC-775489F24D8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Values in a tuple:</a:t>
            </a:r>
          </a:p>
          <a:p>
            <a:pPr lvl="1" eaLnBrk="1" hangingPunct="1"/>
            <a:r>
              <a:rPr lang="en-US" altLang="en-US" smtClean="0"/>
              <a:t>All values are considered atomic (indivisible).</a:t>
            </a:r>
          </a:p>
          <a:p>
            <a:pPr lvl="1" eaLnBrk="1" hangingPunct="1"/>
            <a:r>
              <a:rPr lang="en-US" altLang="en-US" smtClean="0"/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mtClean="0"/>
              <a:t>If tuple t = &lt;v1, v2, …, vn&gt; is a tuple (row) in the relation state r of R(A1, A2, …, An)</a:t>
            </a:r>
          </a:p>
          <a:p>
            <a:pPr lvl="2" eaLnBrk="1" hangingPunct="1"/>
            <a:r>
              <a:rPr lang="en-US" altLang="en-US" smtClean="0"/>
              <a:t>Then each </a:t>
            </a:r>
            <a:r>
              <a:rPr lang="en-US" altLang="en-US" i="1" smtClean="0"/>
              <a:t>vi</a:t>
            </a:r>
            <a:r>
              <a:rPr lang="en-US" altLang="en-US" smtClean="0"/>
              <a:t> must be a value from </a:t>
            </a:r>
            <a:r>
              <a:rPr lang="en-US" altLang="en-US" i="1" smtClean="0"/>
              <a:t>dom(Ai)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 special </a:t>
            </a:r>
            <a:r>
              <a:rPr lang="en-US" altLang="en-US" b="1" smtClean="0"/>
              <a:t>null</a:t>
            </a:r>
            <a:r>
              <a:rPr lang="en-US" altLang="en-US" smtClean="0"/>
              <a:t> value is used to represent values that are unknown or not available or inapplicable in certain tuples.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DBC6093-3AD9-4552-94CA-7C1379429DE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Relations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Notation:</a:t>
            </a:r>
          </a:p>
          <a:p>
            <a:pPr lvl="1" eaLnBrk="1" hangingPunct="1"/>
            <a:r>
              <a:rPr lang="en-US" altLang="en-US" smtClean="0"/>
              <a:t>We refer to </a:t>
            </a:r>
            <a:r>
              <a:rPr lang="en-US" altLang="en-US" b="1" smtClean="0"/>
              <a:t>component values</a:t>
            </a:r>
            <a:r>
              <a:rPr lang="en-US" altLang="en-US" smtClean="0"/>
              <a:t> of a tuple t by:</a:t>
            </a:r>
          </a:p>
          <a:p>
            <a:pPr lvl="2" eaLnBrk="1" hangingPunct="1"/>
            <a:r>
              <a:rPr lang="en-US" altLang="en-US" smtClean="0"/>
              <a:t>t[Ai] or t.Ai</a:t>
            </a:r>
          </a:p>
          <a:p>
            <a:pPr lvl="2" eaLnBrk="1" hangingPunct="1"/>
            <a:r>
              <a:rPr lang="en-US" altLang="en-US" smtClean="0"/>
              <a:t>This is the value vi of attribute Ai for tuple t</a:t>
            </a:r>
          </a:p>
          <a:p>
            <a:pPr lvl="1" eaLnBrk="1" hangingPunct="1"/>
            <a:r>
              <a:rPr lang="en-US" altLang="en-US" smtClean="0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0EE0731-F427-4176-AB75-3E503BD0BFC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Outline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 Concepts</a:t>
            </a:r>
          </a:p>
          <a:p>
            <a:pPr eaLnBrk="1" hangingPunct="1"/>
            <a:r>
              <a:rPr lang="en-US" altLang="en-US" smtClean="0"/>
              <a:t>Relational Model Constraints and Relational Database Schemas</a:t>
            </a:r>
          </a:p>
          <a:p>
            <a:pPr eaLnBrk="1" hangingPunct="1"/>
            <a:r>
              <a:rPr lang="en-US" altLang="en-US" smtClean="0"/>
              <a:t>Update Operations and Dealing with Constraint Violations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CONSTRAINTS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Constraints determine which values are permissible and which are not in the database.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They are of three main types: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1. </a:t>
            </a:r>
            <a:r>
              <a:rPr lang="en-US" altLang="en-US" sz="2400" b="1" smtClean="0"/>
              <a:t>Inherent or Implicit Constraints</a:t>
            </a:r>
            <a:r>
              <a:rPr lang="en-US" altLang="en-US" sz="2400" smtClean="0"/>
              <a:t>: These are based on the data model itself. (E.g., relational model does not allow a list as a value for any attribute)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2. </a:t>
            </a:r>
            <a:r>
              <a:rPr lang="en-US" altLang="en-US" sz="2400" b="1" smtClean="0"/>
              <a:t>Schema-based or Explicit Constraints</a:t>
            </a:r>
            <a:r>
              <a:rPr lang="en-US" altLang="en-US" sz="2400" smtClean="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3. </a:t>
            </a:r>
            <a:r>
              <a:rPr lang="en-US" altLang="en-US" sz="2400" b="1" smtClean="0"/>
              <a:t>Application based or semantic constraints</a:t>
            </a:r>
            <a:r>
              <a:rPr lang="en-US" altLang="en-US" sz="2400" smtClean="0"/>
              <a:t>: These are beyond the expressive power of the model and must be specified and enforced by the application programs.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6096D20-1DAD-4A25-BBB7-766DE88EB40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7F25709-C91F-4194-9CF7-50ABCA4FBC0D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Integrity Constraints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Constraints are </a:t>
            </a:r>
            <a:r>
              <a:rPr lang="en-US" altLang="en-US" sz="2400" b="1" smtClean="0"/>
              <a:t>conditions</a:t>
            </a:r>
            <a:r>
              <a:rPr lang="en-US" altLang="en-US" sz="2400" smtClean="0"/>
              <a:t> that must hold on </a:t>
            </a:r>
            <a:r>
              <a:rPr lang="en-US" altLang="en-US" sz="2400" b="1" smtClean="0"/>
              <a:t>all</a:t>
            </a:r>
            <a:r>
              <a:rPr lang="en-US" altLang="en-US" sz="2400" smtClean="0"/>
              <a:t>  valid relation states.</a:t>
            </a:r>
          </a:p>
          <a:p>
            <a:pPr eaLnBrk="1" hangingPunct="1"/>
            <a:r>
              <a:rPr lang="en-US" altLang="en-US" sz="2400" smtClean="0"/>
              <a:t>There are three </a:t>
            </a:r>
            <a:r>
              <a:rPr lang="en-US" altLang="en-US" sz="2400" i="1" smtClean="0"/>
              <a:t>main types</a:t>
            </a:r>
            <a:r>
              <a:rPr lang="en-US" altLang="en-US" sz="2400" smtClean="0"/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 smtClean="0"/>
              <a:t>Key</a:t>
            </a:r>
            <a:r>
              <a:rPr lang="en-US" altLang="en-US" sz="2200" smtClean="0"/>
              <a:t> constraints</a:t>
            </a:r>
          </a:p>
          <a:p>
            <a:pPr lvl="1" eaLnBrk="1" hangingPunct="1"/>
            <a:r>
              <a:rPr lang="en-US" altLang="en-US" sz="2200" b="1" smtClean="0"/>
              <a:t>Entity</a:t>
            </a:r>
            <a:r>
              <a:rPr lang="en-US" altLang="en-US" sz="2200" smtClean="0"/>
              <a:t> </a:t>
            </a:r>
            <a:r>
              <a:rPr lang="en-US" altLang="en-US" sz="2200" b="1" smtClean="0"/>
              <a:t>integrity</a:t>
            </a:r>
            <a:r>
              <a:rPr lang="en-US" altLang="en-US" sz="2200" smtClean="0"/>
              <a:t> constraints</a:t>
            </a:r>
          </a:p>
          <a:p>
            <a:pPr lvl="1" eaLnBrk="1" hangingPunct="1"/>
            <a:r>
              <a:rPr lang="en-US" altLang="en-US" sz="2200" b="1" smtClean="0"/>
              <a:t>Referential integrity</a:t>
            </a:r>
            <a:r>
              <a:rPr lang="en-US" altLang="en-US" sz="2200" smtClean="0"/>
              <a:t> constraints</a:t>
            </a:r>
          </a:p>
          <a:p>
            <a:pPr eaLnBrk="1" hangingPunct="1"/>
            <a:r>
              <a:rPr lang="en-US" altLang="en-US" sz="2400" smtClean="0"/>
              <a:t>Another schema-based constraint is the </a:t>
            </a:r>
            <a:r>
              <a:rPr lang="en-US" altLang="en-US" sz="2400" b="1" smtClean="0"/>
              <a:t>domain</a:t>
            </a:r>
            <a:r>
              <a:rPr lang="en-US" altLang="en-US" sz="2400" smtClean="0"/>
              <a:t> constraint</a:t>
            </a:r>
          </a:p>
          <a:p>
            <a:pPr lvl="1" eaLnBrk="1" hangingPunct="1"/>
            <a:r>
              <a:rPr lang="en-US" altLang="en-US" sz="2200" smtClean="0"/>
              <a:t>Every value in a tuple must be from the </a:t>
            </a:r>
            <a:r>
              <a:rPr lang="en-US" altLang="en-US" sz="2200" i="1" smtClean="0"/>
              <a:t>domain of its attribute</a:t>
            </a:r>
            <a:r>
              <a:rPr lang="en-US" altLang="en-US" sz="2200" smtClean="0"/>
              <a:t> (or it could be </a:t>
            </a:r>
            <a:r>
              <a:rPr lang="en-US" altLang="en-US" sz="2200" b="1" smtClean="0"/>
              <a:t>null</a:t>
            </a:r>
            <a:r>
              <a:rPr lang="en-US" altLang="en-US" sz="2200" smtClean="0"/>
              <a:t>, if allowed for that attribute)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0AA07B9-2FF2-440E-A597-73B114E834E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Superkey</a:t>
            </a:r>
            <a:r>
              <a:rPr lang="en-US" altLang="en-US" sz="2400" smtClean="0"/>
              <a:t> of R: </a:t>
            </a:r>
          </a:p>
          <a:p>
            <a:pPr lvl="1" eaLnBrk="1" hangingPunct="1"/>
            <a:r>
              <a:rPr lang="en-US" altLang="en-US" sz="2200" smtClean="0"/>
              <a:t>Is a set of attributes SK of R with the following condition:</a:t>
            </a:r>
          </a:p>
          <a:p>
            <a:pPr lvl="2" eaLnBrk="1" hangingPunct="1"/>
            <a:r>
              <a:rPr lang="en-US" altLang="en-US" sz="2000" smtClean="0"/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 smtClean="0"/>
              <a:t>That is, for any distinct tuples t1 and t2 in r(R), t1[SK] </a:t>
            </a:r>
            <a:r>
              <a:rPr lang="en-US" altLang="en-US" sz="2000" smtClean="0">
                <a:sym typeface="Symbol" panose="05050102010706020507" pitchFamily="18" charset="2"/>
              </a:rPr>
              <a:t></a:t>
            </a:r>
            <a:r>
              <a:rPr lang="en-US" altLang="en-US" sz="2000" smtClean="0"/>
              <a:t> t2[SK]</a:t>
            </a:r>
          </a:p>
          <a:p>
            <a:pPr lvl="2" eaLnBrk="1" hangingPunct="1"/>
            <a:r>
              <a:rPr lang="en-US" altLang="en-US" sz="2000" smtClean="0"/>
              <a:t>This condition must hold in </a:t>
            </a:r>
            <a:r>
              <a:rPr lang="en-US" altLang="en-US" sz="2000" i="1" smtClean="0"/>
              <a:t>any valid state</a:t>
            </a:r>
            <a:r>
              <a:rPr lang="en-US" altLang="en-US" sz="2000" smtClean="0"/>
              <a:t> r(R)</a:t>
            </a:r>
          </a:p>
          <a:p>
            <a:pPr eaLnBrk="1" hangingPunct="1"/>
            <a:r>
              <a:rPr lang="en-US" altLang="en-US" sz="2400" b="1" smtClean="0"/>
              <a:t>Key</a:t>
            </a:r>
            <a:r>
              <a:rPr lang="en-US" altLang="en-US" sz="2400" smtClean="0"/>
              <a:t> of R:</a:t>
            </a:r>
          </a:p>
          <a:p>
            <a:pPr lvl="1" eaLnBrk="1" hangingPunct="1"/>
            <a:r>
              <a:rPr lang="en-US" altLang="en-US" sz="2200" smtClean="0"/>
              <a:t>A "minimal" superkey</a:t>
            </a:r>
          </a:p>
          <a:p>
            <a:pPr lvl="1" eaLnBrk="1" hangingPunct="1"/>
            <a:r>
              <a:rPr lang="en-US" altLang="en-US" sz="2200" smtClean="0"/>
              <a:t>That is, a key is a superkey K such that removal of any attribute from K results in a set of attributes that is not a superkey (does not possess the superkey uniqueness property)</a:t>
            </a:r>
          </a:p>
          <a:p>
            <a:pPr eaLnBrk="1" hangingPunct="1"/>
            <a:r>
              <a:rPr lang="en-US" altLang="en-US" sz="2400" smtClean="0"/>
              <a:t>A Key is a Superkey but not vice versa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235BBCD-386A-44E1-9F92-848D7583816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Example: Consider the CAR relation schema:</a:t>
            </a:r>
          </a:p>
          <a:p>
            <a:pPr lvl="1" eaLnBrk="1" hangingPunct="1"/>
            <a:r>
              <a:rPr lang="en-US" altLang="en-US" sz="2200" smtClean="0"/>
              <a:t>CAR(State, Reg#, SerialNo, Make, Model, Year)</a:t>
            </a:r>
          </a:p>
          <a:p>
            <a:pPr lvl="1" eaLnBrk="1" hangingPunct="1"/>
            <a:r>
              <a:rPr lang="en-US" altLang="en-US" sz="2200" smtClean="0"/>
              <a:t>CAR has two keys:</a:t>
            </a:r>
          </a:p>
          <a:p>
            <a:pPr lvl="2" eaLnBrk="1" hangingPunct="1"/>
            <a:r>
              <a:rPr lang="en-US" altLang="en-US" sz="2000" smtClean="0"/>
              <a:t>Key1 = {State, Reg#}</a:t>
            </a:r>
          </a:p>
          <a:p>
            <a:pPr lvl="2" eaLnBrk="1" hangingPunct="1"/>
            <a:r>
              <a:rPr lang="en-US" altLang="en-US" sz="2000" smtClean="0"/>
              <a:t>Key2 = {SerialNo}</a:t>
            </a:r>
          </a:p>
          <a:p>
            <a:pPr lvl="1" eaLnBrk="1" hangingPunct="1"/>
            <a:r>
              <a:rPr lang="en-US" altLang="en-US" sz="2200" smtClean="0"/>
              <a:t>Both are also superkeys of CAR</a:t>
            </a:r>
          </a:p>
          <a:p>
            <a:pPr lvl="1" eaLnBrk="1" hangingPunct="1"/>
            <a:r>
              <a:rPr lang="en-US" altLang="en-US" sz="2200" smtClean="0"/>
              <a:t>{SerialNo, Make} is a superkey but </a:t>
            </a:r>
            <a:r>
              <a:rPr lang="en-US" altLang="en-US" sz="2200" i="1" smtClean="0"/>
              <a:t>not</a:t>
            </a:r>
            <a:r>
              <a:rPr lang="en-US" altLang="en-US" sz="2200" smtClean="0"/>
              <a:t> a key.</a:t>
            </a:r>
          </a:p>
          <a:p>
            <a:pPr eaLnBrk="1" hangingPunct="1"/>
            <a:r>
              <a:rPr lang="en-US" altLang="en-US" sz="2400" smtClean="0"/>
              <a:t>In general:</a:t>
            </a:r>
          </a:p>
          <a:p>
            <a:pPr lvl="1" eaLnBrk="1" hangingPunct="1"/>
            <a:r>
              <a:rPr lang="en-US" altLang="en-US" sz="2200" smtClean="0"/>
              <a:t>Any </a:t>
            </a:r>
            <a:r>
              <a:rPr lang="en-US" altLang="en-US" sz="2200" i="1" smtClean="0"/>
              <a:t>key</a:t>
            </a:r>
            <a:r>
              <a:rPr lang="en-US" altLang="en-US" sz="2200" smtClean="0"/>
              <a:t> is a </a:t>
            </a:r>
            <a:r>
              <a:rPr lang="en-US" altLang="en-US" sz="2200" i="1" smtClean="0"/>
              <a:t>superkey </a:t>
            </a:r>
            <a:r>
              <a:rPr lang="en-US" altLang="en-US" sz="2200" smtClean="0"/>
              <a:t>(but not vice versa)</a:t>
            </a:r>
          </a:p>
          <a:p>
            <a:pPr lvl="1" eaLnBrk="1" hangingPunct="1"/>
            <a:r>
              <a:rPr lang="en-US" altLang="en-US" sz="2200" smtClean="0"/>
              <a:t>Any set of attributes that </a:t>
            </a:r>
            <a:r>
              <a:rPr lang="en-US" altLang="en-US" sz="2200" i="1" smtClean="0"/>
              <a:t>includes a key</a:t>
            </a:r>
            <a:r>
              <a:rPr lang="en-US" altLang="en-US" sz="2200" smtClean="0"/>
              <a:t> is a </a:t>
            </a:r>
            <a:r>
              <a:rPr lang="en-US" altLang="en-US" sz="2200" i="1" smtClean="0"/>
              <a:t>superkey</a:t>
            </a:r>
          </a:p>
          <a:p>
            <a:pPr lvl="1" eaLnBrk="1" hangingPunct="1"/>
            <a:r>
              <a:rPr lang="en-US" altLang="en-US" sz="2200" smtClean="0"/>
              <a:t>A </a:t>
            </a:r>
            <a:r>
              <a:rPr lang="en-US" altLang="en-US" sz="2200" i="1" smtClean="0"/>
              <a:t>minimal</a:t>
            </a:r>
            <a:r>
              <a:rPr lang="en-US" altLang="en-US" sz="2200" smtClean="0"/>
              <a:t> superkey is also a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7171489-0D25-464D-B337-916A3771C20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Constraints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a relation has several </a:t>
            </a:r>
            <a:r>
              <a:rPr lang="en-US" altLang="en-US" sz="2400" b="1" smtClean="0"/>
              <a:t>candidate keys</a:t>
            </a:r>
            <a:r>
              <a:rPr lang="en-US" altLang="en-US" sz="2400" smtClean="0"/>
              <a:t>, one is chosen arbitrarily to be the </a:t>
            </a:r>
            <a:r>
              <a:rPr lang="en-US" altLang="en-US" sz="2400" b="1" smtClean="0"/>
              <a:t>primary key</a:t>
            </a:r>
            <a:r>
              <a:rPr lang="en-US" altLang="en-US" sz="24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The primary key attributes are </a:t>
            </a:r>
            <a:r>
              <a:rPr lang="en-US" altLang="en-US" sz="2200" u="sng" smtClean="0"/>
              <a:t>underlined</a:t>
            </a:r>
            <a:r>
              <a:rPr lang="en-US" altLang="en-US" sz="22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CAR(State, Reg#, </a:t>
            </a:r>
            <a:r>
              <a:rPr lang="en-US" altLang="en-US" sz="2200" u="sng" smtClean="0"/>
              <a:t>SerialNo</a:t>
            </a:r>
            <a:r>
              <a:rPr lang="en-US" altLang="en-US" sz="2200" smtClean="0"/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primary key value is used to </a:t>
            </a:r>
            <a:r>
              <a:rPr lang="en-US" altLang="en-US" sz="2400" i="1" smtClean="0"/>
              <a:t>uniquely identify</a:t>
            </a:r>
            <a:r>
              <a:rPr lang="en-US" altLang="en-US" sz="2400" smtClean="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Also used to </a:t>
            </a:r>
            <a:r>
              <a:rPr lang="en-US" altLang="en-US" sz="2400" i="1" smtClean="0"/>
              <a:t>reference</a:t>
            </a:r>
            <a:r>
              <a:rPr lang="en-US" altLang="en-US" sz="2400" smtClean="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Not always applicable – choice is sometimes subjective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22594C7-EE6C-42BC-9861-F1A8F944F6D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CAR table with two candidate keys – LicenseNumber chosen as Primary Key</a:t>
            </a:r>
          </a:p>
        </p:txBody>
      </p:sp>
      <p:pic>
        <p:nvPicPr>
          <p:cNvPr id="53252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AE8873A-E2CF-433B-82EE-E174069D2BF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 Schema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Relational Database Schema:</a:t>
            </a:r>
          </a:p>
          <a:p>
            <a:pPr lvl="1" eaLnBrk="1" hangingPunct="1"/>
            <a:r>
              <a:rPr lang="en-US" altLang="en-US" smtClean="0"/>
              <a:t>A set S of relation schemas that belong to the same database.</a:t>
            </a:r>
          </a:p>
          <a:p>
            <a:pPr lvl="1" eaLnBrk="1" hangingPunct="1"/>
            <a:r>
              <a:rPr lang="en-US" altLang="en-US" smtClean="0"/>
              <a:t>S is the name of the whole </a:t>
            </a:r>
            <a:r>
              <a:rPr lang="en-US" altLang="en-US" b="1" smtClean="0"/>
              <a:t>database schema</a:t>
            </a:r>
          </a:p>
          <a:p>
            <a:pPr lvl="1" eaLnBrk="1" hangingPunct="1"/>
            <a:r>
              <a:rPr lang="en-US" altLang="en-US" smtClean="0"/>
              <a:t>S = {R1, R2, ..., Rn} and a set IC of integrity constraints.</a:t>
            </a:r>
          </a:p>
          <a:p>
            <a:pPr lvl="1" eaLnBrk="1" hangingPunct="1"/>
            <a:r>
              <a:rPr lang="en-US" altLang="en-US" smtClean="0"/>
              <a:t>R1, R2, …, Rn are the names of the individual </a:t>
            </a:r>
            <a:r>
              <a:rPr lang="en-US" altLang="en-US" b="1" smtClean="0"/>
              <a:t>relation schemas</a:t>
            </a:r>
            <a:r>
              <a:rPr lang="en-US" altLang="en-US" smtClean="0"/>
              <a:t> within the database S</a:t>
            </a:r>
          </a:p>
          <a:p>
            <a:pPr eaLnBrk="1" hangingPunct="1"/>
            <a:r>
              <a:rPr lang="en-US" altLang="en-US" smtClean="0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0B9077B-E63A-494F-9BB4-FFC9AF5FF31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57347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Database State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61938" y="1563688"/>
            <a:ext cx="8294687" cy="4572000"/>
          </a:xfrm>
        </p:spPr>
        <p:txBody>
          <a:bodyPr/>
          <a:lstStyle/>
          <a:p>
            <a:r>
              <a:rPr lang="en-US" altLang="en-US" sz="2600" smtClean="0"/>
              <a:t>A </a:t>
            </a:r>
            <a:r>
              <a:rPr lang="en-US" altLang="en-US" sz="2600" b="1" smtClean="0"/>
              <a:t>relational database state</a:t>
            </a:r>
            <a:r>
              <a:rPr lang="en-US" altLang="en-US" sz="2600" smtClean="0"/>
              <a:t> DB of </a:t>
            </a:r>
            <a:r>
              <a:rPr lang="en-US" altLang="en-US" sz="2600" i="1" smtClean="0"/>
              <a:t>S</a:t>
            </a:r>
            <a:r>
              <a:rPr lang="en-US" altLang="en-US" sz="2600" smtClean="0"/>
              <a:t> is a set of relation states DB = {</a:t>
            </a:r>
            <a:r>
              <a:rPr lang="en-US" altLang="en-US" sz="2600" i="1" smtClean="0"/>
              <a:t>r</a:t>
            </a:r>
            <a:r>
              <a:rPr lang="en-US" altLang="en-US" sz="2600" baseline="-25000" smtClean="0"/>
              <a:t>1</a:t>
            </a:r>
            <a:r>
              <a:rPr lang="en-US" altLang="en-US" sz="2600" smtClean="0"/>
              <a:t>, </a:t>
            </a:r>
            <a:r>
              <a:rPr lang="en-US" altLang="en-US" sz="2600" i="1" smtClean="0"/>
              <a:t>r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, ...,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m</a:t>
            </a:r>
            <a:r>
              <a:rPr lang="en-US" altLang="en-US" sz="2600" smtClean="0"/>
              <a:t>} such that each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is a state of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and such that the </a:t>
            </a:r>
            <a:r>
              <a:rPr lang="en-US" altLang="en-US" sz="2600" i="1" smtClean="0"/>
              <a:t>r</a:t>
            </a:r>
            <a:r>
              <a:rPr lang="en-US" altLang="en-US" sz="2600" i="1" baseline="-25000" smtClean="0"/>
              <a:t>i</a:t>
            </a:r>
            <a:r>
              <a:rPr lang="en-US" altLang="en-US" sz="2600" smtClean="0"/>
              <a:t> relation states satisfy the integrity constraints specified in IC. </a:t>
            </a:r>
          </a:p>
          <a:p>
            <a:r>
              <a:rPr lang="en-US" altLang="en-US" sz="2600" smtClean="0"/>
              <a:t>A relational database </a:t>
            </a:r>
            <a:r>
              <a:rPr lang="en-US" altLang="en-US" sz="2600" i="1" smtClean="0"/>
              <a:t>state</a:t>
            </a:r>
            <a:r>
              <a:rPr lang="en-US" altLang="en-US" sz="2600" smtClean="0"/>
              <a:t> is sometimes called a relational database </a:t>
            </a:r>
            <a:r>
              <a:rPr lang="en-US" altLang="en-US" sz="2600" i="1" smtClean="0"/>
              <a:t>snapshot</a:t>
            </a:r>
            <a:r>
              <a:rPr lang="en-US" altLang="en-US" sz="2600" smtClean="0"/>
              <a:t> or </a:t>
            </a:r>
            <a:r>
              <a:rPr lang="en-US" altLang="en-US" sz="2600" i="1" smtClean="0"/>
              <a:t>instance</a:t>
            </a:r>
            <a:r>
              <a:rPr lang="en-US" altLang="en-US" sz="2600" smtClean="0"/>
              <a:t>. </a:t>
            </a:r>
          </a:p>
          <a:p>
            <a:r>
              <a:rPr lang="en-US" altLang="en-US" sz="2600" smtClean="0"/>
              <a:t>We will not use the term </a:t>
            </a:r>
            <a:r>
              <a:rPr lang="en-US" altLang="en-US" sz="2600" i="1" smtClean="0"/>
              <a:t>instance</a:t>
            </a:r>
            <a:r>
              <a:rPr lang="en-US" altLang="en-US" sz="2600" smtClean="0"/>
              <a:t> since it also applies to single tuples.</a:t>
            </a:r>
          </a:p>
          <a:p>
            <a:r>
              <a:rPr lang="en-US" altLang="en-US" sz="2600" smtClean="0"/>
              <a:t>A database state that does not meet the constraints is an invalid state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641D00D-D646-43D8-916D-2380555CC12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4B390CBF-CB92-4376-A6D7-A8D8699A7AA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Populated database state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</a:t>
            </a:r>
            <a:r>
              <a:rPr lang="en-US" altLang="en-US" sz="2400" i="1" smtClean="0"/>
              <a:t>relation</a:t>
            </a:r>
            <a:r>
              <a:rPr lang="en-US" altLang="en-US" sz="2400" smtClean="0"/>
              <a:t> will have many tuples in its current relation state</a:t>
            </a: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relational database state</a:t>
            </a:r>
            <a:r>
              <a:rPr lang="en-US" altLang="en-US" sz="2400" smtClean="0"/>
              <a:t> is a union of all the individual relation states</a:t>
            </a:r>
          </a:p>
          <a:p>
            <a:pPr eaLnBrk="1" hangingPunct="1"/>
            <a:r>
              <a:rPr lang="en-US" altLang="en-US" sz="2400" smtClean="0"/>
              <a:t>Whenever the database is changed, a new state arises</a:t>
            </a:r>
          </a:p>
          <a:p>
            <a:pPr eaLnBrk="1" hangingPunct="1"/>
            <a:r>
              <a:rPr lang="en-US" altLang="en-US" sz="2400" smtClean="0"/>
              <a:t>Basic operations for changing the database:</a:t>
            </a:r>
          </a:p>
          <a:p>
            <a:pPr lvl="1" eaLnBrk="1" hangingPunct="1"/>
            <a:r>
              <a:rPr lang="en-US" altLang="en-US" sz="2200" smtClean="0"/>
              <a:t>INSERT a new tuple in a relation</a:t>
            </a:r>
          </a:p>
          <a:p>
            <a:pPr lvl="1" eaLnBrk="1" hangingPunct="1"/>
            <a:r>
              <a:rPr lang="en-US" altLang="en-US" sz="2200" smtClean="0"/>
              <a:t>DELETE an existing tuple from a relation</a:t>
            </a:r>
          </a:p>
          <a:p>
            <a:pPr lvl="1" eaLnBrk="1" hangingPunct="1"/>
            <a:r>
              <a:rPr lang="en-US" altLang="en-US" sz="2200" smtClean="0"/>
              <a:t>MODIFY an attribute of an existing tuple</a:t>
            </a:r>
          </a:p>
          <a:p>
            <a:pPr eaLnBrk="1" hangingPunct="1"/>
            <a:r>
              <a:rPr lang="en-US" altLang="en-US" sz="2400" smtClean="0"/>
              <a:t>Next slide (Fig. 5.6) shows an example state for the COMPANY database schema shown in Fig. 5.5.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F74F949-F40E-438C-8BD1-E9132BB6A90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 Concepts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relational Model of Data is based on the concept of a </a:t>
            </a:r>
            <a:r>
              <a:rPr lang="en-US" altLang="en-US" sz="2400" i="1" smtClean="0"/>
              <a:t>Relation</a:t>
            </a:r>
          </a:p>
          <a:p>
            <a:pPr lvl="1" eaLnBrk="1" hangingPunct="1"/>
            <a:r>
              <a:rPr lang="en-US" altLang="en-US" sz="2200" smtClean="0"/>
              <a:t>The strength of the relational approach to data management comes from the formal foundation provided by the theory of relations</a:t>
            </a:r>
          </a:p>
          <a:p>
            <a:pPr eaLnBrk="1" hangingPunct="1"/>
            <a:r>
              <a:rPr lang="en-US" altLang="en-US" sz="2400" smtClean="0"/>
              <a:t>We review the essentials of the </a:t>
            </a:r>
            <a:r>
              <a:rPr lang="en-US" altLang="en-US" sz="2400" i="1" smtClean="0"/>
              <a:t>formal relational model</a:t>
            </a:r>
            <a:r>
              <a:rPr lang="en-US" altLang="en-US" sz="2400" smtClean="0"/>
              <a:t> in this chapter</a:t>
            </a:r>
          </a:p>
          <a:p>
            <a:pPr eaLnBrk="1" hangingPunct="1"/>
            <a:r>
              <a:rPr lang="en-US" altLang="en-US" sz="2400" smtClean="0"/>
              <a:t>In </a:t>
            </a:r>
            <a:r>
              <a:rPr lang="en-US" altLang="en-US" sz="2400" i="1" smtClean="0"/>
              <a:t>practice</a:t>
            </a:r>
            <a:r>
              <a:rPr lang="en-US" altLang="en-US" sz="2400" smtClean="0"/>
              <a:t>, there is a </a:t>
            </a:r>
            <a:r>
              <a:rPr lang="en-US" altLang="en-US" sz="2400" i="1" smtClean="0"/>
              <a:t>standard model</a:t>
            </a:r>
            <a:r>
              <a:rPr lang="en-US" altLang="en-US" sz="2400" smtClean="0"/>
              <a:t> based on SQL – this is described in Chapters 6 and 7 as a language</a:t>
            </a:r>
          </a:p>
          <a:p>
            <a:pPr eaLnBrk="1" hangingPunct="1"/>
            <a:r>
              <a:rPr lang="en-US" altLang="en-US" sz="2400" u="sng" smtClean="0"/>
              <a:t>Note:</a:t>
            </a:r>
            <a:r>
              <a:rPr lang="en-US" altLang="en-US" sz="2400" smtClean="0"/>
              <a:t> There are several important differences between the </a:t>
            </a:r>
            <a:r>
              <a:rPr lang="en-US" altLang="en-US" sz="2400" i="1" smtClean="0"/>
              <a:t>formal</a:t>
            </a:r>
            <a:r>
              <a:rPr lang="en-US" altLang="en-US" sz="2400" smtClean="0"/>
              <a:t> model and the </a:t>
            </a:r>
            <a:r>
              <a:rPr lang="en-US" altLang="en-US" sz="2400" i="1" smtClean="0"/>
              <a:t>practical</a:t>
            </a:r>
            <a:r>
              <a:rPr lang="en-US" altLang="en-US" sz="2400" smtClean="0"/>
              <a:t> model, as we shall see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8CB58015-C723-4F84-BC42-4CC16AE1B33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61443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A0B86E6-C213-4091-968E-7EC7A5C84E1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Integrity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Entity Integrity:</a:t>
            </a:r>
          </a:p>
          <a:p>
            <a:pPr lvl="1"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primary key attributes</a:t>
            </a:r>
            <a:r>
              <a:rPr lang="en-US" altLang="en-US" sz="2400" smtClean="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smtClean="0"/>
              <a:t>This is because primary key values are used to </a:t>
            </a:r>
            <a:r>
              <a:rPr lang="en-US" altLang="en-US" sz="2000" i="1" smtClean="0"/>
              <a:t>identify</a:t>
            </a:r>
            <a:r>
              <a:rPr lang="en-US" altLang="en-US" sz="2000" smtClean="0"/>
              <a:t> the individual tuples.</a:t>
            </a:r>
          </a:p>
          <a:p>
            <a:pPr lvl="2" eaLnBrk="1" hangingPunct="1"/>
            <a:r>
              <a:rPr lang="en-US" altLang="en-US" sz="2000" smtClean="0"/>
              <a:t>t[PK] </a:t>
            </a:r>
            <a:r>
              <a:rPr lang="en-US" altLang="en-US" sz="2000" smtClean="0">
                <a:sym typeface="Symbol" panose="05050102010706020507" pitchFamily="18" charset="2"/>
              </a:rPr>
              <a:t></a:t>
            </a:r>
            <a:r>
              <a:rPr lang="en-US" altLang="en-US" sz="2000" smtClean="0"/>
              <a:t> null for any tuple t in r(R)</a:t>
            </a:r>
          </a:p>
          <a:p>
            <a:pPr lvl="2" eaLnBrk="1" hangingPunct="1"/>
            <a:r>
              <a:rPr lang="en-US" altLang="en-US" sz="2000" smtClean="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smtClean="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BF87B8F0-8DB2-4D06-97AE-CC8C007F1F5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constraint involving </a:t>
            </a:r>
            <a:r>
              <a:rPr lang="en-US" altLang="en-US" b="1" smtClean="0"/>
              <a:t>two</a:t>
            </a:r>
            <a:r>
              <a:rPr lang="en-US" altLang="en-US" smtClean="0"/>
              <a:t> relations</a:t>
            </a:r>
          </a:p>
          <a:p>
            <a:pPr lvl="1" eaLnBrk="1" hangingPunct="1"/>
            <a:r>
              <a:rPr lang="en-US" altLang="en-US" smtClean="0"/>
              <a:t>The previous constraints involve a single  relation.</a:t>
            </a:r>
          </a:p>
          <a:p>
            <a:pPr eaLnBrk="1" hangingPunct="1"/>
            <a:r>
              <a:rPr lang="en-US" altLang="en-US" smtClean="0"/>
              <a:t>Used to specify a </a:t>
            </a:r>
            <a:r>
              <a:rPr lang="en-US" altLang="en-US" b="1" smtClean="0"/>
              <a:t>relationship</a:t>
            </a:r>
            <a:r>
              <a:rPr lang="en-US" altLang="en-US" smtClean="0"/>
              <a:t> among tuples in two relations: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b="1" smtClean="0"/>
              <a:t>referencing relation </a:t>
            </a:r>
            <a:r>
              <a:rPr lang="en-US" altLang="en-US" smtClean="0"/>
              <a:t>and the </a:t>
            </a:r>
            <a:r>
              <a:rPr lang="en-US" altLang="en-US" b="1" smtClean="0"/>
              <a:t>referenced relation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805977CE-AD30-421D-A37D-C1AB2848855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Tuples in the </a:t>
            </a:r>
            <a:r>
              <a:rPr lang="en-US" altLang="en-US" b="1" smtClean="0"/>
              <a:t>referencing relation</a:t>
            </a:r>
            <a:r>
              <a:rPr lang="en-US" altLang="en-US" smtClean="0"/>
              <a:t> R1 have attributes FK (called </a:t>
            </a:r>
            <a:r>
              <a:rPr lang="en-US" altLang="en-US" b="1" smtClean="0"/>
              <a:t>foreign key</a:t>
            </a:r>
            <a:r>
              <a:rPr lang="en-US" altLang="en-US" smtClean="0"/>
              <a:t> attributes) that reference the primary key attributes PK of the </a:t>
            </a:r>
            <a:r>
              <a:rPr lang="en-US" altLang="en-US" b="1" smtClean="0"/>
              <a:t>referenced relation</a:t>
            </a:r>
            <a:r>
              <a:rPr lang="en-US" altLang="en-US" smtClean="0"/>
              <a:t> R2.</a:t>
            </a:r>
          </a:p>
          <a:p>
            <a:pPr lvl="1" eaLnBrk="1" hangingPunct="1"/>
            <a:r>
              <a:rPr lang="en-US" altLang="en-US" smtClean="0"/>
              <a:t>A tuple t1 in R1 is said to </a:t>
            </a:r>
            <a:r>
              <a:rPr lang="en-US" altLang="en-US" b="1" smtClean="0"/>
              <a:t>reference</a:t>
            </a:r>
            <a:r>
              <a:rPr lang="en-US" altLang="en-US" smtClean="0"/>
              <a:t> a tuple t2 in R2 if t1[FK] = t2[PK].</a:t>
            </a:r>
          </a:p>
          <a:p>
            <a:pPr eaLnBrk="1" hangingPunct="1"/>
            <a:r>
              <a:rPr lang="en-US" altLang="en-US" smtClean="0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088F766-8909-4DDE-835E-344EF275FAE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Referential Integrity (or foreign key) </a:t>
            </a:r>
            <a:br>
              <a:rPr lang="en-US" altLang="en-US" smtClean="0"/>
            </a:br>
            <a:r>
              <a:rPr lang="en-US" altLang="en-US" smtClean="0"/>
              <a:t>Constraint</a:t>
            </a:r>
          </a:p>
        </p:txBody>
      </p:sp>
      <p:sp>
        <p:nvSpPr>
          <p:cNvPr id="696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of the constraint</a:t>
            </a:r>
          </a:p>
          <a:p>
            <a:pPr lvl="1" eaLnBrk="1" hangingPunct="1"/>
            <a:r>
              <a:rPr lang="en-US" altLang="en-US" smtClean="0"/>
              <a:t>The value in the foreign key column (or columns) FK of the the </a:t>
            </a:r>
            <a:r>
              <a:rPr lang="en-US" altLang="en-US" b="1" smtClean="0"/>
              <a:t>referencing relation</a:t>
            </a:r>
            <a:r>
              <a:rPr lang="en-US" altLang="en-US" smtClean="0"/>
              <a:t> R1 can be </a:t>
            </a:r>
            <a:r>
              <a:rPr lang="en-US" altLang="en-US" b="1" smtClean="0"/>
              <a:t>either</a:t>
            </a:r>
            <a:r>
              <a:rPr lang="en-US" altLang="en-US" smtClean="0"/>
              <a:t>:</a:t>
            </a:r>
          </a:p>
          <a:p>
            <a:pPr lvl="2" eaLnBrk="1" hangingPunct="1"/>
            <a:r>
              <a:rPr lang="en-US" altLang="en-US" smtClean="0"/>
              <a:t>(1) a value of an existing primary key value of a corresponding primary key PK in the </a:t>
            </a:r>
            <a:r>
              <a:rPr lang="en-US" altLang="en-US" b="1" smtClean="0"/>
              <a:t>referenced relation</a:t>
            </a:r>
            <a:r>
              <a:rPr lang="en-US" altLang="en-US" smtClean="0"/>
              <a:t> R2, </a:t>
            </a:r>
            <a:r>
              <a:rPr lang="en-US" altLang="en-US" u="sng" smtClean="0"/>
              <a:t>or</a:t>
            </a:r>
          </a:p>
          <a:p>
            <a:pPr lvl="2" eaLnBrk="1" hangingPunct="1"/>
            <a:r>
              <a:rPr lang="en-US" altLang="en-US" smtClean="0"/>
              <a:t>(2) a </a:t>
            </a:r>
            <a:r>
              <a:rPr lang="en-US" altLang="en-US" b="1" smtClean="0"/>
              <a:t>null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In case (2), the FK in R1 should </a:t>
            </a:r>
            <a:r>
              <a:rPr lang="en-US" altLang="en-US" b="1" smtClean="0"/>
              <a:t>not</a:t>
            </a:r>
            <a:r>
              <a:rPr lang="en-US" altLang="en-US" smtClean="0"/>
              <a:t> be a part of its own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39FFFA2-EA70-4D16-B878-9FDDC3FF4FF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 relational database schema and its constraints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Next slide shows the COMPANY </a:t>
            </a:r>
            <a:r>
              <a:rPr lang="en-US" altLang="en-US" sz="2400" b="1" smtClean="0"/>
              <a:t>relational schema diagram with referential integrity constraints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295C5E2-D785-4409-B836-EFF74BA3CC5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73731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6532635-1516-4E07-A9FE-38C74C1A919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Types of Constraints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Semantic Integrity Constraints:</a:t>
            </a:r>
          </a:p>
          <a:p>
            <a:pPr lvl="1" eaLnBrk="1" hangingPunct="1"/>
            <a:r>
              <a:rPr lang="en-US" altLang="en-US" sz="2400" smtClean="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smtClean="0"/>
              <a:t>Example: “the max. no. of hours per employee for all projects he or she works on is 56 hrs per week”</a:t>
            </a:r>
          </a:p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b="1" smtClean="0"/>
              <a:t>constraint specification</a:t>
            </a:r>
            <a:r>
              <a:rPr lang="en-US" altLang="en-US" sz="2400" smtClean="0"/>
              <a:t> language may have to be used to express these</a:t>
            </a:r>
          </a:p>
          <a:p>
            <a:pPr eaLnBrk="1" hangingPunct="1"/>
            <a:r>
              <a:rPr lang="en-US" altLang="en-US" sz="2400" smtClean="0"/>
              <a:t>SQL-99 allows </a:t>
            </a:r>
            <a:r>
              <a:rPr lang="en-US" altLang="en-US" sz="2400" b="1" smtClean="0"/>
              <a:t>CREATE TRIGGER </a:t>
            </a:r>
            <a:r>
              <a:rPr lang="en-US" altLang="en-US" sz="2400" smtClean="0"/>
              <a:t>and </a:t>
            </a:r>
            <a:r>
              <a:rPr lang="en-US" altLang="en-US" sz="2400" b="1" smtClean="0"/>
              <a:t>CREATE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ASSERTION</a:t>
            </a:r>
            <a:r>
              <a:rPr lang="en-US" altLang="en-US" sz="2400" smtClean="0"/>
              <a:t> to express some of these semantic constraints</a:t>
            </a:r>
          </a:p>
          <a:p>
            <a:pPr eaLnBrk="1" hangingPunct="1"/>
            <a:r>
              <a:rPr lang="en-US" altLang="en-US" sz="2400" smtClean="0"/>
              <a:t>Keys, Permissibility of Null values, Candidate Keys (Unique in SQL), Foreign Keys, Referential Integrity etc. are expressed by the </a:t>
            </a:r>
            <a:r>
              <a:rPr lang="en-US" altLang="en-US" sz="2400" b="1" smtClean="0"/>
              <a:t>CREATE TABLE </a:t>
            </a:r>
            <a:r>
              <a:rPr lang="en-US" altLang="en-US" sz="2400" smtClean="0"/>
              <a:t>statement in SQL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0A6E0CA-19DC-4C50-BE5C-0176A10FD81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78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7782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 a tuple.</a:t>
            </a:r>
          </a:p>
          <a:p>
            <a:pPr eaLnBrk="1" hangingPunct="1"/>
            <a:r>
              <a:rPr lang="en-US" altLang="en-US" smtClean="0"/>
              <a:t>DELETE a tuple.</a:t>
            </a:r>
          </a:p>
          <a:p>
            <a:pPr eaLnBrk="1" hangingPunct="1"/>
            <a:r>
              <a:rPr lang="en-US" altLang="en-US" smtClean="0"/>
              <a:t>MODIFY a tuple.</a:t>
            </a:r>
          </a:p>
          <a:p>
            <a:pPr eaLnBrk="1" hangingPunct="1"/>
            <a:r>
              <a:rPr lang="en-US" altLang="en-US" smtClean="0"/>
              <a:t>Integrity constraints should not be violated by the update operations.</a:t>
            </a:r>
          </a:p>
          <a:p>
            <a:pPr eaLnBrk="1" hangingPunct="1"/>
            <a:r>
              <a:rPr lang="en-US" altLang="en-US" smtClean="0"/>
              <a:t>Several update operations may have to be grouped together.</a:t>
            </a:r>
          </a:p>
          <a:p>
            <a:pPr eaLnBrk="1" hangingPunct="1"/>
            <a:r>
              <a:rPr lang="en-US" altLang="en-US" smtClean="0"/>
              <a:t>Updates may </a:t>
            </a:r>
            <a:r>
              <a:rPr lang="en-US" altLang="en-US" b="1" smtClean="0"/>
              <a:t>propagate</a:t>
            </a:r>
            <a:r>
              <a:rPr lang="en-US" altLang="en-US" smtClean="0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1BF203D-75A3-461B-90DE-740FC6A81A4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Operations on Relations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case of integrity violation, several actions can be taken:</a:t>
            </a:r>
          </a:p>
          <a:p>
            <a:pPr lvl="1" eaLnBrk="1" hangingPunct="1"/>
            <a:r>
              <a:rPr lang="en-US" altLang="en-US" smtClean="0"/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smtClean="0"/>
              <a:t>Perform the operation but inform the user of the violation</a:t>
            </a:r>
          </a:p>
          <a:p>
            <a:pPr lvl="1" eaLnBrk="1" hangingPunct="1"/>
            <a:r>
              <a:rPr lang="en-US" altLang="en-US" smtClean="0"/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 smtClean="0"/>
              <a:t>Execute a user-specified error-correction routine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4B7028F-1017-4089-B499-307786FCAA9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 Concepts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Relation is a mathematical concept based on the ideas of sets</a:t>
            </a:r>
          </a:p>
          <a:p>
            <a:pPr eaLnBrk="1" hangingPunct="1"/>
            <a:r>
              <a:rPr lang="en-US" altLang="en-US" smtClean="0"/>
              <a:t>The model was first proposed by Dr. E.F. Codd of IBM Research in 1970 in the following paper:</a:t>
            </a:r>
          </a:p>
          <a:p>
            <a:pPr lvl="1" eaLnBrk="1" hangingPunct="1"/>
            <a:r>
              <a:rPr lang="en-US" altLang="en-US" smtClean="0"/>
              <a:t>"A Relational Model for Large Shared Data Banks," Communications of the ACM, June 1970</a:t>
            </a:r>
          </a:p>
          <a:p>
            <a:pPr eaLnBrk="1" hangingPunct="1"/>
            <a:r>
              <a:rPr lang="en-US" altLang="en-US" smtClean="0"/>
              <a:t>The above paper caused a major revolution in the field of database management and earned Dr. Codd the coveted ACM Turing Award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E291D04-D568-4B5E-9AEF-B3AB5AE3DB9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INSERT may violate any of the constraints:</a:t>
            </a:r>
          </a:p>
          <a:p>
            <a:pPr lvl="1" eaLnBrk="1" hangingPunct="1"/>
            <a:r>
              <a:rPr lang="en-US" altLang="en-US" sz="2200" smtClean="0"/>
              <a:t>Domain constraint:</a:t>
            </a:r>
          </a:p>
          <a:p>
            <a:pPr lvl="2" eaLnBrk="1" hangingPunct="1"/>
            <a:r>
              <a:rPr lang="en-US" altLang="en-US" sz="2000" smtClean="0"/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 smtClean="0"/>
              <a:t>Key constraint:</a:t>
            </a:r>
          </a:p>
          <a:p>
            <a:pPr lvl="2" eaLnBrk="1" hangingPunct="1"/>
            <a:r>
              <a:rPr lang="en-US" altLang="en-US" sz="2000" smtClean="0"/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 smtClean="0"/>
              <a:t>Referential integrity:</a:t>
            </a:r>
          </a:p>
          <a:p>
            <a:pPr lvl="2" eaLnBrk="1" hangingPunct="1"/>
            <a:r>
              <a:rPr lang="en-US" altLang="en-US" sz="2000" smtClean="0"/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 smtClean="0"/>
              <a:t>Entity integrity:</a:t>
            </a:r>
          </a:p>
          <a:p>
            <a:pPr lvl="2" eaLnBrk="1" hangingPunct="1"/>
            <a:r>
              <a:rPr lang="en-US" altLang="en-US" sz="2000" smtClean="0"/>
              <a:t>if the primary key value is null in the new tuple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2A4EF4A-0D3E-4523-B27E-AD3B800C0B9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DELETE may violate only referential integrity:</a:t>
            </a:r>
          </a:p>
          <a:p>
            <a:pPr lvl="1" eaLnBrk="1" hangingPunct="1"/>
            <a:r>
              <a:rPr lang="en-US" altLang="en-US" sz="2200" smtClean="0"/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 smtClean="0"/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 smtClean="0"/>
              <a:t>RESTRICT option: reject the deletion</a:t>
            </a:r>
          </a:p>
          <a:p>
            <a:pPr lvl="3" eaLnBrk="1" hangingPunct="1"/>
            <a:r>
              <a:rPr lang="en-US" altLang="en-US" sz="1800" smtClean="0"/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 smtClean="0"/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 smtClean="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7079F81-DD23-4193-AE95-D394AAE5DC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 smtClean="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 smtClean="0"/>
              <a:t>Updating the primary key (PK):</a:t>
            </a:r>
          </a:p>
          <a:p>
            <a:pPr lvl="2" eaLnBrk="1" hangingPunct="1"/>
            <a:r>
              <a:rPr lang="en-US" altLang="en-US" sz="2000" smtClean="0"/>
              <a:t>Similar to a DELETE followed by an INSERT</a:t>
            </a:r>
          </a:p>
          <a:p>
            <a:pPr lvl="2" eaLnBrk="1" hangingPunct="1"/>
            <a:r>
              <a:rPr lang="en-US" altLang="en-US" sz="2000" smtClean="0"/>
              <a:t>Need to specify similar options to DELETE</a:t>
            </a:r>
          </a:p>
          <a:p>
            <a:pPr lvl="1" eaLnBrk="1" hangingPunct="1"/>
            <a:r>
              <a:rPr lang="en-US" altLang="en-US" sz="2200" smtClean="0"/>
              <a:t>Updating a foreign key (FK):</a:t>
            </a:r>
          </a:p>
          <a:p>
            <a:pPr lvl="2" eaLnBrk="1" hangingPunct="1"/>
            <a:r>
              <a:rPr lang="en-US" altLang="en-US" sz="2000" smtClean="0"/>
              <a:t>May violate referential integrity</a:t>
            </a:r>
          </a:p>
          <a:p>
            <a:pPr lvl="1" eaLnBrk="1" hangingPunct="1"/>
            <a:r>
              <a:rPr lang="en-US" altLang="en-US" sz="2200" smtClean="0"/>
              <a:t>Updating an ordinary attribute (neither PK nor FK):</a:t>
            </a:r>
          </a:p>
          <a:p>
            <a:pPr lvl="2" eaLnBrk="1" hangingPunct="1"/>
            <a:r>
              <a:rPr lang="en-US" altLang="en-US" sz="2000" smtClean="0"/>
              <a:t>Can only violate domain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B86BFE3-36F7-471B-A06F-084BA133471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Presented Relational Model Concepts</a:t>
            </a:r>
          </a:p>
          <a:p>
            <a:pPr lvl="1" eaLnBrk="1" hangingPunct="1"/>
            <a:r>
              <a:rPr lang="en-US" altLang="en-US" sz="2200" smtClean="0"/>
              <a:t>Definitions</a:t>
            </a:r>
          </a:p>
          <a:p>
            <a:pPr lvl="1" eaLnBrk="1" hangingPunct="1"/>
            <a:r>
              <a:rPr lang="en-US" altLang="en-US" sz="2200" smtClean="0"/>
              <a:t>Characteristics of relations</a:t>
            </a:r>
          </a:p>
          <a:p>
            <a:pPr eaLnBrk="1" hangingPunct="1"/>
            <a:r>
              <a:rPr lang="en-US" altLang="en-US" sz="2400" smtClean="0"/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 smtClean="0"/>
              <a:t>Domain constraints </a:t>
            </a:r>
          </a:p>
          <a:p>
            <a:pPr lvl="1" eaLnBrk="1" hangingPunct="1"/>
            <a:r>
              <a:rPr lang="en-US" altLang="en-US" sz="2200" smtClean="0"/>
              <a:t>Key constraints</a:t>
            </a:r>
          </a:p>
          <a:p>
            <a:pPr lvl="1" eaLnBrk="1" hangingPunct="1"/>
            <a:r>
              <a:rPr lang="en-US" altLang="en-US" sz="2200" smtClean="0"/>
              <a:t>Entity integrity</a:t>
            </a:r>
          </a:p>
          <a:p>
            <a:pPr lvl="1" eaLnBrk="1" hangingPunct="1"/>
            <a:r>
              <a:rPr lang="en-US" altLang="en-US" sz="2200" smtClean="0"/>
              <a:t>Referential integrity</a:t>
            </a:r>
          </a:p>
          <a:p>
            <a:pPr eaLnBrk="1" hangingPunct="1"/>
            <a:r>
              <a:rPr lang="en-US" altLang="en-US" sz="2400" smtClean="0"/>
              <a:t>Described the Relational Update Operations and Dealing with Constraint Violations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22251AD-4353-4C56-84E1-F9F2A8FE068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70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Exercise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(Taken from Exercise 5.15)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STUDENT(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Name, Major, Bdate)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COURSE(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Cname, Dept)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ENROLL(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Book_ISBN)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TEXT(</a:t>
            </a:r>
            <a:r>
              <a:rPr lang="en-US" altLang="en-US" sz="2000" u="sng">
                <a:latin typeface="Times New Roman" panose="02020603050405020304" pitchFamily="18" charset="0"/>
              </a:rPr>
              <a:t>Book_ISBN</a:t>
            </a:r>
            <a:r>
              <a:rPr lang="en-US" altLang="en-US" sz="2000">
                <a:latin typeface="Times New Roman" panose="02020603050405020304" pitchFamily="18" charset="0"/>
              </a:rPr>
              <a:t>, Book_Title,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712946F-FD17-4C8D-BD1F-7EC1044E73E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Definitions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Informally, a </a:t>
            </a:r>
            <a:r>
              <a:rPr lang="en-US" altLang="en-US" sz="2300" b="1" smtClean="0"/>
              <a:t>relation</a:t>
            </a:r>
            <a:r>
              <a:rPr lang="en-US" altLang="en-US" sz="2300" smtClean="0"/>
              <a:t> looks like a </a:t>
            </a:r>
            <a:r>
              <a:rPr lang="en-US" altLang="en-US" sz="2300" b="1" smtClean="0"/>
              <a:t>table</a:t>
            </a:r>
            <a:r>
              <a:rPr lang="en-US" altLang="en-US" sz="2300" smtClean="0"/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A relation typically contains a </a:t>
            </a:r>
            <a:r>
              <a:rPr lang="en-US" altLang="en-US" sz="2300" b="1" smtClean="0"/>
              <a:t>set of rows</a:t>
            </a:r>
            <a:r>
              <a:rPr lang="en-US" altLang="en-US" sz="23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The data elements in each </a:t>
            </a:r>
            <a:r>
              <a:rPr lang="en-US" altLang="en-US" sz="2300" b="1" smtClean="0"/>
              <a:t>row</a:t>
            </a:r>
            <a:r>
              <a:rPr lang="en-US" altLang="en-US" sz="2300" smtClean="0"/>
              <a:t> represent certain facts </a:t>
            </a:r>
            <a:br>
              <a:rPr lang="en-US" altLang="en-US" sz="2300" smtClean="0"/>
            </a:br>
            <a:r>
              <a:rPr lang="en-US" altLang="en-US" sz="2300" smtClean="0"/>
              <a:t>that correspond to a real-world </a:t>
            </a:r>
            <a:r>
              <a:rPr lang="en-US" altLang="en-US" sz="2300" b="1" smtClean="0"/>
              <a:t>entity</a:t>
            </a:r>
            <a:r>
              <a:rPr lang="en-US" altLang="en-US" sz="2300" smtClean="0"/>
              <a:t> or </a:t>
            </a:r>
            <a:r>
              <a:rPr lang="en-US" altLang="en-US" sz="2300" b="1" smtClean="0"/>
              <a:t>relationship</a:t>
            </a:r>
            <a:endParaRPr lang="en-US" altLang="en-US" sz="23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smtClean="0"/>
              <a:t>In the formal model, rows are called </a:t>
            </a:r>
            <a:r>
              <a:rPr lang="en-US" altLang="en-US" sz="2100" b="1" smtClean="0"/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/>
              <a:t>Each </a:t>
            </a:r>
            <a:r>
              <a:rPr lang="en-US" altLang="en-US" sz="2300" b="1" smtClean="0"/>
              <a:t>column</a:t>
            </a:r>
            <a:r>
              <a:rPr lang="en-US" altLang="en-US" sz="2300" smtClean="0"/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In the formal model, the column header is called an </a:t>
            </a:r>
            <a:br>
              <a:rPr lang="en-US" altLang="en-US" sz="2100" smtClean="0"/>
            </a:br>
            <a:r>
              <a:rPr lang="en-US" altLang="en-US" sz="2100" b="1" smtClean="0"/>
              <a:t>attribute name</a:t>
            </a:r>
            <a:r>
              <a:rPr lang="en-US" altLang="en-US" sz="2100" smtClean="0"/>
              <a:t> (or just </a:t>
            </a:r>
            <a:r>
              <a:rPr lang="en-US" altLang="en-US" sz="2100" b="1" smtClean="0"/>
              <a:t>attribute</a:t>
            </a:r>
            <a:r>
              <a:rPr lang="en-US" altLang="en-US" sz="210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2DD749D-1897-4CD6-8444-5927ED45A97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Relation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5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1B51BC5-D4AE-4F0C-B89E-77793E15FB7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of a Relation:</a:t>
            </a:r>
          </a:p>
          <a:p>
            <a:pPr lvl="1" eaLnBrk="1" hangingPunct="1"/>
            <a:r>
              <a:rPr lang="en-US" altLang="en-US" sz="2500" smtClean="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 smtClean="0"/>
              <a:t>Called the </a:t>
            </a:r>
            <a:r>
              <a:rPr lang="en-US" altLang="en-US" sz="2300" i="1" smtClean="0"/>
              <a:t>key</a:t>
            </a:r>
          </a:p>
          <a:p>
            <a:pPr lvl="1" eaLnBrk="1" hangingPunct="1"/>
            <a:r>
              <a:rPr lang="en-US" altLang="en-US" sz="2500" smtClean="0"/>
              <a:t>In the STUDENT table, SSN is the key</a:t>
            </a:r>
          </a:p>
          <a:p>
            <a:pPr lvl="1" eaLnBrk="1" hangingPunct="1"/>
            <a:endParaRPr lang="en-US" altLang="en-US" sz="2500" smtClean="0"/>
          </a:p>
          <a:p>
            <a:pPr lvl="1" eaLnBrk="1" hangingPunct="1"/>
            <a:r>
              <a:rPr lang="en-US" altLang="en-US" sz="2500" smtClean="0"/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 smtClean="0"/>
              <a:t>Called </a:t>
            </a:r>
            <a:r>
              <a:rPr lang="en-US" altLang="en-US" sz="2300" i="1" smtClean="0"/>
              <a:t>artificial key</a:t>
            </a:r>
            <a:r>
              <a:rPr lang="en-US" altLang="en-US" sz="2300" smtClean="0"/>
              <a:t> or </a:t>
            </a:r>
            <a:r>
              <a:rPr lang="en-US" altLang="en-US" sz="2300" i="1" smtClean="0"/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BD98C08-7E98-4CAB-B185-568AAC2BEC9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Schema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b="1" smtClean="0"/>
              <a:t>Schema</a:t>
            </a:r>
            <a:r>
              <a:rPr lang="en-US" altLang="en-US" sz="2400" smtClean="0"/>
              <a:t> (or description) of a Relation:</a:t>
            </a:r>
          </a:p>
          <a:p>
            <a:pPr lvl="1" eaLnBrk="1" hangingPunct="1"/>
            <a:r>
              <a:rPr lang="en-US" altLang="en-US" sz="2200" smtClean="0"/>
              <a:t>Denoted by R(A1, A2, .....An)</a:t>
            </a:r>
          </a:p>
          <a:p>
            <a:pPr lvl="1" eaLnBrk="1" hangingPunct="1"/>
            <a:r>
              <a:rPr lang="en-US" altLang="en-US" sz="2200" smtClean="0"/>
              <a:t>R is the </a:t>
            </a:r>
            <a:r>
              <a:rPr lang="en-US" altLang="en-US" sz="2200" b="1" smtClean="0"/>
              <a:t>name</a:t>
            </a:r>
            <a:r>
              <a:rPr lang="en-US" altLang="en-US" sz="2200" smtClean="0"/>
              <a:t> of the relation</a:t>
            </a:r>
          </a:p>
          <a:p>
            <a:pPr lvl="1" eaLnBrk="1" hangingPunct="1"/>
            <a:r>
              <a:rPr lang="en-US" altLang="en-US" sz="2200" smtClean="0"/>
              <a:t>The </a:t>
            </a:r>
            <a:r>
              <a:rPr lang="en-US" altLang="en-US" sz="2200" b="1" smtClean="0"/>
              <a:t>attributes</a:t>
            </a:r>
            <a:r>
              <a:rPr lang="en-US" altLang="en-US" sz="2200" smtClean="0"/>
              <a:t> of the relation are A1, A2, ..., An</a:t>
            </a:r>
          </a:p>
          <a:p>
            <a:pPr eaLnBrk="1" hangingPunct="1"/>
            <a:r>
              <a:rPr lang="en-US" altLang="en-US" sz="2400" smtClean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CUSTOMER (Cust-id, Cust-name, Address, Phone#)</a:t>
            </a:r>
          </a:p>
          <a:p>
            <a:pPr lvl="1" eaLnBrk="1" hangingPunct="1"/>
            <a:r>
              <a:rPr lang="en-US" altLang="en-US" sz="2200" smtClean="0"/>
              <a:t>CUSTOMER is the relation name</a:t>
            </a:r>
          </a:p>
          <a:p>
            <a:pPr lvl="1" eaLnBrk="1" hangingPunct="1"/>
            <a:r>
              <a:rPr lang="en-US" altLang="en-US" sz="2200" smtClean="0"/>
              <a:t>Defined over the four attributes: Cust-id, Cust-name, Address, Phone#</a:t>
            </a:r>
          </a:p>
          <a:p>
            <a:pPr eaLnBrk="1" hangingPunct="1"/>
            <a:r>
              <a:rPr lang="en-US" altLang="en-US" sz="2400" smtClean="0"/>
              <a:t>Each attribute has a </a:t>
            </a:r>
            <a:r>
              <a:rPr lang="en-US" altLang="en-US" sz="2400" b="1" smtClean="0"/>
              <a:t>domain</a:t>
            </a:r>
            <a:r>
              <a:rPr lang="en-US" altLang="en-US" sz="2400" smtClean="0"/>
              <a:t> or a set of valid values. </a:t>
            </a:r>
          </a:p>
          <a:p>
            <a:pPr lvl="1" eaLnBrk="1" hangingPunct="1"/>
            <a:r>
              <a:rPr lang="en-US" altLang="en-US" sz="2200" smtClean="0"/>
              <a:t>For example, the domain of Cust-id is 6 digit numbers.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4BA9CB3-ABFC-4E82-82F8-ECAD2698AC2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Definitions - Tuple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b="1" smtClean="0"/>
              <a:t>tuple</a:t>
            </a:r>
            <a:r>
              <a:rPr lang="en-US" altLang="en-US" sz="2400" smtClean="0"/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 smtClean="0"/>
              <a:t>Each value is derived from an appropriate </a:t>
            </a:r>
            <a:r>
              <a:rPr lang="en-US" altLang="en-US" sz="2400" i="1" smtClean="0"/>
              <a:t>domain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 smtClean="0"/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 smtClean="0"/>
              <a:t>This is called a 4-tuple as it has 4 values</a:t>
            </a:r>
          </a:p>
          <a:p>
            <a:pPr lvl="1" eaLnBrk="1" hangingPunct="1"/>
            <a:r>
              <a:rPr lang="en-US" altLang="en-US" sz="2200" smtClean="0"/>
              <a:t>A tuple (row) in the CUSTOMER relation.</a:t>
            </a:r>
          </a:p>
          <a:p>
            <a:pPr eaLnBrk="1" hangingPunct="1"/>
            <a:r>
              <a:rPr lang="en-US" altLang="en-US" sz="2400" smtClean="0"/>
              <a:t>A relation is a </a:t>
            </a:r>
            <a:r>
              <a:rPr lang="en-US" altLang="en-US" sz="2400" b="1" smtClean="0"/>
              <a:t>set </a:t>
            </a:r>
            <a:r>
              <a:rPr lang="en-US" altLang="en-US" sz="2400" smtClean="0"/>
              <a:t>of such tuples (rows)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1578</TotalTime>
  <Words>3087</Words>
  <Application>Microsoft Office PowerPoint</Application>
  <PresentationFormat>Letter Paper (8.5x11 in)</PresentationFormat>
  <Paragraphs>387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MS PGothic</vt:lpstr>
      <vt:lpstr>Wingdings</vt:lpstr>
      <vt:lpstr>Tahoma</vt:lpstr>
      <vt:lpstr>Times New Roman</vt:lpstr>
      <vt:lpstr>Symbol</vt:lpstr>
      <vt:lpstr>Blends</vt:lpstr>
      <vt:lpstr> 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keywords/>
  <dc:description/>
  <cp:lastModifiedBy>ishaq</cp:lastModifiedBy>
  <cp:revision>69</cp:revision>
  <cp:lastPrinted>2015-08-18T02:47:48Z</cp:lastPrinted>
  <dcterms:created xsi:type="dcterms:W3CDTF">2005-02-25T19:46:41Z</dcterms:created>
  <dcterms:modified xsi:type="dcterms:W3CDTF">2020-08-25T11:48:23Z</dcterms:modified>
  <cp:category/>
</cp:coreProperties>
</file>