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</p:sldIdLst>
  <p:sldSz cx="9042400" cy="6781800"/>
  <p:notesSz cx="9042400" cy="6781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21275" y="0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6D7C-7A38-4759-AE2F-C2186BC65F2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847725"/>
            <a:ext cx="3051175" cy="228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4875" y="3263900"/>
            <a:ext cx="7232650" cy="2670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2075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21275" y="6442075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5EAC-AF73-41A3-AF8A-7301F4FA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raw material, reactions for physical…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=intellectual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not physical entity (environmental)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component based= reuse existing, custom-built=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scratcg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industry has not fully transitioned away from the traditional custom-built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sw</a:t>
            </a:r>
            <a:r>
              <a:rPr lang="en-US" dirty="0" smtClean="0"/>
              <a:t>= </a:t>
            </a:r>
            <a:r>
              <a:rPr lang="en-US" dirty="0" err="1" smtClean="0"/>
              <a:t>OS,compiler</a:t>
            </a:r>
            <a:r>
              <a:rPr lang="en-US" dirty="0" smtClean="0"/>
              <a:t>  </a:t>
            </a:r>
            <a:r>
              <a:rPr lang="en-US" dirty="0" err="1" smtClean="0"/>
              <a:t>app_Software</a:t>
            </a:r>
            <a:r>
              <a:rPr lang="en-US" dirty="0" smtClean="0"/>
              <a:t>=</a:t>
            </a:r>
            <a:r>
              <a:rPr lang="en-US" dirty="0" err="1" smtClean="0"/>
              <a:t>word,chrome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engineering/scientific=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embedded </a:t>
            </a:r>
            <a:r>
              <a:rPr lang="en-US" baseline="0" dirty="0" err="1" smtClean="0"/>
              <a:t>sw</a:t>
            </a:r>
            <a:r>
              <a:rPr lang="en-US" baseline="0" dirty="0" smtClean="0"/>
              <a:t>=</a:t>
            </a:r>
            <a:r>
              <a:rPr lang="en-US" dirty="0" smtClean="0"/>
              <a:t>key pad control for a microwave oven</a:t>
            </a:r>
          </a:p>
          <a:p>
            <a:r>
              <a:rPr lang="en-US" dirty="0" smtClean="0"/>
              <a:t> product line=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Office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interconnected computers work collaboratively on a task, sharing resources and processing power across a network.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Hadoop (share multiple tasks within multiple servers)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Ubiquitous=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smarthome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Netsourcing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cloud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computing (AWS)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summary, cloud computing is a specific way of providing and accessing computing resources over the internet, while distributed computing is a broader term referring to the collaborative use of multiple computers, which may or may not involve cloud services.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Legacy=often outdated, and sometimes unsupported software systems 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applications particularly stand out for their ability to go from development to market release in a very short timeframe, sometimes just a matter of a few days or weeks.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challenge specific to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Quality= backbone of software, </a:t>
            </a:r>
            <a:r>
              <a:rPr lang="en-US" dirty="0" err="1" smtClean="0"/>
              <a:t>sixsigma</a:t>
            </a:r>
            <a:r>
              <a:rPr lang="en-US" baseline="0" dirty="0" smtClean="0"/>
              <a:t> (techniques to improve process)</a:t>
            </a:r>
          </a:p>
          <a:p>
            <a:r>
              <a:rPr lang="en-US" dirty="0" smtClean="0"/>
              <a:t>Process=systematic</a:t>
            </a:r>
            <a:r>
              <a:rPr lang="en-US" baseline="0" dirty="0" smtClean="0"/>
              <a:t> approach, this layer is a glue for all layers, provide framework </a:t>
            </a:r>
            <a:r>
              <a:rPr lang="en-US" dirty="0" smtClean="0"/>
              <a:t>for effective delivery</a:t>
            </a:r>
          </a:p>
          <a:p>
            <a:r>
              <a:rPr lang="en-US" baseline="0" dirty="0" smtClean="0"/>
              <a:t>(applying method, work products, milestones, quality)</a:t>
            </a:r>
          </a:p>
          <a:p>
            <a:r>
              <a:rPr lang="en-US" baseline="0" dirty="0" smtClean="0"/>
              <a:t>Methods= </a:t>
            </a:r>
            <a:r>
              <a:rPr lang="en-US" dirty="0" smtClean="0"/>
              <a:t>how-</a:t>
            </a:r>
            <a:r>
              <a:rPr lang="en-US" dirty="0" err="1" smtClean="0"/>
              <a:t>to’s</a:t>
            </a:r>
            <a:r>
              <a:rPr lang="en-US" dirty="0" smtClean="0"/>
              <a:t> for building software (communication,</a:t>
            </a:r>
            <a:r>
              <a:rPr lang="en-US" baseline="0" dirty="0" smtClean="0"/>
              <a:t> </a:t>
            </a:r>
            <a:r>
              <a:rPr lang="en-US" dirty="0" smtClean="0"/>
              <a:t>requirements analysis, design modeling, program construction, testing, and support.)</a:t>
            </a:r>
          </a:p>
          <a:p>
            <a:r>
              <a:rPr lang="en-US" dirty="0" smtClean="0"/>
              <a:t>Tool=provide automated or semi-automated support for the process and the methods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Framework=structure</a:t>
            </a:r>
          </a:p>
          <a:p>
            <a:r>
              <a:rPr lang="en-US" dirty="0" smtClean="0"/>
              <a:t>A process is a collection of activities, actions, and tasks that are performed when some work product is to be created</a:t>
            </a:r>
          </a:p>
          <a:p>
            <a:r>
              <a:rPr lang="en-US" dirty="0" smtClean="0"/>
              <a:t>Activity= achieves objective (communication with stakeholders), applied regardless</a:t>
            </a:r>
            <a:r>
              <a:rPr lang="en-US" baseline="0" dirty="0" smtClean="0"/>
              <a:t> of application domains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Process= </a:t>
            </a:r>
            <a:r>
              <a:rPr lang="en-US" dirty="0" smtClean="0"/>
              <a:t> people to pick and choose the appropriate set of work actions and tasks</a:t>
            </a:r>
            <a:endParaRPr lang="en-US" baseline="0" dirty="0" smtClean="0"/>
          </a:p>
          <a:p>
            <a:r>
              <a:rPr lang="en-US" dirty="0" smtClean="0"/>
              <a:t>Umbrella </a:t>
            </a:r>
            <a:r>
              <a:rPr lang="en-US" dirty="0" err="1" smtClean="0"/>
              <a:t>activites</a:t>
            </a:r>
            <a:r>
              <a:rPr lang="en-US" dirty="0" smtClean="0"/>
              <a:t>= applicable across the entire software process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Precipitated = caused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5EAC-AF73-41A3-AF8A-7301F4FA89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180" y="2102358"/>
            <a:ext cx="7686040" cy="14241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447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6360" y="3797808"/>
            <a:ext cx="6329680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1">
                <a:solidFill>
                  <a:srgbClr val="AC1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447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1">
                <a:solidFill>
                  <a:srgbClr val="AC1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447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120" y="1559814"/>
            <a:ext cx="3933444" cy="4475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6836" y="1559814"/>
            <a:ext cx="3933444" cy="4475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447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40495" cy="6781800"/>
          </a:xfrm>
          <a:custGeom>
            <a:avLst/>
            <a:gdLst/>
            <a:ahLst/>
            <a:cxnLst/>
            <a:rect l="l" t="t" r="r" b="b"/>
            <a:pathLst>
              <a:path w="9040495" h="6781800">
                <a:moveTo>
                  <a:pt x="9040368" y="0"/>
                </a:moveTo>
                <a:lnTo>
                  <a:pt x="0" y="0"/>
                </a:lnTo>
                <a:lnTo>
                  <a:pt x="0" y="6781800"/>
                </a:lnTo>
                <a:lnTo>
                  <a:pt x="9040368" y="6781800"/>
                </a:lnTo>
                <a:lnTo>
                  <a:pt x="904036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700" y="216648"/>
            <a:ext cx="7692390" cy="6188710"/>
          </a:xfrm>
          <a:custGeom>
            <a:avLst/>
            <a:gdLst/>
            <a:ahLst/>
            <a:cxnLst/>
            <a:rect l="l" t="t" r="r" b="b"/>
            <a:pathLst>
              <a:path w="7692390" h="6188710">
                <a:moveTo>
                  <a:pt x="64630" y="0"/>
                </a:moveTo>
                <a:lnTo>
                  <a:pt x="0" y="0"/>
                </a:lnTo>
                <a:lnTo>
                  <a:pt x="0" y="6179807"/>
                </a:lnTo>
                <a:lnTo>
                  <a:pt x="64630" y="6179807"/>
                </a:lnTo>
                <a:lnTo>
                  <a:pt x="64630" y="0"/>
                </a:lnTo>
                <a:close/>
              </a:path>
              <a:path w="7692390" h="6188710">
                <a:moveTo>
                  <a:pt x="193916" y="8585"/>
                </a:moveTo>
                <a:lnTo>
                  <a:pt x="129273" y="8585"/>
                </a:lnTo>
                <a:lnTo>
                  <a:pt x="129273" y="6188392"/>
                </a:lnTo>
                <a:lnTo>
                  <a:pt x="193916" y="6188392"/>
                </a:lnTo>
                <a:lnTo>
                  <a:pt x="193916" y="8585"/>
                </a:lnTo>
                <a:close/>
              </a:path>
              <a:path w="7692390" h="6188710">
                <a:moveTo>
                  <a:pt x="323202" y="8585"/>
                </a:moveTo>
                <a:lnTo>
                  <a:pt x="258559" y="8585"/>
                </a:lnTo>
                <a:lnTo>
                  <a:pt x="258559" y="6188392"/>
                </a:lnTo>
                <a:lnTo>
                  <a:pt x="323202" y="6188392"/>
                </a:lnTo>
                <a:lnTo>
                  <a:pt x="323202" y="8585"/>
                </a:lnTo>
                <a:close/>
              </a:path>
              <a:path w="7692390" h="6188710">
                <a:moveTo>
                  <a:pt x="452488" y="8585"/>
                </a:moveTo>
                <a:lnTo>
                  <a:pt x="387845" y="8585"/>
                </a:lnTo>
                <a:lnTo>
                  <a:pt x="387845" y="6188392"/>
                </a:lnTo>
                <a:lnTo>
                  <a:pt x="452488" y="6188392"/>
                </a:lnTo>
                <a:lnTo>
                  <a:pt x="452488" y="8585"/>
                </a:lnTo>
                <a:close/>
              </a:path>
              <a:path w="7692390" h="6188710">
                <a:moveTo>
                  <a:pt x="581761" y="8585"/>
                </a:moveTo>
                <a:lnTo>
                  <a:pt x="517118" y="8585"/>
                </a:lnTo>
                <a:lnTo>
                  <a:pt x="517118" y="6188392"/>
                </a:lnTo>
                <a:lnTo>
                  <a:pt x="581761" y="6188392"/>
                </a:lnTo>
                <a:lnTo>
                  <a:pt x="581761" y="8585"/>
                </a:lnTo>
                <a:close/>
              </a:path>
              <a:path w="7692390" h="6188710">
                <a:moveTo>
                  <a:pt x="711047" y="8585"/>
                </a:moveTo>
                <a:lnTo>
                  <a:pt x="646404" y="8585"/>
                </a:lnTo>
                <a:lnTo>
                  <a:pt x="646404" y="6188392"/>
                </a:lnTo>
                <a:lnTo>
                  <a:pt x="711047" y="6188392"/>
                </a:lnTo>
                <a:lnTo>
                  <a:pt x="711047" y="8585"/>
                </a:lnTo>
                <a:close/>
              </a:path>
              <a:path w="7692390" h="6188710">
                <a:moveTo>
                  <a:pt x="840333" y="8585"/>
                </a:moveTo>
                <a:lnTo>
                  <a:pt x="775690" y="8585"/>
                </a:lnTo>
                <a:lnTo>
                  <a:pt x="775690" y="6188392"/>
                </a:lnTo>
                <a:lnTo>
                  <a:pt x="840333" y="6188392"/>
                </a:lnTo>
                <a:lnTo>
                  <a:pt x="840333" y="8585"/>
                </a:lnTo>
                <a:close/>
              </a:path>
              <a:path w="7692390" h="6188710">
                <a:moveTo>
                  <a:pt x="969606" y="8585"/>
                </a:moveTo>
                <a:lnTo>
                  <a:pt x="904976" y="8585"/>
                </a:lnTo>
                <a:lnTo>
                  <a:pt x="904976" y="6188392"/>
                </a:lnTo>
                <a:lnTo>
                  <a:pt x="969606" y="6188392"/>
                </a:lnTo>
                <a:lnTo>
                  <a:pt x="969606" y="8585"/>
                </a:lnTo>
                <a:close/>
              </a:path>
              <a:path w="7692390" h="6188710">
                <a:moveTo>
                  <a:pt x="1098892" y="8585"/>
                </a:moveTo>
                <a:lnTo>
                  <a:pt x="1034249" y="8585"/>
                </a:lnTo>
                <a:lnTo>
                  <a:pt x="1034249" y="6188392"/>
                </a:lnTo>
                <a:lnTo>
                  <a:pt x="1098892" y="6188392"/>
                </a:lnTo>
                <a:lnTo>
                  <a:pt x="1098892" y="8585"/>
                </a:lnTo>
                <a:close/>
              </a:path>
              <a:path w="7692390" h="6188710">
                <a:moveTo>
                  <a:pt x="1228178" y="8585"/>
                </a:moveTo>
                <a:lnTo>
                  <a:pt x="1163535" y="8585"/>
                </a:lnTo>
                <a:lnTo>
                  <a:pt x="1163535" y="6188392"/>
                </a:lnTo>
                <a:lnTo>
                  <a:pt x="1228178" y="6188392"/>
                </a:lnTo>
                <a:lnTo>
                  <a:pt x="1228178" y="8585"/>
                </a:lnTo>
                <a:close/>
              </a:path>
              <a:path w="7692390" h="6188710">
                <a:moveTo>
                  <a:pt x="1357464" y="8585"/>
                </a:moveTo>
                <a:lnTo>
                  <a:pt x="1292821" y="8585"/>
                </a:lnTo>
                <a:lnTo>
                  <a:pt x="1292821" y="6188392"/>
                </a:lnTo>
                <a:lnTo>
                  <a:pt x="1357464" y="6188392"/>
                </a:lnTo>
                <a:lnTo>
                  <a:pt x="1357464" y="8585"/>
                </a:lnTo>
                <a:close/>
              </a:path>
              <a:path w="7692390" h="6188710">
                <a:moveTo>
                  <a:pt x="1486738" y="8585"/>
                </a:moveTo>
                <a:lnTo>
                  <a:pt x="1422107" y="8585"/>
                </a:lnTo>
                <a:lnTo>
                  <a:pt x="1422107" y="6188392"/>
                </a:lnTo>
                <a:lnTo>
                  <a:pt x="1486738" y="6188392"/>
                </a:lnTo>
                <a:lnTo>
                  <a:pt x="1486738" y="8585"/>
                </a:lnTo>
                <a:close/>
              </a:path>
              <a:path w="7692390" h="6188710">
                <a:moveTo>
                  <a:pt x="1616024" y="8585"/>
                </a:moveTo>
                <a:lnTo>
                  <a:pt x="1551381" y="8585"/>
                </a:lnTo>
                <a:lnTo>
                  <a:pt x="1551381" y="6188392"/>
                </a:lnTo>
                <a:lnTo>
                  <a:pt x="1616024" y="6188392"/>
                </a:lnTo>
                <a:lnTo>
                  <a:pt x="1616024" y="8585"/>
                </a:lnTo>
                <a:close/>
              </a:path>
              <a:path w="7692390" h="6188710">
                <a:moveTo>
                  <a:pt x="1745310" y="8585"/>
                </a:moveTo>
                <a:lnTo>
                  <a:pt x="1680667" y="8585"/>
                </a:lnTo>
                <a:lnTo>
                  <a:pt x="1680667" y="6188392"/>
                </a:lnTo>
                <a:lnTo>
                  <a:pt x="1745310" y="6188392"/>
                </a:lnTo>
                <a:lnTo>
                  <a:pt x="1745310" y="8585"/>
                </a:lnTo>
                <a:close/>
              </a:path>
              <a:path w="7692390" h="6188710">
                <a:moveTo>
                  <a:pt x="1874596" y="8585"/>
                </a:moveTo>
                <a:lnTo>
                  <a:pt x="1809953" y="8585"/>
                </a:lnTo>
                <a:lnTo>
                  <a:pt x="1809953" y="6188392"/>
                </a:lnTo>
                <a:lnTo>
                  <a:pt x="1874596" y="6188392"/>
                </a:lnTo>
                <a:lnTo>
                  <a:pt x="1874596" y="8585"/>
                </a:lnTo>
                <a:close/>
              </a:path>
              <a:path w="7692390" h="6188710">
                <a:moveTo>
                  <a:pt x="2003869" y="8585"/>
                </a:moveTo>
                <a:lnTo>
                  <a:pt x="1939239" y="8585"/>
                </a:lnTo>
                <a:lnTo>
                  <a:pt x="1939239" y="6188392"/>
                </a:lnTo>
                <a:lnTo>
                  <a:pt x="2003869" y="6188392"/>
                </a:lnTo>
                <a:lnTo>
                  <a:pt x="2003869" y="8585"/>
                </a:lnTo>
                <a:close/>
              </a:path>
              <a:path w="7692390" h="6188710">
                <a:moveTo>
                  <a:pt x="2133155" y="8585"/>
                </a:moveTo>
                <a:lnTo>
                  <a:pt x="2068512" y="8585"/>
                </a:lnTo>
                <a:lnTo>
                  <a:pt x="2068512" y="6188392"/>
                </a:lnTo>
                <a:lnTo>
                  <a:pt x="2133155" y="6188392"/>
                </a:lnTo>
                <a:lnTo>
                  <a:pt x="2133155" y="8585"/>
                </a:lnTo>
                <a:close/>
              </a:path>
              <a:path w="7692390" h="6188710">
                <a:moveTo>
                  <a:pt x="2262441" y="8585"/>
                </a:moveTo>
                <a:lnTo>
                  <a:pt x="2197798" y="8585"/>
                </a:lnTo>
                <a:lnTo>
                  <a:pt x="2197798" y="6188392"/>
                </a:lnTo>
                <a:lnTo>
                  <a:pt x="2262441" y="6188392"/>
                </a:lnTo>
                <a:lnTo>
                  <a:pt x="2262441" y="8585"/>
                </a:lnTo>
                <a:close/>
              </a:path>
              <a:path w="7692390" h="6188710">
                <a:moveTo>
                  <a:pt x="2391727" y="8585"/>
                </a:moveTo>
                <a:lnTo>
                  <a:pt x="2327084" y="8585"/>
                </a:lnTo>
                <a:lnTo>
                  <a:pt x="2327084" y="6188392"/>
                </a:lnTo>
                <a:lnTo>
                  <a:pt x="2391727" y="6188392"/>
                </a:lnTo>
                <a:lnTo>
                  <a:pt x="2391727" y="8585"/>
                </a:lnTo>
                <a:close/>
              </a:path>
              <a:path w="7692390" h="6188710">
                <a:moveTo>
                  <a:pt x="2521000" y="8585"/>
                </a:moveTo>
                <a:lnTo>
                  <a:pt x="2456357" y="8585"/>
                </a:lnTo>
                <a:lnTo>
                  <a:pt x="2456357" y="6188392"/>
                </a:lnTo>
                <a:lnTo>
                  <a:pt x="2521000" y="6188392"/>
                </a:lnTo>
                <a:lnTo>
                  <a:pt x="2521000" y="8585"/>
                </a:lnTo>
                <a:close/>
              </a:path>
              <a:path w="7692390" h="6188710">
                <a:moveTo>
                  <a:pt x="2650286" y="8585"/>
                </a:moveTo>
                <a:lnTo>
                  <a:pt x="2585643" y="8585"/>
                </a:lnTo>
                <a:lnTo>
                  <a:pt x="2585643" y="6188392"/>
                </a:lnTo>
                <a:lnTo>
                  <a:pt x="2650286" y="6188392"/>
                </a:lnTo>
                <a:lnTo>
                  <a:pt x="2650286" y="8585"/>
                </a:lnTo>
                <a:close/>
              </a:path>
              <a:path w="7692390" h="6188710">
                <a:moveTo>
                  <a:pt x="2779572" y="8585"/>
                </a:moveTo>
                <a:lnTo>
                  <a:pt x="2714929" y="8585"/>
                </a:lnTo>
                <a:lnTo>
                  <a:pt x="2714929" y="6188392"/>
                </a:lnTo>
                <a:lnTo>
                  <a:pt x="2779572" y="6188392"/>
                </a:lnTo>
                <a:lnTo>
                  <a:pt x="2779572" y="8585"/>
                </a:lnTo>
                <a:close/>
              </a:path>
              <a:path w="7692390" h="6188710">
                <a:moveTo>
                  <a:pt x="2908846" y="8585"/>
                </a:moveTo>
                <a:lnTo>
                  <a:pt x="2844215" y="8585"/>
                </a:lnTo>
                <a:lnTo>
                  <a:pt x="2844215" y="6188392"/>
                </a:lnTo>
                <a:lnTo>
                  <a:pt x="2908846" y="6188392"/>
                </a:lnTo>
                <a:lnTo>
                  <a:pt x="2908846" y="8585"/>
                </a:lnTo>
                <a:close/>
              </a:path>
              <a:path w="7692390" h="6188710">
                <a:moveTo>
                  <a:pt x="3038132" y="8585"/>
                </a:moveTo>
                <a:lnTo>
                  <a:pt x="2973489" y="8585"/>
                </a:lnTo>
                <a:lnTo>
                  <a:pt x="2973489" y="6188392"/>
                </a:lnTo>
                <a:lnTo>
                  <a:pt x="3038132" y="6188392"/>
                </a:lnTo>
                <a:lnTo>
                  <a:pt x="3038132" y="8585"/>
                </a:lnTo>
                <a:close/>
              </a:path>
              <a:path w="7692390" h="6188710">
                <a:moveTo>
                  <a:pt x="3167418" y="8585"/>
                </a:moveTo>
                <a:lnTo>
                  <a:pt x="3102775" y="8585"/>
                </a:lnTo>
                <a:lnTo>
                  <a:pt x="3102775" y="6188392"/>
                </a:lnTo>
                <a:lnTo>
                  <a:pt x="3167418" y="6188392"/>
                </a:lnTo>
                <a:lnTo>
                  <a:pt x="3167418" y="8585"/>
                </a:lnTo>
                <a:close/>
              </a:path>
              <a:path w="7692390" h="6188710">
                <a:moveTo>
                  <a:pt x="3296704" y="8585"/>
                </a:moveTo>
                <a:lnTo>
                  <a:pt x="3232061" y="8585"/>
                </a:lnTo>
                <a:lnTo>
                  <a:pt x="3232061" y="6188392"/>
                </a:lnTo>
                <a:lnTo>
                  <a:pt x="3296704" y="6188392"/>
                </a:lnTo>
                <a:lnTo>
                  <a:pt x="3296704" y="8585"/>
                </a:lnTo>
                <a:close/>
              </a:path>
              <a:path w="7692390" h="6188710">
                <a:moveTo>
                  <a:pt x="3425977" y="8585"/>
                </a:moveTo>
                <a:lnTo>
                  <a:pt x="3361347" y="8585"/>
                </a:lnTo>
                <a:lnTo>
                  <a:pt x="3361347" y="6188392"/>
                </a:lnTo>
                <a:lnTo>
                  <a:pt x="3425977" y="6188392"/>
                </a:lnTo>
                <a:lnTo>
                  <a:pt x="3425977" y="8585"/>
                </a:lnTo>
                <a:close/>
              </a:path>
              <a:path w="7692390" h="6188710">
                <a:moveTo>
                  <a:pt x="3555263" y="8585"/>
                </a:moveTo>
                <a:lnTo>
                  <a:pt x="3490620" y="8585"/>
                </a:lnTo>
                <a:lnTo>
                  <a:pt x="3490620" y="6188392"/>
                </a:lnTo>
                <a:lnTo>
                  <a:pt x="3555263" y="6188392"/>
                </a:lnTo>
                <a:lnTo>
                  <a:pt x="3555263" y="8585"/>
                </a:lnTo>
                <a:close/>
              </a:path>
              <a:path w="7692390" h="6188710">
                <a:moveTo>
                  <a:pt x="3684549" y="8585"/>
                </a:moveTo>
                <a:lnTo>
                  <a:pt x="3619906" y="8585"/>
                </a:lnTo>
                <a:lnTo>
                  <a:pt x="3619906" y="6188392"/>
                </a:lnTo>
                <a:lnTo>
                  <a:pt x="3684549" y="6188392"/>
                </a:lnTo>
                <a:lnTo>
                  <a:pt x="3684549" y="8585"/>
                </a:lnTo>
                <a:close/>
              </a:path>
              <a:path w="7692390" h="6188710">
                <a:moveTo>
                  <a:pt x="3813835" y="8585"/>
                </a:moveTo>
                <a:lnTo>
                  <a:pt x="3749192" y="8585"/>
                </a:lnTo>
                <a:lnTo>
                  <a:pt x="3749192" y="6188392"/>
                </a:lnTo>
                <a:lnTo>
                  <a:pt x="3813835" y="6188392"/>
                </a:lnTo>
                <a:lnTo>
                  <a:pt x="3813835" y="8585"/>
                </a:lnTo>
                <a:close/>
              </a:path>
              <a:path w="7692390" h="6188710">
                <a:moveTo>
                  <a:pt x="3943108" y="8585"/>
                </a:moveTo>
                <a:lnTo>
                  <a:pt x="3878478" y="8585"/>
                </a:lnTo>
                <a:lnTo>
                  <a:pt x="3878478" y="6188392"/>
                </a:lnTo>
                <a:lnTo>
                  <a:pt x="3943108" y="6188392"/>
                </a:lnTo>
                <a:lnTo>
                  <a:pt x="3943108" y="8585"/>
                </a:lnTo>
                <a:close/>
              </a:path>
              <a:path w="7692390" h="6188710">
                <a:moveTo>
                  <a:pt x="4072394" y="8585"/>
                </a:moveTo>
                <a:lnTo>
                  <a:pt x="4007751" y="8585"/>
                </a:lnTo>
                <a:lnTo>
                  <a:pt x="4007751" y="6188392"/>
                </a:lnTo>
                <a:lnTo>
                  <a:pt x="4072394" y="6188392"/>
                </a:lnTo>
                <a:lnTo>
                  <a:pt x="4072394" y="8585"/>
                </a:lnTo>
                <a:close/>
              </a:path>
              <a:path w="7692390" h="6188710">
                <a:moveTo>
                  <a:pt x="4201680" y="8585"/>
                </a:moveTo>
                <a:lnTo>
                  <a:pt x="4137037" y="8585"/>
                </a:lnTo>
                <a:lnTo>
                  <a:pt x="4137037" y="6188392"/>
                </a:lnTo>
                <a:lnTo>
                  <a:pt x="4201680" y="6188392"/>
                </a:lnTo>
                <a:lnTo>
                  <a:pt x="4201680" y="8585"/>
                </a:lnTo>
                <a:close/>
              </a:path>
              <a:path w="7692390" h="6188710">
                <a:moveTo>
                  <a:pt x="4330966" y="8585"/>
                </a:moveTo>
                <a:lnTo>
                  <a:pt x="4266323" y="8585"/>
                </a:lnTo>
                <a:lnTo>
                  <a:pt x="4266323" y="6188392"/>
                </a:lnTo>
                <a:lnTo>
                  <a:pt x="4330966" y="6188392"/>
                </a:lnTo>
                <a:lnTo>
                  <a:pt x="4330966" y="8585"/>
                </a:lnTo>
                <a:close/>
              </a:path>
              <a:path w="7692390" h="6188710">
                <a:moveTo>
                  <a:pt x="4460240" y="8585"/>
                </a:moveTo>
                <a:lnTo>
                  <a:pt x="4395597" y="8585"/>
                </a:lnTo>
                <a:lnTo>
                  <a:pt x="4395597" y="6188392"/>
                </a:lnTo>
                <a:lnTo>
                  <a:pt x="4460240" y="6188392"/>
                </a:lnTo>
                <a:lnTo>
                  <a:pt x="4460240" y="8585"/>
                </a:lnTo>
                <a:close/>
              </a:path>
              <a:path w="7692390" h="6188710">
                <a:moveTo>
                  <a:pt x="4589526" y="8585"/>
                </a:moveTo>
                <a:lnTo>
                  <a:pt x="4524883" y="8585"/>
                </a:lnTo>
                <a:lnTo>
                  <a:pt x="4524883" y="6188392"/>
                </a:lnTo>
                <a:lnTo>
                  <a:pt x="4589526" y="6188392"/>
                </a:lnTo>
                <a:lnTo>
                  <a:pt x="4589526" y="8585"/>
                </a:lnTo>
                <a:close/>
              </a:path>
              <a:path w="7692390" h="6188710">
                <a:moveTo>
                  <a:pt x="4718812" y="8585"/>
                </a:moveTo>
                <a:lnTo>
                  <a:pt x="4654169" y="8585"/>
                </a:lnTo>
                <a:lnTo>
                  <a:pt x="4654169" y="6188392"/>
                </a:lnTo>
                <a:lnTo>
                  <a:pt x="4718812" y="6188392"/>
                </a:lnTo>
                <a:lnTo>
                  <a:pt x="4718812" y="8585"/>
                </a:lnTo>
                <a:close/>
              </a:path>
              <a:path w="7692390" h="6188710">
                <a:moveTo>
                  <a:pt x="4848085" y="8585"/>
                </a:moveTo>
                <a:lnTo>
                  <a:pt x="4783455" y="8585"/>
                </a:lnTo>
                <a:lnTo>
                  <a:pt x="4783455" y="6188392"/>
                </a:lnTo>
                <a:lnTo>
                  <a:pt x="4848085" y="6188392"/>
                </a:lnTo>
                <a:lnTo>
                  <a:pt x="4848085" y="8585"/>
                </a:lnTo>
                <a:close/>
              </a:path>
              <a:path w="7692390" h="6188710">
                <a:moveTo>
                  <a:pt x="4977371" y="8585"/>
                </a:moveTo>
                <a:lnTo>
                  <a:pt x="4912728" y="8585"/>
                </a:lnTo>
                <a:lnTo>
                  <a:pt x="4912728" y="6188392"/>
                </a:lnTo>
                <a:lnTo>
                  <a:pt x="4977371" y="6188392"/>
                </a:lnTo>
                <a:lnTo>
                  <a:pt x="4977371" y="8585"/>
                </a:lnTo>
                <a:close/>
              </a:path>
              <a:path w="7692390" h="6188710">
                <a:moveTo>
                  <a:pt x="5106657" y="8585"/>
                </a:moveTo>
                <a:lnTo>
                  <a:pt x="5042014" y="8585"/>
                </a:lnTo>
                <a:lnTo>
                  <a:pt x="5042014" y="6188392"/>
                </a:lnTo>
                <a:lnTo>
                  <a:pt x="5106657" y="6188392"/>
                </a:lnTo>
                <a:lnTo>
                  <a:pt x="5106657" y="8585"/>
                </a:lnTo>
                <a:close/>
              </a:path>
              <a:path w="7692390" h="6188710">
                <a:moveTo>
                  <a:pt x="5235943" y="8585"/>
                </a:moveTo>
                <a:lnTo>
                  <a:pt x="5171300" y="8585"/>
                </a:lnTo>
                <a:lnTo>
                  <a:pt x="5171300" y="6188392"/>
                </a:lnTo>
                <a:lnTo>
                  <a:pt x="5235943" y="6188392"/>
                </a:lnTo>
                <a:lnTo>
                  <a:pt x="5235943" y="8585"/>
                </a:lnTo>
                <a:close/>
              </a:path>
              <a:path w="7692390" h="6188710">
                <a:moveTo>
                  <a:pt x="5365216" y="8585"/>
                </a:moveTo>
                <a:lnTo>
                  <a:pt x="5300586" y="8585"/>
                </a:lnTo>
                <a:lnTo>
                  <a:pt x="5300586" y="6188392"/>
                </a:lnTo>
                <a:lnTo>
                  <a:pt x="5365216" y="6188392"/>
                </a:lnTo>
                <a:lnTo>
                  <a:pt x="5365216" y="8585"/>
                </a:lnTo>
                <a:close/>
              </a:path>
              <a:path w="7692390" h="6188710">
                <a:moveTo>
                  <a:pt x="5494502" y="8585"/>
                </a:moveTo>
                <a:lnTo>
                  <a:pt x="5429859" y="8585"/>
                </a:lnTo>
                <a:lnTo>
                  <a:pt x="5429859" y="6188392"/>
                </a:lnTo>
                <a:lnTo>
                  <a:pt x="5494502" y="6188392"/>
                </a:lnTo>
                <a:lnTo>
                  <a:pt x="5494502" y="8585"/>
                </a:lnTo>
                <a:close/>
              </a:path>
              <a:path w="7692390" h="6188710">
                <a:moveTo>
                  <a:pt x="5623788" y="8585"/>
                </a:moveTo>
                <a:lnTo>
                  <a:pt x="5559145" y="8585"/>
                </a:lnTo>
                <a:lnTo>
                  <a:pt x="5559145" y="6188392"/>
                </a:lnTo>
                <a:lnTo>
                  <a:pt x="5623788" y="6188392"/>
                </a:lnTo>
                <a:lnTo>
                  <a:pt x="5623788" y="8585"/>
                </a:lnTo>
                <a:close/>
              </a:path>
              <a:path w="7692390" h="6188710">
                <a:moveTo>
                  <a:pt x="5753074" y="8585"/>
                </a:moveTo>
                <a:lnTo>
                  <a:pt x="5688431" y="8585"/>
                </a:lnTo>
                <a:lnTo>
                  <a:pt x="5688431" y="6188392"/>
                </a:lnTo>
                <a:lnTo>
                  <a:pt x="5753074" y="6188392"/>
                </a:lnTo>
                <a:lnTo>
                  <a:pt x="5753074" y="8585"/>
                </a:lnTo>
                <a:close/>
              </a:path>
              <a:path w="7692390" h="6188710">
                <a:moveTo>
                  <a:pt x="5882348" y="8585"/>
                </a:moveTo>
                <a:lnTo>
                  <a:pt x="5817717" y="8585"/>
                </a:lnTo>
                <a:lnTo>
                  <a:pt x="5817717" y="6188392"/>
                </a:lnTo>
                <a:lnTo>
                  <a:pt x="5882348" y="6188392"/>
                </a:lnTo>
                <a:lnTo>
                  <a:pt x="5882348" y="8585"/>
                </a:lnTo>
                <a:close/>
              </a:path>
              <a:path w="7692390" h="6188710">
                <a:moveTo>
                  <a:pt x="6011634" y="8585"/>
                </a:moveTo>
                <a:lnTo>
                  <a:pt x="5946991" y="8585"/>
                </a:lnTo>
                <a:lnTo>
                  <a:pt x="5946991" y="6188392"/>
                </a:lnTo>
                <a:lnTo>
                  <a:pt x="6011634" y="6188392"/>
                </a:lnTo>
                <a:lnTo>
                  <a:pt x="6011634" y="8585"/>
                </a:lnTo>
                <a:close/>
              </a:path>
              <a:path w="7692390" h="6188710">
                <a:moveTo>
                  <a:pt x="6140920" y="8585"/>
                </a:moveTo>
                <a:lnTo>
                  <a:pt x="6076277" y="8585"/>
                </a:lnTo>
                <a:lnTo>
                  <a:pt x="6076277" y="6188392"/>
                </a:lnTo>
                <a:lnTo>
                  <a:pt x="6140920" y="6188392"/>
                </a:lnTo>
                <a:lnTo>
                  <a:pt x="6140920" y="8585"/>
                </a:lnTo>
                <a:close/>
              </a:path>
              <a:path w="7692390" h="6188710">
                <a:moveTo>
                  <a:pt x="6270206" y="8585"/>
                </a:moveTo>
                <a:lnTo>
                  <a:pt x="6205563" y="8585"/>
                </a:lnTo>
                <a:lnTo>
                  <a:pt x="6205563" y="6188392"/>
                </a:lnTo>
                <a:lnTo>
                  <a:pt x="6270206" y="6188392"/>
                </a:lnTo>
                <a:lnTo>
                  <a:pt x="6270206" y="8585"/>
                </a:lnTo>
                <a:close/>
              </a:path>
              <a:path w="7692390" h="6188710">
                <a:moveTo>
                  <a:pt x="6399479" y="8585"/>
                </a:moveTo>
                <a:lnTo>
                  <a:pt x="6334836" y="8585"/>
                </a:lnTo>
                <a:lnTo>
                  <a:pt x="6334836" y="6188392"/>
                </a:lnTo>
                <a:lnTo>
                  <a:pt x="6399479" y="6188392"/>
                </a:lnTo>
                <a:lnTo>
                  <a:pt x="6399479" y="8585"/>
                </a:lnTo>
                <a:close/>
              </a:path>
              <a:path w="7692390" h="6188710">
                <a:moveTo>
                  <a:pt x="6528765" y="8585"/>
                </a:moveTo>
                <a:lnTo>
                  <a:pt x="6464122" y="8585"/>
                </a:lnTo>
                <a:lnTo>
                  <a:pt x="6464122" y="6188392"/>
                </a:lnTo>
                <a:lnTo>
                  <a:pt x="6528765" y="6188392"/>
                </a:lnTo>
                <a:lnTo>
                  <a:pt x="6528765" y="8585"/>
                </a:lnTo>
                <a:close/>
              </a:path>
              <a:path w="7692390" h="6188710">
                <a:moveTo>
                  <a:pt x="6658051" y="8585"/>
                </a:moveTo>
                <a:lnTo>
                  <a:pt x="6593408" y="8585"/>
                </a:lnTo>
                <a:lnTo>
                  <a:pt x="6593408" y="6188392"/>
                </a:lnTo>
                <a:lnTo>
                  <a:pt x="6658051" y="6188392"/>
                </a:lnTo>
                <a:lnTo>
                  <a:pt x="6658051" y="8585"/>
                </a:lnTo>
                <a:close/>
              </a:path>
              <a:path w="7692390" h="6188710">
                <a:moveTo>
                  <a:pt x="6787324" y="8585"/>
                </a:moveTo>
                <a:lnTo>
                  <a:pt x="6722694" y="8585"/>
                </a:lnTo>
                <a:lnTo>
                  <a:pt x="6722694" y="6188392"/>
                </a:lnTo>
                <a:lnTo>
                  <a:pt x="6787324" y="6188392"/>
                </a:lnTo>
                <a:lnTo>
                  <a:pt x="6787324" y="8585"/>
                </a:lnTo>
                <a:close/>
              </a:path>
              <a:path w="7692390" h="6188710">
                <a:moveTo>
                  <a:pt x="6916610" y="8585"/>
                </a:moveTo>
                <a:lnTo>
                  <a:pt x="6851967" y="8585"/>
                </a:lnTo>
                <a:lnTo>
                  <a:pt x="6851967" y="6188392"/>
                </a:lnTo>
                <a:lnTo>
                  <a:pt x="6916610" y="6188392"/>
                </a:lnTo>
                <a:lnTo>
                  <a:pt x="6916610" y="8585"/>
                </a:lnTo>
                <a:close/>
              </a:path>
              <a:path w="7692390" h="6188710">
                <a:moveTo>
                  <a:pt x="7045896" y="8585"/>
                </a:moveTo>
                <a:lnTo>
                  <a:pt x="6981253" y="8585"/>
                </a:lnTo>
                <a:lnTo>
                  <a:pt x="6981253" y="6188392"/>
                </a:lnTo>
                <a:lnTo>
                  <a:pt x="7045896" y="6188392"/>
                </a:lnTo>
                <a:lnTo>
                  <a:pt x="7045896" y="8585"/>
                </a:lnTo>
                <a:close/>
              </a:path>
              <a:path w="7692390" h="6188710">
                <a:moveTo>
                  <a:pt x="7175182" y="8585"/>
                </a:moveTo>
                <a:lnTo>
                  <a:pt x="7110539" y="8585"/>
                </a:lnTo>
                <a:lnTo>
                  <a:pt x="7110539" y="6188392"/>
                </a:lnTo>
                <a:lnTo>
                  <a:pt x="7175182" y="6188392"/>
                </a:lnTo>
                <a:lnTo>
                  <a:pt x="7175182" y="8585"/>
                </a:lnTo>
                <a:close/>
              </a:path>
              <a:path w="7692390" h="6188710">
                <a:moveTo>
                  <a:pt x="7304456" y="8585"/>
                </a:moveTo>
                <a:lnTo>
                  <a:pt x="7239825" y="8585"/>
                </a:lnTo>
                <a:lnTo>
                  <a:pt x="7239825" y="6188392"/>
                </a:lnTo>
                <a:lnTo>
                  <a:pt x="7304456" y="6188392"/>
                </a:lnTo>
                <a:lnTo>
                  <a:pt x="7304456" y="8585"/>
                </a:lnTo>
                <a:close/>
              </a:path>
              <a:path w="7692390" h="6188710">
                <a:moveTo>
                  <a:pt x="7433742" y="8585"/>
                </a:moveTo>
                <a:lnTo>
                  <a:pt x="7369099" y="8585"/>
                </a:lnTo>
                <a:lnTo>
                  <a:pt x="7369099" y="6188392"/>
                </a:lnTo>
                <a:lnTo>
                  <a:pt x="7433742" y="6188392"/>
                </a:lnTo>
                <a:lnTo>
                  <a:pt x="7433742" y="8585"/>
                </a:lnTo>
                <a:close/>
              </a:path>
              <a:path w="7692390" h="6188710">
                <a:moveTo>
                  <a:pt x="7563028" y="8585"/>
                </a:moveTo>
                <a:lnTo>
                  <a:pt x="7498385" y="8585"/>
                </a:lnTo>
                <a:lnTo>
                  <a:pt x="7498385" y="6188392"/>
                </a:lnTo>
                <a:lnTo>
                  <a:pt x="7563028" y="6188392"/>
                </a:lnTo>
                <a:lnTo>
                  <a:pt x="7563028" y="8585"/>
                </a:lnTo>
                <a:close/>
              </a:path>
              <a:path w="7692390" h="6188710">
                <a:moveTo>
                  <a:pt x="7692314" y="8585"/>
                </a:moveTo>
                <a:lnTo>
                  <a:pt x="7627671" y="8585"/>
                </a:lnTo>
                <a:lnTo>
                  <a:pt x="7627671" y="6188392"/>
                </a:lnTo>
                <a:lnTo>
                  <a:pt x="7692314" y="6188392"/>
                </a:lnTo>
                <a:lnTo>
                  <a:pt x="7692314" y="858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9125" y="216641"/>
            <a:ext cx="7179309" cy="6179820"/>
          </a:xfrm>
          <a:custGeom>
            <a:avLst/>
            <a:gdLst/>
            <a:ahLst/>
            <a:cxnLst/>
            <a:rect l="l" t="t" r="r" b="b"/>
            <a:pathLst>
              <a:path w="7179309" h="6179820">
                <a:moveTo>
                  <a:pt x="7179223" y="0"/>
                </a:moveTo>
                <a:lnTo>
                  <a:pt x="0" y="0"/>
                </a:lnTo>
                <a:lnTo>
                  <a:pt x="0" y="6179808"/>
                </a:lnTo>
                <a:lnTo>
                  <a:pt x="7179223" y="6179808"/>
                </a:lnTo>
                <a:lnTo>
                  <a:pt x="7179223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8700" y="1763024"/>
            <a:ext cx="5895975" cy="67310"/>
          </a:xfrm>
          <a:custGeom>
            <a:avLst/>
            <a:gdLst/>
            <a:ahLst/>
            <a:cxnLst/>
            <a:rect l="l" t="t" r="r" b="b"/>
            <a:pathLst>
              <a:path w="5895975" h="67310">
                <a:moveTo>
                  <a:pt x="5895825" y="0"/>
                </a:moveTo>
                <a:lnTo>
                  <a:pt x="0" y="0"/>
                </a:lnTo>
                <a:lnTo>
                  <a:pt x="0" y="67233"/>
                </a:lnTo>
                <a:lnTo>
                  <a:pt x="5895825" y="67233"/>
                </a:lnTo>
                <a:lnTo>
                  <a:pt x="5895825" y="0"/>
                </a:lnTo>
                <a:close/>
              </a:path>
            </a:pathLst>
          </a:custGeom>
          <a:solidFill>
            <a:srgbClr val="417AAA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462" y="417756"/>
            <a:ext cx="6967538" cy="123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447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2413" y="1717412"/>
            <a:ext cx="7212330" cy="285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1">
                <a:solidFill>
                  <a:srgbClr val="AC1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83086" y="6300651"/>
            <a:ext cx="5253990" cy="302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120" y="6307074"/>
            <a:ext cx="2079752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5879" y="6451358"/>
            <a:ext cx="228600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spc="-30" dirty="0"/>
              <a:t> </a:t>
            </a:r>
            <a:r>
              <a:rPr spc="-50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5639"/>
            <a:ext cx="6903084" cy="157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20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b="1" dirty="0">
                <a:solidFill>
                  <a:srgbClr val="AC1700"/>
                </a:solidFill>
                <a:latin typeface="Arial"/>
                <a:cs typeface="Arial"/>
              </a:rPr>
              <a:t>Software &amp;</a:t>
            </a:r>
            <a:r>
              <a:rPr sz="2350" b="1" spc="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AC1700"/>
                </a:solidFill>
                <a:latin typeface="Arial"/>
                <a:cs typeface="Arial"/>
              </a:rPr>
              <a:t>Software </a:t>
            </a:r>
            <a:r>
              <a:rPr sz="2350" b="1" spc="-10" dirty="0">
                <a:solidFill>
                  <a:srgbClr val="AC1700"/>
                </a:solidFill>
                <a:latin typeface="Arial"/>
                <a:cs typeface="Arial"/>
              </a:rPr>
              <a:t>Engineering</a:t>
            </a:r>
            <a:endParaRPr sz="235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  <a:spcBef>
                <a:spcPts val="2530"/>
              </a:spcBef>
            </a:pPr>
            <a:r>
              <a:rPr sz="1750" i="1" dirty="0">
                <a:solidFill>
                  <a:srgbClr val="004479"/>
                </a:solidFill>
                <a:latin typeface="Arial"/>
                <a:cs typeface="Arial"/>
              </a:rPr>
              <a:t>Slide</a:t>
            </a:r>
            <a:r>
              <a:rPr sz="1750" i="1" spc="25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004479"/>
                </a:solidFill>
                <a:latin typeface="Arial"/>
                <a:cs typeface="Arial"/>
              </a:rPr>
              <a:t>Set</a:t>
            </a:r>
            <a:r>
              <a:rPr sz="1750" i="1" spc="3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004479"/>
                </a:solidFill>
                <a:latin typeface="Arial"/>
                <a:cs typeface="Arial"/>
              </a:rPr>
              <a:t>to</a:t>
            </a:r>
            <a:r>
              <a:rPr sz="1750" i="1" spc="3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i="1" spc="-10" dirty="0">
                <a:solidFill>
                  <a:srgbClr val="004479"/>
                </a:solidFill>
                <a:latin typeface="Arial"/>
                <a:cs typeface="Arial"/>
              </a:rPr>
              <a:t>accompany</a:t>
            </a:r>
            <a:endParaRPr sz="175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  <a:spcBef>
                <a:spcPts val="465"/>
              </a:spcBef>
            </a:pPr>
            <a:r>
              <a:rPr sz="1950" i="1" dirty="0">
                <a:solidFill>
                  <a:srgbClr val="004479"/>
                </a:solidFill>
                <a:latin typeface="Arial"/>
                <a:cs typeface="Arial"/>
              </a:rPr>
              <a:t>Software</a:t>
            </a:r>
            <a:r>
              <a:rPr sz="1950" i="1" spc="8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4479"/>
                </a:solidFill>
                <a:latin typeface="Arial"/>
                <a:cs typeface="Arial"/>
              </a:rPr>
              <a:t>Engineering:</a:t>
            </a:r>
            <a:r>
              <a:rPr sz="1950" i="1" spc="-4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4479"/>
                </a:solidFill>
                <a:latin typeface="Arial"/>
                <a:cs typeface="Arial"/>
              </a:rPr>
              <a:t>A</a:t>
            </a:r>
            <a:r>
              <a:rPr sz="1950" i="1" spc="-4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4479"/>
                </a:solidFill>
                <a:latin typeface="Arial"/>
                <a:cs typeface="Arial"/>
              </a:rPr>
              <a:t>Practitionerʼs</a:t>
            </a:r>
            <a:r>
              <a:rPr sz="1950" i="1" spc="-35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004479"/>
                </a:solidFill>
                <a:latin typeface="Arial"/>
                <a:cs typeface="Arial"/>
              </a:rPr>
              <a:t>Approach,</a:t>
            </a:r>
            <a:r>
              <a:rPr sz="1950" i="1" spc="8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950" i="1" spc="-25" dirty="0">
                <a:solidFill>
                  <a:srgbClr val="004479"/>
                </a:solidFill>
                <a:latin typeface="Arial"/>
                <a:cs typeface="Arial"/>
              </a:rPr>
              <a:t>7/e</a:t>
            </a:r>
            <a:endParaRPr sz="195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  <a:spcBef>
                <a:spcPts val="40"/>
              </a:spcBef>
            </a:pPr>
            <a:r>
              <a:rPr sz="1550" b="1" dirty="0">
                <a:latin typeface="Arial"/>
                <a:cs typeface="Arial"/>
              </a:rPr>
              <a:t>by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Roger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S.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Pressman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7122" y="3574119"/>
            <a:ext cx="46469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dirty="0">
                <a:latin typeface="Arial"/>
                <a:cs typeface="Arial"/>
              </a:rPr>
              <a:t>Slides</a:t>
            </a:r>
            <a:r>
              <a:rPr sz="1150" b="1" spc="7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copyright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©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1996,</a:t>
            </a:r>
            <a:r>
              <a:rPr sz="1150" b="1" spc="7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2001,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2005,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2009</a:t>
            </a:r>
            <a:r>
              <a:rPr sz="1150" b="1" spc="27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by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Roger</a:t>
            </a:r>
            <a:r>
              <a:rPr sz="1150" b="1" spc="7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S.</a:t>
            </a:r>
            <a:r>
              <a:rPr sz="1150" b="1" spc="75" dirty="0">
                <a:latin typeface="Arial"/>
                <a:cs typeface="Arial"/>
              </a:rPr>
              <a:t> </a:t>
            </a:r>
            <a:r>
              <a:rPr sz="1150" b="1" spc="-10" dirty="0">
                <a:latin typeface="Arial"/>
                <a:cs typeface="Arial"/>
              </a:rPr>
              <a:t>Pressman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122" y="4038798"/>
            <a:ext cx="381762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i="1" dirty="0">
                <a:solidFill>
                  <a:srgbClr val="004479"/>
                </a:solidFill>
                <a:latin typeface="Arial"/>
                <a:cs typeface="Arial"/>
              </a:rPr>
              <a:t>For</a:t>
            </a:r>
            <a:r>
              <a:rPr sz="1750" b="1" i="1" spc="6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b="1" i="1" dirty="0">
                <a:solidFill>
                  <a:srgbClr val="004479"/>
                </a:solidFill>
                <a:latin typeface="Arial"/>
                <a:cs typeface="Arial"/>
              </a:rPr>
              <a:t>non-profit</a:t>
            </a:r>
            <a:r>
              <a:rPr sz="1750" b="1" i="1" spc="6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b="1" i="1" dirty="0">
                <a:solidFill>
                  <a:srgbClr val="004479"/>
                </a:solidFill>
                <a:latin typeface="Arial"/>
                <a:cs typeface="Arial"/>
              </a:rPr>
              <a:t>educational</a:t>
            </a:r>
            <a:r>
              <a:rPr sz="1750" b="1" i="1" spc="60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b="1" i="1" dirty="0">
                <a:solidFill>
                  <a:srgbClr val="004479"/>
                </a:solidFill>
                <a:latin typeface="Arial"/>
                <a:cs typeface="Arial"/>
              </a:rPr>
              <a:t>use</a:t>
            </a:r>
            <a:r>
              <a:rPr sz="1750" b="1" i="1" spc="65" dirty="0">
                <a:solidFill>
                  <a:srgbClr val="004479"/>
                </a:solidFill>
                <a:latin typeface="Arial"/>
                <a:cs typeface="Arial"/>
              </a:rPr>
              <a:t> </a:t>
            </a:r>
            <a:r>
              <a:rPr sz="1750" b="1" i="1" spc="-20" dirty="0">
                <a:solidFill>
                  <a:srgbClr val="004479"/>
                </a:solidFill>
                <a:latin typeface="Arial"/>
                <a:cs typeface="Arial"/>
              </a:rPr>
              <a:t>only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7122" y="4528594"/>
            <a:ext cx="6050915" cy="1110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latin typeface="Arial MT"/>
                <a:cs typeface="Arial MT"/>
              </a:rPr>
              <a:t>May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be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reproduced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ONLY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for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student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at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university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level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when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used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</a:t>
            </a:r>
            <a:r>
              <a:rPr sz="1150" spc="6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conjunction </a:t>
            </a:r>
            <a:r>
              <a:rPr sz="1150" dirty="0">
                <a:latin typeface="Arial MT"/>
                <a:cs typeface="Arial MT"/>
              </a:rPr>
              <a:t>with</a:t>
            </a:r>
            <a:r>
              <a:rPr sz="1150" spc="95" dirty="0">
                <a:latin typeface="Arial MT"/>
                <a:cs typeface="Arial MT"/>
              </a:rPr>
              <a:t> </a:t>
            </a:r>
            <a:r>
              <a:rPr sz="1150" i="1" dirty="0">
                <a:latin typeface="Arial"/>
                <a:cs typeface="Arial"/>
              </a:rPr>
              <a:t>Software</a:t>
            </a:r>
            <a:r>
              <a:rPr sz="1150" i="1" spc="10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Engineering:</a:t>
            </a:r>
            <a:r>
              <a:rPr sz="1150" i="1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A</a:t>
            </a:r>
            <a:r>
              <a:rPr sz="1150" i="1" spc="4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Practitioner's</a:t>
            </a:r>
            <a:r>
              <a:rPr sz="1150" i="1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Approach,</a:t>
            </a:r>
            <a:r>
              <a:rPr sz="1150" i="1" spc="10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7/e.</a:t>
            </a:r>
            <a:r>
              <a:rPr sz="1150" i="1" spc="85" dirty="0">
                <a:latin typeface="Arial"/>
                <a:cs typeface="Arial"/>
              </a:rPr>
              <a:t> </a:t>
            </a:r>
            <a:r>
              <a:rPr sz="1150" dirty="0">
                <a:latin typeface="Arial MT"/>
                <a:cs typeface="Arial MT"/>
              </a:rPr>
              <a:t>Any</a:t>
            </a:r>
            <a:r>
              <a:rPr sz="1150" spc="10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other</a:t>
            </a:r>
            <a:r>
              <a:rPr sz="1150" spc="10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reproduction</a:t>
            </a:r>
            <a:r>
              <a:rPr sz="1150" spc="10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or</a:t>
            </a:r>
            <a:r>
              <a:rPr sz="1150" spc="10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</a:t>
            </a:r>
            <a:r>
              <a:rPr sz="1150" spc="100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is </a:t>
            </a:r>
            <a:r>
              <a:rPr sz="1150" dirty="0">
                <a:latin typeface="Arial MT"/>
                <a:cs typeface="Arial MT"/>
              </a:rPr>
              <a:t>prohibited</a:t>
            </a:r>
            <a:r>
              <a:rPr sz="1150" spc="8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without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express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written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permission</a:t>
            </a:r>
            <a:r>
              <a:rPr sz="1150" spc="8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author.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Arial MT"/>
              <a:cs typeface="Arial MT"/>
            </a:endParaRPr>
          </a:p>
          <a:p>
            <a:pPr marL="12700" marR="94615">
              <a:lnSpc>
                <a:spcPct val="107500"/>
              </a:lnSpc>
            </a:pPr>
            <a:r>
              <a:rPr sz="1150" dirty="0">
                <a:latin typeface="Arial MT"/>
                <a:cs typeface="Arial MT"/>
              </a:rPr>
              <a:t>All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copyright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information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MUST</a:t>
            </a:r>
            <a:r>
              <a:rPr sz="1150" spc="5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appear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if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these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slides</a:t>
            </a:r>
            <a:r>
              <a:rPr sz="1150" spc="8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are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posted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on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website</a:t>
            </a:r>
            <a:r>
              <a:rPr sz="1150" spc="8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for</a:t>
            </a:r>
            <a:r>
              <a:rPr sz="1150" spc="7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student </a:t>
            </a:r>
            <a:r>
              <a:rPr sz="1150" spc="-20" dirty="0">
                <a:latin typeface="Arial MT"/>
                <a:cs typeface="Arial MT"/>
              </a:rPr>
              <a:t>use.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50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i="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i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i="0" dirty="0">
                <a:solidFill>
                  <a:srgbClr val="000000"/>
                </a:solidFill>
                <a:latin typeface="Microsoft Sans Serif"/>
                <a:cs typeface="Microsoft Sans Serif"/>
              </a:rPr>
              <a:t>IEEE</a:t>
            </a:r>
            <a:r>
              <a:rPr i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i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definition:</a:t>
            </a:r>
          </a:p>
          <a:p>
            <a:pPr marL="746760" marR="5080" lvl="1" indent="-282575">
              <a:lnSpc>
                <a:spcPct val="101400"/>
              </a:lnSpc>
              <a:spcBef>
                <a:spcPts val="32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53110" algn="l"/>
              </a:tabLst>
            </a:pPr>
            <a:r>
              <a:rPr sz="1950" i="1" dirty="0">
                <a:latin typeface="Palatino Linotype"/>
                <a:cs typeface="Palatino Linotype"/>
              </a:rPr>
              <a:t>Software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Engineering: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(1)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application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of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systematic, 	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disciplined,</a:t>
            </a:r>
            <a:r>
              <a:rPr sz="1950" i="1" spc="4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quantifiable</a:t>
            </a:r>
            <a:r>
              <a:rPr sz="1950" i="1" spc="4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approach</a:t>
            </a:r>
            <a:r>
              <a:rPr sz="1950" i="1" spc="4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to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development,</a:t>
            </a:r>
            <a:r>
              <a:rPr sz="1950" i="1" spc="4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operation, 	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and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maintenance</a:t>
            </a:r>
            <a:r>
              <a:rPr sz="1950" i="1" spc="3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of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software;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that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is,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application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spc="-25" dirty="0">
                <a:latin typeface="Palatino Linotype"/>
                <a:cs typeface="Palatino Linotype"/>
              </a:rPr>
              <a:t>of 	</a:t>
            </a:r>
            <a:r>
              <a:rPr sz="1950" i="1" dirty="0">
                <a:latin typeface="Palatino Linotype"/>
                <a:cs typeface="Palatino Linotype"/>
              </a:rPr>
              <a:t>engineering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to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software.</a:t>
            </a:r>
            <a:r>
              <a:rPr sz="1950" i="1" spc="25" dirty="0">
                <a:latin typeface="Palatino Linotype"/>
                <a:cs typeface="Palatino Linotype"/>
              </a:rPr>
              <a:t>  </a:t>
            </a:r>
            <a:r>
              <a:rPr sz="1950" i="1" dirty="0">
                <a:latin typeface="Palatino Linotype"/>
                <a:cs typeface="Palatino Linotype"/>
              </a:rPr>
              <a:t>(2)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study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of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approaches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as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in</a:t>
            </a:r>
            <a:r>
              <a:rPr sz="1950" i="1" spc="25" dirty="0">
                <a:latin typeface="Palatino Linotype"/>
                <a:cs typeface="Palatino Linotype"/>
              </a:rPr>
              <a:t> </a:t>
            </a:r>
            <a:r>
              <a:rPr sz="1950" i="1" spc="-20" dirty="0">
                <a:latin typeface="Palatino Linotype"/>
                <a:cs typeface="Palatino Linotype"/>
              </a:rPr>
              <a:t>(1).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5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80" dirty="0"/>
              <a:t> </a:t>
            </a:r>
            <a:r>
              <a:rPr dirty="0"/>
              <a:t>Layered</a:t>
            </a:r>
            <a:r>
              <a:rPr spc="-35" dirty="0"/>
              <a:t> </a:t>
            </a:r>
            <a:r>
              <a:rPr spc="-4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899" y="4999552"/>
            <a:ext cx="289179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i="1" dirty="0">
                <a:solidFill>
                  <a:srgbClr val="AC1700"/>
                </a:solidFill>
                <a:latin typeface="Palatino Linotype"/>
                <a:cs typeface="Palatino Linotype"/>
              </a:rPr>
              <a:t>Software</a:t>
            </a:r>
            <a:r>
              <a:rPr sz="2350" b="1" i="1" spc="-5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b="1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Engineering</a:t>
            </a:r>
            <a:endParaRPr sz="23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3499" y="2257460"/>
            <a:ext cx="7675245" cy="2515870"/>
            <a:chOff x="993499" y="2257460"/>
            <a:chExt cx="7675245" cy="25158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791" y="3368039"/>
              <a:ext cx="7665720" cy="14051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3499" y="3361091"/>
              <a:ext cx="7533640" cy="1270000"/>
            </a:xfrm>
            <a:custGeom>
              <a:avLst/>
              <a:gdLst/>
              <a:ahLst/>
              <a:cxnLst/>
              <a:rect l="l" t="t" r="r" b="b"/>
              <a:pathLst>
                <a:path w="7533640" h="1270000">
                  <a:moveTo>
                    <a:pt x="4579651" y="1257299"/>
                  </a:moveTo>
                  <a:lnTo>
                    <a:pt x="2953987" y="1257299"/>
                  </a:lnTo>
                  <a:lnTo>
                    <a:pt x="3025631" y="1269999"/>
                  </a:lnTo>
                  <a:lnTo>
                    <a:pt x="4508007" y="1269999"/>
                  </a:lnTo>
                  <a:lnTo>
                    <a:pt x="4579651" y="1257299"/>
                  </a:lnTo>
                  <a:close/>
                </a:path>
                <a:path w="7533640" h="1270000">
                  <a:moveTo>
                    <a:pt x="4861025" y="1244599"/>
                  </a:moveTo>
                  <a:lnTo>
                    <a:pt x="2672614" y="1244599"/>
                  </a:lnTo>
                  <a:lnTo>
                    <a:pt x="2742148" y="1257299"/>
                  </a:lnTo>
                  <a:lnTo>
                    <a:pt x="4791490" y="1257299"/>
                  </a:lnTo>
                  <a:lnTo>
                    <a:pt x="4861025" y="1244599"/>
                  </a:lnTo>
                  <a:close/>
                </a:path>
                <a:path w="7533640" h="1270000">
                  <a:moveTo>
                    <a:pt x="5066199" y="1231899"/>
                  </a:moveTo>
                  <a:lnTo>
                    <a:pt x="2467440" y="1231899"/>
                  </a:lnTo>
                  <a:lnTo>
                    <a:pt x="2535245" y="1244599"/>
                  </a:lnTo>
                  <a:lnTo>
                    <a:pt x="4998393" y="1244599"/>
                  </a:lnTo>
                  <a:lnTo>
                    <a:pt x="5066199" y="1231899"/>
                  </a:lnTo>
                  <a:close/>
                </a:path>
                <a:path w="7533640" h="1270000">
                  <a:moveTo>
                    <a:pt x="5265930" y="1219199"/>
                  </a:moveTo>
                  <a:lnTo>
                    <a:pt x="2267708" y="1219199"/>
                  </a:lnTo>
                  <a:lnTo>
                    <a:pt x="2333657" y="1231899"/>
                  </a:lnTo>
                  <a:lnTo>
                    <a:pt x="5199981" y="1231899"/>
                  </a:lnTo>
                  <a:lnTo>
                    <a:pt x="5265930" y="1219199"/>
                  </a:lnTo>
                  <a:close/>
                </a:path>
                <a:path w="7533640" h="1270000">
                  <a:moveTo>
                    <a:pt x="5459840" y="1206499"/>
                  </a:moveTo>
                  <a:lnTo>
                    <a:pt x="2073799" y="1206499"/>
                  </a:lnTo>
                  <a:lnTo>
                    <a:pt x="2137765" y="1219199"/>
                  </a:lnTo>
                  <a:lnTo>
                    <a:pt x="5395874" y="1219199"/>
                  </a:lnTo>
                  <a:lnTo>
                    <a:pt x="5459840" y="1206499"/>
                  </a:lnTo>
                  <a:close/>
                </a:path>
                <a:path w="7533640" h="1270000">
                  <a:moveTo>
                    <a:pt x="5585691" y="1193799"/>
                  </a:moveTo>
                  <a:lnTo>
                    <a:pt x="1947947" y="1193799"/>
                  </a:lnTo>
                  <a:lnTo>
                    <a:pt x="2010521" y="1206499"/>
                  </a:lnTo>
                  <a:lnTo>
                    <a:pt x="5523117" y="1206499"/>
                  </a:lnTo>
                  <a:lnTo>
                    <a:pt x="5585691" y="1193799"/>
                  </a:lnTo>
                  <a:close/>
                </a:path>
                <a:path w="7533640" h="1270000">
                  <a:moveTo>
                    <a:pt x="5708674" y="1181099"/>
                  </a:moveTo>
                  <a:lnTo>
                    <a:pt x="1824965" y="1181099"/>
                  </a:lnTo>
                  <a:lnTo>
                    <a:pt x="1886090" y="1193799"/>
                  </a:lnTo>
                  <a:lnTo>
                    <a:pt x="5647548" y="1193799"/>
                  </a:lnTo>
                  <a:lnTo>
                    <a:pt x="5708674" y="1181099"/>
                  </a:lnTo>
                  <a:close/>
                </a:path>
                <a:path w="7533640" h="1270000">
                  <a:moveTo>
                    <a:pt x="5828675" y="1168399"/>
                  </a:moveTo>
                  <a:lnTo>
                    <a:pt x="1704963" y="1168399"/>
                  </a:lnTo>
                  <a:lnTo>
                    <a:pt x="1764584" y="1181099"/>
                  </a:lnTo>
                  <a:lnTo>
                    <a:pt x="5769054" y="1181099"/>
                  </a:lnTo>
                  <a:lnTo>
                    <a:pt x="5828675" y="1168399"/>
                  </a:lnTo>
                  <a:close/>
                </a:path>
                <a:path w="7533640" h="1270000">
                  <a:moveTo>
                    <a:pt x="5945583" y="1155699"/>
                  </a:moveTo>
                  <a:lnTo>
                    <a:pt x="1588056" y="1155699"/>
                  </a:lnTo>
                  <a:lnTo>
                    <a:pt x="1646116" y="1168399"/>
                  </a:lnTo>
                  <a:lnTo>
                    <a:pt x="5887523" y="1168399"/>
                  </a:lnTo>
                  <a:lnTo>
                    <a:pt x="5945583" y="1155699"/>
                  </a:lnTo>
                  <a:close/>
                </a:path>
                <a:path w="7533640" h="1270000">
                  <a:moveTo>
                    <a:pt x="6059284" y="1142999"/>
                  </a:moveTo>
                  <a:lnTo>
                    <a:pt x="1474355" y="1142999"/>
                  </a:lnTo>
                  <a:lnTo>
                    <a:pt x="1530797" y="1155699"/>
                  </a:lnTo>
                  <a:lnTo>
                    <a:pt x="6002841" y="1155699"/>
                  </a:lnTo>
                  <a:lnTo>
                    <a:pt x="6059284" y="1142999"/>
                  </a:lnTo>
                  <a:close/>
                </a:path>
                <a:path w="7533640" h="1270000">
                  <a:moveTo>
                    <a:pt x="6223577" y="1117599"/>
                  </a:moveTo>
                  <a:lnTo>
                    <a:pt x="1310061" y="1117599"/>
                  </a:lnTo>
                  <a:lnTo>
                    <a:pt x="1418742" y="1142999"/>
                  </a:lnTo>
                  <a:lnTo>
                    <a:pt x="6114897" y="1142999"/>
                  </a:lnTo>
                  <a:lnTo>
                    <a:pt x="6223577" y="1117599"/>
                  </a:lnTo>
                  <a:close/>
                </a:path>
                <a:path w="7533640" h="1270000">
                  <a:moveTo>
                    <a:pt x="6380024" y="1092199"/>
                  </a:moveTo>
                  <a:lnTo>
                    <a:pt x="1153615" y="1092199"/>
                  </a:lnTo>
                  <a:lnTo>
                    <a:pt x="1257022" y="1117599"/>
                  </a:lnTo>
                  <a:lnTo>
                    <a:pt x="6276617" y="1117599"/>
                  </a:lnTo>
                  <a:lnTo>
                    <a:pt x="6380024" y="1092199"/>
                  </a:lnTo>
                  <a:close/>
                </a:path>
                <a:path w="7533640" h="1270000">
                  <a:moveTo>
                    <a:pt x="6528243" y="1066799"/>
                  </a:moveTo>
                  <a:lnTo>
                    <a:pt x="1005395" y="1066799"/>
                  </a:lnTo>
                  <a:lnTo>
                    <a:pt x="1103275" y="1092199"/>
                  </a:lnTo>
                  <a:lnTo>
                    <a:pt x="6430363" y="1092199"/>
                  </a:lnTo>
                  <a:lnTo>
                    <a:pt x="6528243" y="1066799"/>
                  </a:lnTo>
                  <a:close/>
                </a:path>
                <a:path w="7533640" h="1270000">
                  <a:moveTo>
                    <a:pt x="6667856" y="1041399"/>
                  </a:moveTo>
                  <a:lnTo>
                    <a:pt x="865783" y="1041399"/>
                  </a:lnTo>
                  <a:lnTo>
                    <a:pt x="957883" y="1066799"/>
                  </a:lnTo>
                  <a:lnTo>
                    <a:pt x="6575756" y="1066799"/>
                  </a:lnTo>
                  <a:lnTo>
                    <a:pt x="6667856" y="1041399"/>
                  </a:lnTo>
                  <a:close/>
                </a:path>
                <a:path w="7533640" h="1270000">
                  <a:moveTo>
                    <a:pt x="6839961" y="1003299"/>
                  </a:moveTo>
                  <a:lnTo>
                    <a:pt x="693677" y="1003299"/>
                  </a:lnTo>
                  <a:lnTo>
                    <a:pt x="735157" y="1015999"/>
                  </a:lnTo>
                  <a:lnTo>
                    <a:pt x="821223" y="1041399"/>
                  </a:lnTo>
                  <a:lnTo>
                    <a:pt x="6712415" y="1041399"/>
                  </a:lnTo>
                  <a:lnTo>
                    <a:pt x="6798482" y="1015999"/>
                  </a:lnTo>
                  <a:lnTo>
                    <a:pt x="6839961" y="1003299"/>
                  </a:lnTo>
                  <a:close/>
                </a:path>
                <a:path w="7533640" h="1270000">
                  <a:moveTo>
                    <a:pt x="7031255" y="952499"/>
                  </a:moveTo>
                  <a:lnTo>
                    <a:pt x="502383" y="952499"/>
                  </a:lnTo>
                  <a:lnTo>
                    <a:pt x="538448" y="965199"/>
                  </a:lnTo>
                  <a:lnTo>
                    <a:pt x="575624" y="977899"/>
                  </a:lnTo>
                  <a:lnTo>
                    <a:pt x="653253" y="1003299"/>
                  </a:lnTo>
                  <a:lnTo>
                    <a:pt x="6880386" y="1003299"/>
                  </a:lnTo>
                  <a:lnTo>
                    <a:pt x="6958015" y="977899"/>
                  </a:lnTo>
                  <a:lnTo>
                    <a:pt x="6995190" y="965199"/>
                  </a:lnTo>
                  <a:lnTo>
                    <a:pt x="7031255" y="952499"/>
                  </a:lnTo>
                  <a:close/>
                </a:path>
                <a:path w="7533640" h="1270000">
                  <a:moveTo>
                    <a:pt x="7251419" y="876299"/>
                  </a:moveTo>
                  <a:lnTo>
                    <a:pt x="282220" y="876299"/>
                  </a:lnTo>
                  <a:lnTo>
                    <a:pt x="310114" y="888999"/>
                  </a:lnTo>
                  <a:lnTo>
                    <a:pt x="369516" y="914399"/>
                  </a:lnTo>
                  <a:lnTo>
                    <a:pt x="433643" y="939799"/>
                  </a:lnTo>
                  <a:lnTo>
                    <a:pt x="467444" y="952499"/>
                  </a:lnTo>
                  <a:lnTo>
                    <a:pt x="7066195" y="952499"/>
                  </a:lnTo>
                  <a:lnTo>
                    <a:pt x="7132643" y="927099"/>
                  </a:lnTo>
                  <a:lnTo>
                    <a:pt x="7194422" y="901699"/>
                  </a:lnTo>
                  <a:lnTo>
                    <a:pt x="7251419" y="876299"/>
                  </a:lnTo>
                  <a:close/>
                </a:path>
                <a:path w="7533640" h="1270000">
                  <a:moveTo>
                    <a:pt x="7497574" y="546100"/>
                  </a:moveTo>
                  <a:lnTo>
                    <a:pt x="36065" y="546100"/>
                  </a:lnTo>
                  <a:lnTo>
                    <a:pt x="26581" y="558800"/>
                  </a:lnTo>
                  <a:lnTo>
                    <a:pt x="6708" y="596900"/>
                  </a:lnTo>
                  <a:lnTo>
                    <a:pt x="0" y="635000"/>
                  </a:lnTo>
                  <a:lnTo>
                    <a:pt x="750" y="647700"/>
                  </a:lnTo>
                  <a:lnTo>
                    <a:pt x="11888" y="685799"/>
                  </a:lnTo>
                  <a:lnTo>
                    <a:pt x="36065" y="723899"/>
                  </a:lnTo>
                  <a:lnTo>
                    <a:pt x="72899" y="761999"/>
                  </a:lnTo>
                  <a:lnTo>
                    <a:pt x="104299" y="787399"/>
                  </a:lnTo>
                  <a:lnTo>
                    <a:pt x="141044" y="812799"/>
                  </a:lnTo>
                  <a:lnTo>
                    <a:pt x="183021" y="838199"/>
                  </a:lnTo>
                  <a:lnTo>
                    <a:pt x="230117" y="863599"/>
                  </a:lnTo>
                  <a:lnTo>
                    <a:pt x="255550" y="876299"/>
                  </a:lnTo>
                  <a:lnTo>
                    <a:pt x="7278089" y="876299"/>
                  </a:lnTo>
                  <a:lnTo>
                    <a:pt x="7327703" y="850899"/>
                  </a:lnTo>
                  <a:lnTo>
                    <a:pt x="7372253" y="825499"/>
                  </a:lnTo>
                  <a:lnTo>
                    <a:pt x="7411628" y="800099"/>
                  </a:lnTo>
                  <a:lnTo>
                    <a:pt x="7445715" y="774699"/>
                  </a:lnTo>
                  <a:lnTo>
                    <a:pt x="7474401" y="749299"/>
                  </a:lnTo>
                  <a:lnTo>
                    <a:pt x="7507058" y="711199"/>
                  </a:lnTo>
                  <a:lnTo>
                    <a:pt x="7526931" y="673099"/>
                  </a:lnTo>
                  <a:lnTo>
                    <a:pt x="7533639" y="635000"/>
                  </a:lnTo>
                  <a:lnTo>
                    <a:pt x="7532889" y="622300"/>
                  </a:lnTo>
                  <a:lnTo>
                    <a:pt x="7521751" y="584200"/>
                  </a:lnTo>
                  <a:lnTo>
                    <a:pt x="7497574" y="546100"/>
                  </a:lnTo>
                  <a:close/>
                </a:path>
                <a:path w="7533640" h="1270000">
                  <a:moveTo>
                    <a:pt x="7251419" y="393700"/>
                  </a:moveTo>
                  <a:lnTo>
                    <a:pt x="282220" y="393700"/>
                  </a:lnTo>
                  <a:lnTo>
                    <a:pt x="255550" y="406400"/>
                  </a:lnTo>
                  <a:lnTo>
                    <a:pt x="205936" y="431800"/>
                  </a:lnTo>
                  <a:lnTo>
                    <a:pt x="161386" y="457200"/>
                  </a:lnTo>
                  <a:lnTo>
                    <a:pt x="122011" y="482600"/>
                  </a:lnTo>
                  <a:lnTo>
                    <a:pt x="87924" y="508000"/>
                  </a:lnTo>
                  <a:lnTo>
                    <a:pt x="59238" y="533400"/>
                  </a:lnTo>
                  <a:lnTo>
                    <a:pt x="46955" y="546100"/>
                  </a:lnTo>
                  <a:lnTo>
                    <a:pt x="7486684" y="546100"/>
                  </a:lnTo>
                  <a:lnTo>
                    <a:pt x="7445715" y="508000"/>
                  </a:lnTo>
                  <a:lnTo>
                    <a:pt x="7411628" y="482600"/>
                  </a:lnTo>
                  <a:lnTo>
                    <a:pt x="7372253" y="457200"/>
                  </a:lnTo>
                  <a:lnTo>
                    <a:pt x="7327703" y="431800"/>
                  </a:lnTo>
                  <a:lnTo>
                    <a:pt x="7278089" y="406400"/>
                  </a:lnTo>
                  <a:lnTo>
                    <a:pt x="7251419" y="393700"/>
                  </a:lnTo>
                  <a:close/>
                </a:path>
                <a:path w="7533640" h="1270000">
                  <a:moveTo>
                    <a:pt x="7031255" y="317500"/>
                  </a:moveTo>
                  <a:lnTo>
                    <a:pt x="502384" y="317500"/>
                  </a:lnTo>
                  <a:lnTo>
                    <a:pt x="467444" y="330200"/>
                  </a:lnTo>
                  <a:lnTo>
                    <a:pt x="400996" y="355600"/>
                  </a:lnTo>
                  <a:lnTo>
                    <a:pt x="339217" y="381000"/>
                  </a:lnTo>
                  <a:lnTo>
                    <a:pt x="310114" y="393700"/>
                  </a:lnTo>
                  <a:lnTo>
                    <a:pt x="7223525" y="393700"/>
                  </a:lnTo>
                  <a:lnTo>
                    <a:pt x="7164123" y="368300"/>
                  </a:lnTo>
                  <a:lnTo>
                    <a:pt x="7099996" y="342900"/>
                  </a:lnTo>
                  <a:lnTo>
                    <a:pt x="7031255" y="317500"/>
                  </a:lnTo>
                  <a:close/>
                </a:path>
                <a:path w="7533640" h="1270000">
                  <a:moveTo>
                    <a:pt x="6839961" y="266700"/>
                  </a:moveTo>
                  <a:lnTo>
                    <a:pt x="693678" y="266700"/>
                  </a:lnTo>
                  <a:lnTo>
                    <a:pt x="613897" y="292100"/>
                  </a:lnTo>
                  <a:lnTo>
                    <a:pt x="538449" y="317500"/>
                  </a:lnTo>
                  <a:lnTo>
                    <a:pt x="6995190" y="317500"/>
                  </a:lnTo>
                  <a:lnTo>
                    <a:pt x="6919742" y="292100"/>
                  </a:lnTo>
                  <a:lnTo>
                    <a:pt x="6839961" y="266700"/>
                  </a:lnTo>
                  <a:close/>
                </a:path>
                <a:path w="7533640" h="1270000">
                  <a:moveTo>
                    <a:pt x="6712415" y="241300"/>
                  </a:moveTo>
                  <a:lnTo>
                    <a:pt x="821224" y="241300"/>
                  </a:lnTo>
                  <a:lnTo>
                    <a:pt x="735157" y="266700"/>
                  </a:lnTo>
                  <a:lnTo>
                    <a:pt x="6798482" y="266700"/>
                  </a:lnTo>
                  <a:lnTo>
                    <a:pt x="6712415" y="241300"/>
                  </a:lnTo>
                  <a:close/>
                </a:path>
                <a:path w="7533640" h="1270000">
                  <a:moveTo>
                    <a:pt x="6528243" y="203200"/>
                  </a:moveTo>
                  <a:lnTo>
                    <a:pt x="1005396" y="203200"/>
                  </a:lnTo>
                  <a:lnTo>
                    <a:pt x="865783" y="241300"/>
                  </a:lnTo>
                  <a:lnTo>
                    <a:pt x="6667856" y="241300"/>
                  </a:lnTo>
                  <a:lnTo>
                    <a:pt x="6528243" y="203200"/>
                  </a:lnTo>
                  <a:close/>
                </a:path>
                <a:path w="7533640" h="1270000">
                  <a:moveTo>
                    <a:pt x="6380024" y="177800"/>
                  </a:moveTo>
                  <a:lnTo>
                    <a:pt x="1153615" y="177800"/>
                  </a:lnTo>
                  <a:lnTo>
                    <a:pt x="1053865" y="203200"/>
                  </a:lnTo>
                  <a:lnTo>
                    <a:pt x="6479774" y="203200"/>
                  </a:lnTo>
                  <a:lnTo>
                    <a:pt x="6380024" y="177800"/>
                  </a:lnTo>
                  <a:close/>
                </a:path>
                <a:path w="7533640" h="1270000">
                  <a:moveTo>
                    <a:pt x="6223577" y="152400"/>
                  </a:moveTo>
                  <a:lnTo>
                    <a:pt x="1310062" y="152400"/>
                  </a:lnTo>
                  <a:lnTo>
                    <a:pt x="1204869" y="177800"/>
                  </a:lnTo>
                  <a:lnTo>
                    <a:pt x="6328770" y="177800"/>
                  </a:lnTo>
                  <a:lnTo>
                    <a:pt x="6223577" y="152400"/>
                  </a:lnTo>
                  <a:close/>
                </a:path>
                <a:path w="7533640" h="1270000">
                  <a:moveTo>
                    <a:pt x="6114897" y="139700"/>
                  </a:moveTo>
                  <a:lnTo>
                    <a:pt x="1418742" y="139700"/>
                  </a:lnTo>
                  <a:lnTo>
                    <a:pt x="1363973" y="152400"/>
                  </a:lnTo>
                  <a:lnTo>
                    <a:pt x="6169666" y="152400"/>
                  </a:lnTo>
                  <a:lnTo>
                    <a:pt x="6114897" y="139700"/>
                  </a:lnTo>
                  <a:close/>
                </a:path>
                <a:path w="7533640" h="1270000">
                  <a:moveTo>
                    <a:pt x="6002841" y="127000"/>
                  </a:moveTo>
                  <a:lnTo>
                    <a:pt x="1530798" y="127000"/>
                  </a:lnTo>
                  <a:lnTo>
                    <a:pt x="1474355" y="139700"/>
                  </a:lnTo>
                  <a:lnTo>
                    <a:pt x="6059284" y="139700"/>
                  </a:lnTo>
                  <a:lnTo>
                    <a:pt x="6002841" y="127000"/>
                  </a:lnTo>
                  <a:close/>
                </a:path>
                <a:path w="7533640" h="1270000">
                  <a:moveTo>
                    <a:pt x="5887523" y="114300"/>
                  </a:moveTo>
                  <a:lnTo>
                    <a:pt x="1646116" y="114300"/>
                  </a:lnTo>
                  <a:lnTo>
                    <a:pt x="1588056" y="127000"/>
                  </a:lnTo>
                  <a:lnTo>
                    <a:pt x="5945583" y="127000"/>
                  </a:lnTo>
                  <a:lnTo>
                    <a:pt x="5887523" y="114300"/>
                  </a:lnTo>
                  <a:close/>
                </a:path>
                <a:path w="7533640" h="1270000">
                  <a:moveTo>
                    <a:pt x="5769054" y="101600"/>
                  </a:moveTo>
                  <a:lnTo>
                    <a:pt x="1764585" y="101600"/>
                  </a:lnTo>
                  <a:lnTo>
                    <a:pt x="1704964" y="114300"/>
                  </a:lnTo>
                  <a:lnTo>
                    <a:pt x="5828675" y="114300"/>
                  </a:lnTo>
                  <a:lnTo>
                    <a:pt x="5769054" y="101600"/>
                  </a:lnTo>
                  <a:close/>
                </a:path>
                <a:path w="7533640" h="1270000">
                  <a:moveTo>
                    <a:pt x="5647548" y="88900"/>
                  </a:moveTo>
                  <a:lnTo>
                    <a:pt x="1886091" y="88900"/>
                  </a:lnTo>
                  <a:lnTo>
                    <a:pt x="1824965" y="101600"/>
                  </a:lnTo>
                  <a:lnTo>
                    <a:pt x="5708674" y="101600"/>
                  </a:lnTo>
                  <a:lnTo>
                    <a:pt x="5647548" y="88900"/>
                  </a:lnTo>
                  <a:close/>
                </a:path>
                <a:path w="7533640" h="1270000">
                  <a:moveTo>
                    <a:pt x="5523117" y="76200"/>
                  </a:moveTo>
                  <a:lnTo>
                    <a:pt x="2010522" y="76200"/>
                  </a:lnTo>
                  <a:lnTo>
                    <a:pt x="1947948" y="88900"/>
                  </a:lnTo>
                  <a:lnTo>
                    <a:pt x="5585691" y="88900"/>
                  </a:lnTo>
                  <a:lnTo>
                    <a:pt x="5523117" y="76200"/>
                  </a:lnTo>
                  <a:close/>
                </a:path>
                <a:path w="7533640" h="1270000">
                  <a:moveTo>
                    <a:pt x="5395874" y="63500"/>
                  </a:moveTo>
                  <a:lnTo>
                    <a:pt x="2137765" y="63500"/>
                  </a:lnTo>
                  <a:lnTo>
                    <a:pt x="2073799" y="76200"/>
                  </a:lnTo>
                  <a:lnTo>
                    <a:pt x="5459840" y="76200"/>
                  </a:lnTo>
                  <a:lnTo>
                    <a:pt x="5395874" y="63500"/>
                  </a:lnTo>
                  <a:close/>
                </a:path>
                <a:path w="7533640" h="1270000">
                  <a:moveTo>
                    <a:pt x="5265930" y="50800"/>
                  </a:moveTo>
                  <a:lnTo>
                    <a:pt x="2267709" y="50800"/>
                  </a:lnTo>
                  <a:lnTo>
                    <a:pt x="2202407" y="63500"/>
                  </a:lnTo>
                  <a:lnTo>
                    <a:pt x="5331232" y="63500"/>
                  </a:lnTo>
                  <a:lnTo>
                    <a:pt x="5265930" y="50800"/>
                  </a:lnTo>
                  <a:close/>
                </a:path>
                <a:path w="7533640" h="1270000">
                  <a:moveTo>
                    <a:pt x="5066199" y="38100"/>
                  </a:moveTo>
                  <a:lnTo>
                    <a:pt x="2467440" y="38100"/>
                  </a:lnTo>
                  <a:lnTo>
                    <a:pt x="2400240" y="50800"/>
                  </a:lnTo>
                  <a:lnTo>
                    <a:pt x="5133399" y="50800"/>
                  </a:lnTo>
                  <a:lnTo>
                    <a:pt x="5066199" y="38100"/>
                  </a:lnTo>
                  <a:close/>
                </a:path>
                <a:path w="7533640" h="1270000">
                  <a:moveTo>
                    <a:pt x="4791490" y="25400"/>
                  </a:moveTo>
                  <a:lnTo>
                    <a:pt x="2742149" y="25400"/>
                  </a:lnTo>
                  <a:lnTo>
                    <a:pt x="2672614" y="38100"/>
                  </a:lnTo>
                  <a:lnTo>
                    <a:pt x="4861025" y="38100"/>
                  </a:lnTo>
                  <a:lnTo>
                    <a:pt x="4791490" y="25400"/>
                  </a:lnTo>
                  <a:close/>
                </a:path>
                <a:path w="7533640" h="1270000">
                  <a:moveTo>
                    <a:pt x="4508007" y="12700"/>
                  </a:moveTo>
                  <a:lnTo>
                    <a:pt x="3025632" y="12700"/>
                  </a:lnTo>
                  <a:lnTo>
                    <a:pt x="2953988" y="25400"/>
                  </a:lnTo>
                  <a:lnTo>
                    <a:pt x="4579651" y="25400"/>
                  </a:lnTo>
                  <a:lnTo>
                    <a:pt x="4508007" y="12700"/>
                  </a:lnTo>
                  <a:close/>
                </a:path>
                <a:path w="7533640" h="1270000">
                  <a:moveTo>
                    <a:pt x="3993506" y="0"/>
                  </a:moveTo>
                  <a:lnTo>
                    <a:pt x="3540133" y="0"/>
                  </a:lnTo>
                  <a:lnTo>
                    <a:pt x="3465339" y="12700"/>
                  </a:lnTo>
                  <a:lnTo>
                    <a:pt x="4068300" y="12700"/>
                  </a:lnTo>
                  <a:lnTo>
                    <a:pt x="3993506" y="0"/>
                  </a:lnTo>
                  <a:close/>
                </a:path>
              </a:pathLst>
            </a:custGeom>
            <a:solidFill>
              <a:srgbClr val="00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3895" y="2944367"/>
              <a:ext cx="6687311" cy="13197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5517" y="2936275"/>
              <a:ext cx="6554470" cy="1186180"/>
            </a:xfrm>
            <a:custGeom>
              <a:avLst/>
              <a:gdLst/>
              <a:ahLst/>
              <a:cxnLst/>
              <a:rect l="l" t="t" r="r" b="b"/>
              <a:pathLst>
                <a:path w="6554470" h="1186179">
                  <a:moveTo>
                    <a:pt x="3504638" y="1184909"/>
                  </a:moveTo>
                  <a:lnTo>
                    <a:pt x="3049628" y="1184909"/>
                  </a:lnTo>
                  <a:lnTo>
                    <a:pt x="3125024" y="1186179"/>
                  </a:lnTo>
                  <a:lnTo>
                    <a:pt x="3429242" y="1186179"/>
                  </a:lnTo>
                  <a:lnTo>
                    <a:pt x="3504638" y="1184909"/>
                  </a:lnTo>
                  <a:close/>
                </a:path>
                <a:path w="6554470" h="1186179">
                  <a:moveTo>
                    <a:pt x="3429242" y="0"/>
                  </a:moveTo>
                  <a:lnTo>
                    <a:pt x="3125024" y="0"/>
                  </a:lnTo>
                  <a:lnTo>
                    <a:pt x="2826303" y="5079"/>
                  </a:lnTo>
                  <a:lnTo>
                    <a:pt x="2464766" y="17779"/>
                  </a:lnTo>
                  <a:lnTo>
                    <a:pt x="2186497" y="33019"/>
                  </a:lnTo>
                  <a:lnTo>
                    <a:pt x="1854343" y="58419"/>
                  </a:lnTo>
                  <a:lnTo>
                    <a:pt x="1790191" y="64769"/>
                  </a:lnTo>
                  <a:lnTo>
                    <a:pt x="1726844" y="69850"/>
                  </a:lnTo>
                  <a:lnTo>
                    <a:pt x="1664318" y="76200"/>
                  </a:lnTo>
                  <a:lnTo>
                    <a:pt x="1602635" y="83819"/>
                  </a:lnTo>
                  <a:lnTo>
                    <a:pt x="1481867" y="96519"/>
                  </a:lnTo>
                  <a:lnTo>
                    <a:pt x="1195993" y="134619"/>
                  </a:lnTo>
                  <a:lnTo>
                    <a:pt x="1141720" y="143509"/>
                  </a:lnTo>
                  <a:lnTo>
                    <a:pt x="1088458" y="151129"/>
                  </a:lnTo>
                  <a:lnTo>
                    <a:pt x="934927" y="177800"/>
                  </a:lnTo>
                  <a:lnTo>
                    <a:pt x="885898" y="187959"/>
                  </a:lnTo>
                  <a:lnTo>
                    <a:pt x="837974" y="196850"/>
                  </a:lnTo>
                  <a:lnTo>
                    <a:pt x="745518" y="217169"/>
                  </a:lnTo>
                  <a:lnTo>
                    <a:pt x="701024" y="226059"/>
                  </a:lnTo>
                  <a:lnTo>
                    <a:pt x="657710" y="236219"/>
                  </a:lnTo>
                  <a:lnTo>
                    <a:pt x="615596" y="247650"/>
                  </a:lnTo>
                  <a:lnTo>
                    <a:pt x="535042" y="267969"/>
                  </a:lnTo>
                  <a:lnTo>
                    <a:pt x="496640" y="279400"/>
                  </a:lnTo>
                  <a:lnTo>
                    <a:pt x="459513" y="290829"/>
                  </a:lnTo>
                  <a:lnTo>
                    <a:pt x="423680" y="300989"/>
                  </a:lnTo>
                  <a:lnTo>
                    <a:pt x="389160" y="312419"/>
                  </a:lnTo>
                  <a:lnTo>
                    <a:pt x="355972" y="323850"/>
                  </a:lnTo>
                  <a:lnTo>
                    <a:pt x="324134" y="335279"/>
                  </a:lnTo>
                  <a:lnTo>
                    <a:pt x="293665" y="347979"/>
                  </a:lnTo>
                  <a:lnTo>
                    <a:pt x="264584" y="359409"/>
                  </a:lnTo>
                  <a:lnTo>
                    <a:pt x="236910" y="370839"/>
                  </a:lnTo>
                  <a:lnTo>
                    <a:pt x="210663" y="383539"/>
                  </a:lnTo>
                  <a:lnTo>
                    <a:pt x="185860" y="396239"/>
                  </a:lnTo>
                  <a:lnTo>
                    <a:pt x="162520" y="408939"/>
                  </a:lnTo>
                  <a:lnTo>
                    <a:pt x="140663" y="420369"/>
                  </a:lnTo>
                  <a:lnTo>
                    <a:pt x="101472" y="445769"/>
                  </a:lnTo>
                  <a:lnTo>
                    <a:pt x="68436" y="472439"/>
                  </a:lnTo>
                  <a:lnTo>
                    <a:pt x="30755" y="511809"/>
                  </a:lnTo>
                  <a:lnTo>
                    <a:pt x="7773" y="552450"/>
                  </a:lnTo>
                  <a:lnTo>
                    <a:pt x="0" y="593089"/>
                  </a:lnTo>
                  <a:lnTo>
                    <a:pt x="870" y="607059"/>
                  </a:lnTo>
                  <a:lnTo>
                    <a:pt x="13769" y="647700"/>
                  </a:lnTo>
                  <a:lnTo>
                    <a:pt x="41707" y="688339"/>
                  </a:lnTo>
                  <a:lnTo>
                    <a:pt x="84175" y="727709"/>
                  </a:lnTo>
                  <a:lnTo>
                    <a:pt x="120307" y="753109"/>
                  </a:lnTo>
                  <a:lnTo>
                    <a:pt x="162520" y="778509"/>
                  </a:lnTo>
                  <a:lnTo>
                    <a:pt x="210662" y="802639"/>
                  </a:lnTo>
                  <a:lnTo>
                    <a:pt x="236910" y="815339"/>
                  </a:lnTo>
                  <a:lnTo>
                    <a:pt x="264584" y="826769"/>
                  </a:lnTo>
                  <a:lnTo>
                    <a:pt x="293665" y="839469"/>
                  </a:lnTo>
                  <a:lnTo>
                    <a:pt x="324133" y="850900"/>
                  </a:lnTo>
                  <a:lnTo>
                    <a:pt x="389160" y="873759"/>
                  </a:lnTo>
                  <a:lnTo>
                    <a:pt x="459513" y="896619"/>
                  </a:lnTo>
                  <a:lnTo>
                    <a:pt x="496640" y="908050"/>
                  </a:lnTo>
                  <a:lnTo>
                    <a:pt x="535042" y="918209"/>
                  </a:lnTo>
                  <a:lnTo>
                    <a:pt x="574700" y="929639"/>
                  </a:lnTo>
                  <a:lnTo>
                    <a:pt x="657710" y="949959"/>
                  </a:lnTo>
                  <a:lnTo>
                    <a:pt x="791174" y="980439"/>
                  </a:lnTo>
                  <a:lnTo>
                    <a:pt x="837973" y="989329"/>
                  </a:lnTo>
                  <a:lnTo>
                    <a:pt x="885897" y="999489"/>
                  </a:lnTo>
                  <a:lnTo>
                    <a:pt x="1141720" y="1043939"/>
                  </a:lnTo>
                  <a:lnTo>
                    <a:pt x="1195993" y="1051559"/>
                  </a:lnTo>
                  <a:lnTo>
                    <a:pt x="1251258" y="1060450"/>
                  </a:lnTo>
                  <a:lnTo>
                    <a:pt x="1422820" y="1083309"/>
                  </a:lnTo>
                  <a:lnTo>
                    <a:pt x="1481867" y="1089659"/>
                  </a:lnTo>
                  <a:lnTo>
                    <a:pt x="1541811" y="1097279"/>
                  </a:lnTo>
                  <a:lnTo>
                    <a:pt x="1790191" y="1122679"/>
                  </a:lnTo>
                  <a:lnTo>
                    <a:pt x="1854342" y="1127759"/>
                  </a:lnTo>
                  <a:lnTo>
                    <a:pt x="1919279" y="1134109"/>
                  </a:lnTo>
                  <a:lnTo>
                    <a:pt x="2051431" y="1144269"/>
                  </a:lnTo>
                  <a:lnTo>
                    <a:pt x="2118609" y="1148079"/>
                  </a:lnTo>
                  <a:lnTo>
                    <a:pt x="2186497" y="1153159"/>
                  </a:lnTo>
                  <a:lnTo>
                    <a:pt x="2464765" y="1168399"/>
                  </a:lnTo>
                  <a:lnTo>
                    <a:pt x="2535918" y="1170939"/>
                  </a:lnTo>
                  <a:lnTo>
                    <a:pt x="2607666" y="1174749"/>
                  </a:lnTo>
                  <a:lnTo>
                    <a:pt x="2752878" y="1179829"/>
                  </a:lnTo>
                  <a:lnTo>
                    <a:pt x="2900249" y="1182369"/>
                  </a:lnTo>
                  <a:lnTo>
                    <a:pt x="2974697" y="1184909"/>
                  </a:lnTo>
                  <a:lnTo>
                    <a:pt x="3579569" y="1184909"/>
                  </a:lnTo>
                  <a:lnTo>
                    <a:pt x="3654017" y="1182369"/>
                  </a:lnTo>
                  <a:lnTo>
                    <a:pt x="3801388" y="1179829"/>
                  </a:lnTo>
                  <a:lnTo>
                    <a:pt x="3946599" y="1174749"/>
                  </a:lnTo>
                  <a:lnTo>
                    <a:pt x="4018348" y="1170939"/>
                  </a:lnTo>
                  <a:lnTo>
                    <a:pt x="4089500" y="1168399"/>
                  </a:lnTo>
                  <a:lnTo>
                    <a:pt x="4367769" y="1153159"/>
                  </a:lnTo>
                  <a:lnTo>
                    <a:pt x="4435657" y="1148079"/>
                  </a:lnTo>
                  <a:lnTo>
                    <a:pt x="4502835" y="1144269"/>
                  </a:lnTo>
                  <a:lnTo>
                    <a:pt x="4634987" y="1134109"/>
                  </a:lnTo>
                  <a:lnTo>
                    <a:pt x="4699923" y="1127759"/>
                  </a:lnTo>
                  <a:lnTo>
                    <a:pt x="4764075" y="1122679"/>
                  </a:lnTo>
                  <a:lnTo>
                    <a:pt x="5012455" y="1097279"/>
                  </a:lnTo>
                  <a:lnTo>
                    <a:pt x="5072399" y="1089659"/>
                  </a:lnTo>
                  <a:lnTo>
                    <a:pt x="5131445" y="1083309"/>
                  </a:lnTo>
                  <a:lnTo>
                    <a:pt x="5303007" y="1060450"/>
                  </a:lnTo>
                  <a:lnTo>
                    <a:pt x="5358273" y="1051559"/>
                  </a:lnTo>
                  <a:lnTo>
                    <a:pt x="5412546" y="1043939"/>
                  </a:lnTo>
                  <a:lnTo>
                    <a:pt x="5668369" y="999489"/>
                  </a:lnTo>
                  <a:lnTo>
                    <a:pt x="5716292" y="989329"/>
                  </a:lnTo>
                  <a:lnTo>
                    <a:pt x="5763092" y="980439"/>
                  </a:lnTo>
                  <a:lnTo>
                    <a:pt x="5896556" y="949959"/>
                  </a:lnTo>
                  <a:lnTo>
                    <a:pt x="5979566" y="929639"/>
                  </a:lnTo>
                  <a:lnTo>
                    <a:pt x="6019224" y="918209"/>
                  </a:lnTo>
                  <a:lnTo>
                    <a:pt x="6057626" y="908050"/>
                  </a:lnTo>
                  <a:lnTo>
                    <a:pt x="6094753" y="896619"/>
                  </a:lnTo>
                  <a:lnTo>
                    <a:pt x="6165106" y="873759"/>
                  </a:lnTo>
                  <a:lnTo>
                    <a:pt x="6230132" y="850900"/>
                  </a:lnTo>
                  <a:lnTo>
                    <a:pt x="6289682" y="826769"/>
                  </a:lnTo>
                  <a:lnTo>
                    <a:pt x="6317356" y="815339"/>
                  </a:lnTo>
                  <a:lnTo>
                    <a:pt x="6343603" y="802639"/>
                  </a:lnTo>
                  <a:lnTo>
                    <a:pt x="6368406" y="791209"/>
                  </a:lnTo>
                  <a:lnTo>
                    <a:pt x="6391746" y="778509"/>
                  </a:lnTo>
                  <a:lnTo>
                    <a:pt x="6433959" y="753109"/>
                  </a:lnTo>
                  <a:lnTo>
                    <a:pt x="6470091" y="727709"/>
                  </a:lnTo>
                  <a:lnTo>
                    <a:pt x="6499992" y="701039"/>
                  </a:lnTo>
                  <a:lnTo>
                    <a:pt x="6532830" y="661669"/>
                  </a:lnTo>
                  <a:lnTo>
                    <a:pt x="6550799" y="621029"/>
                  </a:lnTo>
                  <a:lnTo>
                    <a:pt x="6554266" y="593089"/>
                  </a:lnTo>
                  <a:lnTo>
                    <a:pt x="6553396" y="579119"/>
                  </a:lnTo>
                  <a:lnTo>
                    <a:pt x="6540497" y="538479"/>
                  </a:lnTo>
                  <a:lnTo>
                    <a:pt x="6512558" y="499109"/>
                  </a:lnTo>
                  <a:lnTo>
                    <a:pt x="6452794" y="445769"/>
                  </a:lnTo>
                  <a:lnTo>
                    <a:pt x="6413603" y="420369"/>
                  </a:lnTo>
                  <a:lnTo>
                    <a:pt x="6391746" y="408939"/>
                  </a:lnTo>
                  <a:lnTo>
                    <a:pt x="6368406" y="396239"/>
                  </a:lnTo>
                  <a:lnTo>
                    <a:pt x="6343603" y="383539"/>
                  </a:lnTo>
                  <a:lnTo>
                    <a:pt x="6317356" y="370839"/>
                  </a:lnTo>
                  <a:lnTo>
                    <a:pt x="6289682" y="359409"/>
                  </a:lnTo>
                  <a:lnTo>
                    <a:pt x="6260601" y="347979"/>
                  </a:lnTo>
                  <a:lnTo>
                    <a:pt x="6230132" y="335279"/>
                  </a:lnTo>
                  <a:lnTo>
                    <a:pt x="6198294" y="323850"/>
                  </a:lnTo>
                  <a:lnTo>
                    <a:pt x="6165106" y="312419"/>
                  </a:lnTo>
                  <a:lnTo>
                    <a:pt x="6130586" y="300989"/>
                  </a:lnTo>
                  <a:lnTo>
                    <a:pt x="6094753" y="290829"/>
                  </a:lnTo>
                  <a:lnTo>
                    <a:pt x="6057626" y="279400"/>
                  </a:lnTo>
                  <a:lnTo>
                    <a:pt x="6019224" y="267969"/>
                  </a:lnTo>
                  <a:lnTo>
                    <a:pt x="5938670" y="247650"/>
                  </a:lnTo>
                  <a:lnTo>
                    <a:pt x="5896556" y="236219"/>
                  </a:lnTo>
                  <a:lnTo>
                    <a:pt x="5853243" y="226059"/>
                  </a:lnTo>
                  <a:lnTo>
                    <a:pt x="5808748" y="217169"/>
                  </a:lnTo>
                  <a:lnTo>
                    <a:pt x="5716292" y="196850"/>
                  </a:lnTo>
                  <a:lnTo>
                    <a:pt x="5668369" y="187959"/>
                  </a:lnTo>
                  <a:lnTo>
                    <a:pt x="5619340" y="177800"/>
                  </a:lnTo>
                  <a:lnTo>
                    <a:pt x="5465808" y="151129"/>
                  </a:lnTo>
                  <a:lnTo>
                    <a:pt x="5412546" y="143509"/>
                  </a:lnTo>
                  <a:lnTo>
                    <a:pt x="5358273" y="134619"/>
                  </a:lnTo>
                  <a:lnTo>
                    <a:pt x="5072399" y="96519"/>
                  </a:lnTo>
                  <a:lnTo>
                    <a:pt x="4951632" y="83819"/>
                  </a:lnTo>
                  <a:lnTo>
                    <a:pt x="4889948" y="76200"/>
                  </a:lnTo>
                  <a:lnTo>
                    <a:pt x="4827423" y="69850"/>
                  </a:lnTo>
                  <a:lnTo>
                    <a:pt x="4764075" y="64769"/>
                  </a:lnTo>
                  <a:lnTo>
                    <a:pt x="4699923" y="58419"/>
                  </a:lnTo>
                  <a:lnTo>
                    <a:pt x="4367769" y="33019"/>
                  </a:lnTo>
                  <a:lnTo>
                    <a:pt x="4089500" y="17779"/>
                  </a:lnTo>
                  <a:lnTo>
                    <a:pt x="3727963" y="5079"/>
                  </a:lnTo>
                  <a:lnTo>
                    <a:pt x="3429242" y="0"/>
                  </a:lnTo>
                  <a:close/>
                </a:path>
              </a:pathLst>
            </a:custGeom>
            <a:solidFill>
              <a:srgbClr val="CA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199" y="2493263"/>
              <a:ext cx="5559552" cy="11490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72872" y="2483520"/>
              <a:ext cx="5424805" cy="1017269"/>
            </a:xfrm>
            <a:custGeom>
              <a:avLst/>
              <a:gdLst/>
              <a:ahLst/>
              <a:cxnLst/>
              <a:rect l="l" t="t" r="r" b="b"/>
              <a:pathLst>
                <a:path w="5424805" h="1017270">
                  <a:moveTo>
                    <a:pt x="2712110" y="0"/>
                  </a:moveTo>
                  <a:lnTo>
                    <a:pt x="2485945" y="1743"/>
                  </a:lnTo>
                  <a:lnTo>
                    <a:pt x="2264914" y="6881"/>
                  </a:lnTo>
                  <a:lnTo>
                    <a:pt x="2049751" y="15277"/>
                  </a:lnTo>
                  <a:lnTo>
                    <a:pt x="1841189" y="26792"/>
                  </a:lnTo>
                  <a:lnTo>
                    <a:pt x="1639963" y="41289"/>
                  </a:lnTo>
                  <a:lnTo>
                    <a:pt x="1446808" y="58631"/>
                  </a:lnTo>
                  <a:lnTo>
                    <a:pt x="1262456" y="78679"/>
                  </a:lnTo>
                  <a:lnTo>
                    <a:pt x="1144808" y="93480"/>
                  </a:lnTo>
                  <a:lnTo>
                    <a:pt x="1031617" y="109382"/>
                  </a:lnTo>
                  <a:lnTo>
                    <a:pt x="923100" y="126344"/>
                  </a:lnTo>
                  <a:lnTo>
                    <a:pt x="819475" y="144325"/>
                  </a:lnTo>
                  <a:lnTo>
                    <a:pt x="720959" y="163285"/>
                  </a:lnTo>
                  <a:lnTo>
                    <a:pt x="673685" y="173120"/>
                  </a:lnTo>
                  <a:lnTo>
                    <a:pt x="627769" y="183183"/>
                  </a:lnTo>
                  <a:lnTo>
                    <a:pt x="583240" y="193471"/>
                  </a:lnTo>
                  <a:lnTo>
                    <a:pt x="540124" y="203978"/>
                  </a:lnTo>
                  <a:lnTo>
                    <a:pt x="498449" y="214699"/>
                  </a:lnTo>
                  <a:lnTo>
                    <a:pt x="458241" y="225629"/>
                  </a:lnTo>
                  <a:lnTo>
                    <a:pt x="419527" y="236763"/>
                  </a:lnTo>
                  <a:lnTo>
                    <a:pt x="382336" y="248096"/>
                  </a:lnTo>
                  <a:lnTo>
                    <a:pt x="312629" y="271337"/>
                  </a:lnTo>
                  <a:lnTo>
                    <a:pt x="249335" y="295312"/>
                  </a:lnTo>
                  <a:lnTo>
                    <a:pt x="192673" y="319980"/>
                  </a:lnTo>
                  <a:lnTo>
                    <a:pt x="142861" y="345300"/>
                  </a:lnTo>
                  <a:lnTo>
                    <a:pt x="100115" y="371232"/>
                  </a:lnTo>
                  <a:lnTo>
                    <a:pt x="64653" y="397734"/>
                  </a:lnTo>
                  <a:lnTo>
                    <a:pt x="36694" y="424766"/>
                  </a:lnTo>
                  <a:lnTo>
                    <a:pt x="9295" y="466219"/>
                  </a:lnTo>
                  <a:lnTo>
                    <a:pt x="0" y="508635"/>
                  </a:lnTo>
                  <a:lnTo>
                    <a:pt x="1041" y="522871"/>
                  </a:lnTo>
                  <a:lnTo>
                    <a:pt x="16453" y="564981"/>
                  </a:lnTo>
                  <a:lnTo>
                    <a:pt x="49722" y="606082"/>
                  </a:lnTo>
                  <a:lnTo>
                    <a:pt x="81460" y="632855"/>
                  </a:lnTo>
                  <a:lnTo>
                    <a:pt x="120591" y="659077"/>
                  </a:lnTo>
                  <a:lnTo>
                    <a:pt x="166897" y="684708"/>
                  </a:lnTo>
                  <a:lnTo>
                    <a:pt x="220162" y="709707"/>
                  </a:lnTo>
                  <a:lnTo>
                    <a:pt x="280167" y="734034"/>
                  </a:lnTo>
                  <a:lnTo>
                    <a:pt x="346694" y="757647"/>
                  </a:lnTo>
                  <a:lnTo>
                    <a:pt x="419527" y="780506"/>
                  </a:lnTo>
                  <a:lnTo>
                    <a:pt x="458241" y="791640"/>
                  </a:lnTo>
                  <a:lnTo>
                    <a:pt x="498449" y="802570"/>
                  </a:lnTo>
                  <a:lnTo>
                    <a:pt x="540124" y="813291"/>
                  </a:lnTo>
                  <a:lnTo>
                    <a:pt x="583240" y="823798"/>
                  </a:lnTo>
                  <a:lnTo>
                    <a:pt x="627769" y="834086"/>
                  </a:lnTo>
                  <a:lnTo>
                    <a:pt x="673685" y="844149"/>
                  </a:lnTo>
                  <a:lnTo>
                    <a:pt x="720959" y="853984"/>
                  </a:lnTo>
                  <a:lnTo>
                    <a:pt x="819475" y="872944"/>
                  </a:lnTo>
                  <a:lnTo>
                    <a:pt x="923100" y="890925"/>
                  </a:lnTo>
                  <a:lnTo>
                    <a:pt x="1031617" y="907887"/>
                  </a:lnTo>
                  <a:lnTo>
                    <a:pt x="1144808" y="923789"/>
                  </a:lnTo>
                  <a:lnTo>
                    <a:pt x="1262456" y="938590"/>
                  </a:lnTo>
                  <a:lnTo>
                    <a:pt x="1446808" y="958638"/>
                  </a:lnTo>
                  <a:lnTo>
                    <a:pt x="1639963" y="975980"/>
                  </a:lnTo>
                  <a:lnTo>
                    <a:pt x="1841189" y="990477"/>
                  </a:lnTo>
                  <a:lnTo>
                    <a:pt x="2049751" y="1001992"/>
                  </a:lnTo>
                  <a:lnTo>
                    <a:pt x="2264914" y="1010388"/>
                  </a:lnTo>
                  <a:lnTo>
                    <a:pt x="2485945" y="1015526"/>
                  </a:lnTo>
                  <a:lnTo>
                    <a:pt x="2712110" y="1017270"/>
                  </a:lnTo>
                  <a:lnTo>
                    <a:pt x="2938274" y="1015526"/>
                  </a:lnTo>
                  <a:lnTo>
                    <a:pt x="3159305" y="1010388"/>
                  </a:lnTo>
                  <a:lnTo>
                    <a:pt x="3374469" y="1001992"/>
                  </a:lnTo>
                  <a:lnTo>
                    <a:pt x="3583030" y="990477"/>
                  </a:lnTo>
                  <a:lnTo>
                    <a:pt x="3784256" y="975980"/>
                  </a:lnTo>
                  <a:lnTo>
                    <a:pt x="3977412" y="958638"/>
                  </a:lnTo>
                  <a:lnTo>
                    <a:pt x="4161764" y="938590"/>
                  </a:lnTo>
                  <a:lnTo>
                    <a:pt x="4279412" y="923789"/>
                  </a:lnTo>
                  <a:lnTo>
                    <a:pt x="4392603" y="907887"/>
                  </a:lnTo>
                  <a:lnTo>
                    <a:pt x="4501120" y="890925"/>
                  </a:lnTo>
                  <a:lnTo>
                    <a:pt x="4604745" y="872944"/>
                  </a:lnTo>
                  <a:lnTo>
                    <a:pt x="4703261" y="853984"/>
                  </a:lnTo>
                  <a:lnTo>
                    <a:pt x="4750535" y="844149"/>
                  </a:lnTo>
                  <a:lnTo>
                    <a:pt x="4796450" y="834086"/>
                  </a:lnTo>
                  <a:lnTo>
                    <a:pt x="4840980" y="823798"/>
                  </a:lnTo>
                  <a:lnTo>
                    <a:pt x="4884096" y="813291"/>
                  </a:lnTo>
                  <a:lnTo>
                    <a:pt x="4925771" y="802570"/>
                  </a:lnTo>
                  <a:lnTo>
                    <a:pt x="4965979" y="791640"/>
                  </a:lnTo>
                  <a:lnTo>
                    <a:pt x="5004692" y="780506"/>
                  </a:lnTo>
                  <a:lnTo>
                    <a:pt x="5041884" y="769173"/>
                  </a:lnTo>
                  <a:lnTo>
                    <a:pt x="5111591" y="745932"/>
                  </a:lnTo>
                  <a:lnTo>
                    <a:pt x="5174885" y="721957"/>
                  </a:lnTo>
                  <a:lnTo>
                    <a:pt x="5231546" y="697289"/>
                  </a:lnTo>
                  <a:lnTo>
                    <a:pt x="5281359" y="671969"/>
                  </a:lnTo>
                  <a:lnTo>
                    <a:pt x="5324105" y="646037"/>
                  </a:lnTo>
                  <a:lnTo>
                    <a:pt x="5359566" y="619535"/>
                  </a:lnTo>
                  <a:lnTo>
                    <a:pt x="5387526" y="592503"/>
                  </a:lnTo>
                  <a:lnTo>
                    <a:pt x="5414924" y="551050"/>
                  </a:lnTo>
                  <a:lnTo>
                    <a:pt x="5424220" y="508635"/>
                  </a:lnTo>
                  <a:lnTo>
                    <a:pt x="5423178" y="494398"/>
                  </a:lnTo>
                  <a:lnTo>
                    <a:pt x="5407767" y="452288"/>
                  </a:lnTo>
                  <a:lnTo>
                    <a:pt x="5374498" y="411187"/>
                  </a:lnTo>
                  <a:lnTo>
                    <a:pt x="5342760" y="384414"/>
                  </a:lnTo>
                  <a:lnTo>
                    <a:pt x="5303629" y="358192"/>
                  </a:lnTo>
                  <a:lnTo>
                    <a:pt x="5257322" y="332561"/>
                  </a:lnTo>
                  <a:lnTo>
                    <a:pt x="5204058" y="307562"/>
                  </a:lnTo>
                  <a:lnTo>
                    <a:pt x="5144053" y="283235"/>
                  </a:lnTo>
                  <a:lnTo>
                    <a:pt x="5077526" y="259622"/>
                  </a:lnTo>
                  <a:lnTo>
                    <a:pt x="5004692" y="236763"/>
                  </a:lnTo>
                  <a:lnTo>
                    <a:pt x="4965979" y="225629"/>
                  </a:lnTo>
                  <a:lnTo>
                    <a:pt x="4925771" y="214699"/>
                  </a:lnTo>
                  <a:lnTo>
                    <a:pt x="4884096" y="203978"/>
                  </a:lnTo>
                  <a:lnTo>
                    <a:pt x="4840980" y="193471"/>
                  </a:lnTo>
                  <a:lnTo>
                    <a:pt x="4796450" y="183183"/>
                  </a:lnTo>
                  <a:lnTo>
                    <a:pt x="4750535" y="173120"/>
                  </a:lnTo>
                  <a:lnTo>
                    <a:pt x="4703261" y="163285"/>
                  </a:lnTo>
                  <a:lnTo>
                    <a:pt x="4604745" y="144325"/>
                  </a:lnTo>
                  <a:lnTo>
                    <a:pt x="4501120" y="126344"/>
                  </a:lnTo>
                  <a:lnTo>
                    <a:pt x="4392603" y="109382"/>
                  </a:lnTo>
                  <a:lnTo>
                    <a:pt x="4279412" y="93480"/>
                  </a:lnTo>
                  <a:lnTo>
                    <a:pt x="4161764" y="78679"/>
                  </a:lnTo>
                  <a:lnTo>
                    <a:pt x="3977412" y="58631"/>
                  </a:lnTo>
                  <a:lnTo>
                    <a:pt x="3784256" y="41289"/>
                  </a:lnTo>
                  <a:lnTo>
                    <a:pt x="3583030" y="26792"/>
                  </a:lnTo>
                  <a:lnTo>
                    <a:pt x="3374469" y="15277"/>
                  </a:lnTo>
                  <a:lnTo>
                    <a:pt x="3159305" y="6881"/>
                  </a:lnTo>
                  <a:lnTo>
                    <a:pt x="2938274" y="1743"/>
                  </a:lnTo>
                  <a:lnTo>
                    <a:pt x="2712110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9151" y="2264663"/>
              <a:ext cx="4803648" cy="8138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49554" y="2257460"/>
              <a:ext cx="4671060" cy="678180"/>
            </a:xfrm>
            <a:custGeom>
              <a:avLst/>
              <a:gdLst/>
              <a:ahLst/>
              <a:cxnLst/>
              <a:rect l="l" t="t" r="r" b="b"/>
              <a:pathLst>
                <a:path w="4671059" h="678180">
                  <a:moveTo>
                    <a:pt x="2335428" y="0"/>
                  </a:moveTo>
                  <a:lnTo>
                    <a:pt x="2258338" y="181"/>
                  </a:lnTo>
                  <a:lnTo>
                    <a:pt x="1956609" y="4438"/>
                  </a:lnTo>
                  <a:lnTo>
                    <a:pt x="1667336" y="14077"/>
                  </a:lnTo>
                  <a:lnTo>
                    <a:pt x="1460035" y="24625"/>
                  </a:lnTo>
                  <a:lnTo>
                    <a:pt x="1262164" y="37848"/>
                  </a:lnTo>
                  <a:lnTo>
                    <a:pt x="1074761" y="53597"/>
                  </a:lnTo>
                  <a:lnTo>
                    <a:pt x="898865" y="71720"/>
                  </a:lnTo>
                  <a:lnTo>
                    <a:pt x="788506" y="85046"/>
                  </a:lnTo>
                  <a:lnTo>
                    <a:pt x="684031" y="99317"/>
                  </a:lnTo>
                  <a:lnTo>
                    <a:pt x="585747" y="114486"/>
                  </a:lnTo>
                  <a:lnTo>
                    <a:pt x="539022" y="122394"/>
                  </a:lnTo>
                  <a:lnTo>
                    <a:pt x="493961" y="130509"/>
                  </a:lnTo>
                  <a:lnTo>
                    <a:pt x="450602" y="138827"/>
                  </a:lnTo>
                  <a:lnTo>
                    <a:pt x="408983" y="147342"/>
                  </a:lnTo>
                  <a:lnTo>
                    <a:pt x="369142" y="156048"/>
                  </a:lnTo>
                  <a:lnTo>
                    <a:pt x="331118" y="164940"/>
                  </a:lnTo>
                  <a:lnTo>
                    <a:pt x="260676" y="183258"/>
                  </a:lnTo>
                  <a:lnTo>
                    <a:pt x="197963" y="202252"/>
                  </a:lnTo>
                  <a:lnTo>
                    <a:pt x="143288" y="221876"/>
                  </a:lnTo>
                  <a:lnTo>
                    <a:pt x="96959" y="242087"/>
                  </a:lnTo>
                  <a:lnTo>
                    <a:pt x="59282" y="262839"/>
                  </a:lnTo>
                  <a:lnTo>
                    <a:pt x="19665" y="294884"/>
                  </a:lnTo>
                  <a:lnTo>
                    <a:pt x="0" y="339090"/>
                  </a:lnTo>
                  <a:lnTo>
                    <a:pt x="1248" y="350282"/>
                  </a:lnTo>
                  <a:lnTo>
                    <a:pt x="30566" y="394092"/>
                  </a:lnTo>
                  <a:lnTo>
                    <a:pt x="77020" y="425781"/>
                  </a:lnTo>
                  <a:lnTo>
                    <a:pt x="119061" y="446268"/>
                  </a:lnTo>
                  <a:lnTo>
                    <a:pt x="169602" y="466191"/>
                  </a:lnTo>
                  <a:lnTo>
                    <a:pt x="228334" y="485506"/>
                  </a:lnTo>
                  <a:lnTo>
                    <a:pt x="294950" y="504167"/>
                  </a:lnTo>
                  <a:lnTo>
                    <a:pt x="369142" y="522131"/>
                  </a:lnTo>
                  <a:lnTo>
                    <a:pt x="408983" y="530837"/>
                  </a:lnTo>
                  <a:lnTo>
                    <a:pt x="450602" y="539352"/>
                  </a:lnTo>
                  <a:lnTo>
                    <a:pt x="493961" y="547670"/>
                  </a:lnTo>
                  <a:lnTo>
                    <a:pt x="539022" y="555785"/>
                  </a:lnTo>
                  <a:lnTo>
                    <a:pt x="585747" y="563693"/>
                  </a:lnTo>
                  <a:lnTo>
                    <a:pt x="634096" y="571387"/>
                  </a:lnTo>
                  <a:lnTo>
                    <a:pt x="735514" y="586113"/>
                  </a:lnTo>
                  <a:lnTo>
                    <a:pt x="842969" y="599917"/>
                  </a:lnTo>
                  <a:lnTo>
                    <a:pt x="956154" y="612755"/>
                  </a:lnTo>
                  <a:lnTo>
                    <a:pt x="1136002" y="630103"/>
                  </a:lnTo>
                  <a:lnTo>
                    <a:pt x="1327010" y="645027"/>
                  </a:lnTo>
                  <a:lnTo>
                    <a:pt x="1528139" y="657375"/>
                  </a:lnTo>
                  <a:lnTo>
                    <a:pt x="1738352" y="666997"/>
                  </a:lnTo>
                  <a:lnTo>
                    <a:pt x="2030970" y="675324"/>
                  </a:lnTo>
                  <a:lnTo>
                    <a:pt x="2335428" y="678180"/>
                  </a:lnTo>
                  <a:lnTo>
                    <a:pt x="2639886" y="675324"/>
                  </a:lnTo>
                  <a:lnTo>
                    <a:pt x="2932504" y="666997"/>
                  </a:lnTo>
                  <a:lnTo>
                    <a:pt x="3142717" y="657375"/>
                  </a:lnTo>
                  <a:lnTo>
                    <a:pt x="3343846" y="645027"/>
                  </a:lnTo>
                  <a:lnTo>
                    <a:pt x="3534854" y="630103"/>
                  </a:lnTo>
                  <a:lnTo>
                    <a:pt x="3714701" y="612755"/>
                  </a:lnTo>
                  <a:lnTo>
                    <a:pt x="3827886" y="599917"/>
                  </a:lnTo>
                  <a:lnTo>
                    <a:pt x="3935342" y="586113"/>
                  </a:lnTo>
                  <a:lnTo>
                    <a:pt x="4036760" y="571387"/>
                  </a:lnTo>
                  <a:lnTo>
                    <a:pt x="4085109" y="563693"/>
                  </a:lnTo>
                  <a:lnTo>
                    <a:pt x="4131833" y="555785"/>
                  </a:lnTo>
                  <a:lnTo>
                    <a:pt x="4176894" y="547670"/>
                  </a:lnTo>
                  <a:lnTo>
                    <a:pt x="4220254" y="539352"/>
                  </a:lnTo>
                  <a:lnTo>
                    <a:pt x="4261873" y="530837"/>
                  </a:lnTo>
                  <a:lnTo>
                    <a:pt x="4301714" y="522131"/>
                  </a:lnTo>
                  <a:lnTo>
                    <a:pt x="4339738" y="513239"/>
                  </a:lnTo>
                  <a:lnTo>
                    <a:pt x="4410180" y="494921"/>
                  </a:lnTo>
                  <a:lnTo>
                    <a:pt x="4472892" y="475927"/>
                  </a:lnTo>
                  <a:lnTo>
                    <a:pt x="4527567" y="456303"/>
                  </a:lnTo>
                  <a:lnTo>
                    <a:pt x="4573897" y="436092"/>
                  </a:lnTo>
                  <a:lnTo>
                    <a:pt x="4611574" y="415340"/>
                  </a:lnTo>
                  <a:lnTo>
                    <a:pt x="4651191" y="383295"/>
                  </a:lnTo>
                  <a:lnTo>
                    <a:pt x="4670856" y="339090"/>
                  </a:lnTo>
                  <a:lnTo>
                    <a:pt x="4669608" y="327897"/>
                  </a:lnTo>
                  <a:lnTo>
                    <a:pt x="4640289" y="284087"/>
                  </a:lnTo>
                  <a:lnTo>
                    <a:pt x="4593836" y="252398"/>
                  </a:lnTo>
                  <a:lnTo>
                    <a:pt x="4551795" y="231911"/>
                  </a:lnTo>
                  <a:lnTo>
                    <a:pt x="4501254" y="211988"/>
                  </a:lnTo>
                  <a:lnTo>
                    <a:pt x="4442522" y="192673"/>
                  </a:lnTo>
                  <a:lnTo>
                    <a:pt x="4375906" y="174012"/>
                  </a:lnTo>
                  <a:lnTo>
                    <a:pt x="4301714" y="156048"/>
                  </a:lnTo>
                  <a:lnTo>
                    <a:pt x="4261873" y="147342"/>
                  </a:lnTo>
                  <a:lnTo>
                    <a:pt x="4220254" y="138827"/>
                  </a:lnTo>
                  <a:lnTo>
                    <a:pt x="4176894" y="130509"/>
                  </a:lnTo>
                  <a:lnTo>
                    <a:pt x="4131833" y="122394"/>
                  </a:lnTo>
                  <a:lnTo>
                    <a:pt x="4085109" y="114486"/>
                  </a:lnTo>
                  <a:lnTo>
                    <a:pt x="3986825" y="99317"/>
                  </a:lnTo>
                  <a:lnTo>
                    <a:pt x="3882350" y="85046"/>
                  </a:lnTo>
                  <a:lnTo>
                    <a:pt x="3771991" y="71720"/>
                  </a:lnTo>
                  <a:lnTo>
                    <a:pt x="3596094" y="53597"/>
                  </a:lnTo>
                  <a:lnTo>
                    <a:pt x="3408691" y="37848"/>
                  </a:lnTo>
                  <a:lnTo>
                    <a:pt x="3210820" y="24625"/>
                  </a:lnTo>
                  <a:lnTo>
                    <a:pt x="3003520" y="14077"/>
                  </a:lnTo>
                  <a:lnTo>
                    <a:pt x="2714246" y="4438"/>
                  </a:lnTo>
                  <a:lnTo>
                    <a:pt x="2412518" y="181"/>
                  </a:lnTo>
                  <a:lnTo>
                    <a:pt x="2335428" y="0"/>
                  </a:lnTo>
                  <a:close/>
                </a:path>
              </a:pathLst>
            </a:custGeom>
            <a:solidFill>
              <a:srgbClr val="8D1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7223" y="4227575"/>
              <a:ext cx="1969008" cy="3627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8165" y="4298279"/>
              <a:ext cx="1921078" cy="2511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7808" y="3633217"/>
              <a:ext cx="1667255" cy="362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8613" y="3704873"/>
              <a:ext cx="1619732" cy="2511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8327" y="3038855"/>
              <a:ext cx="1014984" cy="3627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0183" y="3111465"/>
              <a:ext cx="966816" cy="1883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50079" y="2444495"/>
              <a:ext cx="588263" cy="3657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71528" y="2518056"/>
              <a:ext cx="540385" cy="188595"/>
            </a:xfrm>
            <a:custGeom>
              <a:avLst/>
              <a:gdLst/>
              <a:ahLst/>
              <a:cxnLst/>
              <a:rect l="l" t="t" r="r" b="b"/>
              <a:pathLst>
                <a:path w="540385" h="188594">
                  <a:moveTo>
                    <a:pt x="73599" y="87519"/>
                  </a:moveTo>
                  <a:lnTo>
                    <a:pt x="12556" y="87519"/>
                  </a:lnTo>
                  <a:lnTo>
                    <a:pt x="12672" y="169545"/>
                  </a:lnTo>
                  <a:lnTo>
                    <a:pt x="15368" y="175628"/>
                  </a:lnTo>
                  <a:lnTo>
                    <a:pt x="26615" y="185832"/>
                  </a:lnTo>
                  <a:lnTo>
                    <a:pt x="34333" y="188382"/>
                  </a:lnTo>
                  <a:lnTo>
                    <a:pt x="46889" y="188382"/>
                  </a:lnTo>
                  <a:lnTo>
                    <a:pt x="63761" y="181645"/>
                  </a:lnTo>
                  <a:lnTo>
                    <a:pt x="67030" y="178178"/>
                  </a:lnTo>
                  <a:lnTo>
                    <a:pt x="75336" y="169545"/>
                  </a:lnTo>
                  <a:lnTo>
                    <a:pt x="74075" y="163396"/>
                  </a:lnTo>
                  <a:lnTo>
                    <a:pt x="64937" y="163396"/>
                  </a:lnTo>
                  <a:lnTo>
                    <a:pt x="62584" y="163266"/>
                  </a:lnTo>
                  <a:lnTo>
                    <a:pt x="50224" y="150902"/>
                  </a:lnTo>
                  <a:lnTo>
                    <a:pt x="50224" y="87716"/>
                  </a:lnTo>
                  <a:lnTo>
                    <a:pt x="73571" y="87716"/>
                  </a:lnTo>
                  <a:lnTo>
                    <a:pt x="73599" y="87519"/>
                  </a:lnTo>
                  <a:close/>
                </a:path>
                <a:path w="540385" h="188594">
                  <a:moveTo>
                    <a:pt x="73766" y="161891"/>
                  </a:moveTo>
                  <a:lnTo>
                    <a:pt x="71542" y="162415"/>
                  </a:lnTo>
                  <a:lnTo>
                    <a:pt x="69712" y="162807"/>
                  </a:lnTo>
                  <a:lnTo>
                    <a:pt x="66835" y="163330"/>
                  </a:lnTo>
                  <a:lnTo>
                    <a:pt x="64937" y="163396"/>
                  </a:lnTo>
                  <a:lnTo>
                    <a:pt x="74075" y="163396"/>
                  </a:lnTo>
                  <a:lnTo>
                    <a:pt x="73766" y="161891"/>
                  </a:lnTo>
                  <a:close/>
                </a:path>
                <a:path w="540385" h="188594">
                  <a:moveTo>
                    <a:pt x="46692" y="25118"/>
                  </a:moveTo>
                  <a:lnTo>
                    <a:pt x="30016" y="32050"/>
                  </a:lnTo>
                  <a:lnTo>
                    <a:pt x="27009" y="33097"/>
                  </a:lnTo>
                  <a:lnTo>
                    <a:pt x="21319" y="34864"/>
                  </a:lnTo>
                  <a:lnTo>
                    <a:pt x="12556" y="37480"/>
                  </a:lnTo>
                  <a:lnTo>
                    <a:pt x="12556" y="75352"/>
                  </a:lnTo>
                  <a:lnTo>
                    <a:pt x="11248" y="76137"/>
                  </a:lnTo>
                  <a:lnTo>
                    <a:pt x="9940" y="76857"/>
                  </a:lnTo>
                  <a:lnTo>
                    <a:pt x="8632" y="77511"/>
                  </a:lnTo>
                  <a:lnTo>
                    <a:pt x="0" y="81436"/>
                  </a:lnTo>
                  <a:lnTo>
                    <a:pt x="0" y="87911"/>
                  </a:lnTo>
                  <a:lnTo>
                    <a:pt x="3138" y="87650"/>
                  </a:lnTo>
                  <a:lnTo>
                    <a:pt x="6474" y="87519"/>
                  </a:lnTo>
                  <a:lnTo>
                    <a:pt x="73599" y="87519"/>
                  </a:lnTo>
                  <a:lnTo>
                    <a:pt x="75168" y="76531"/>
                  </a:lnTo>
                  <a:lnTo>
                    <a:pt x="50224" y="76531"/>
                  </a:lnTo>
                  <a:lnTo>
                    <a:pt x="50224" y="27668"/>
                  </a:lnTo>
                  <a:lnTo>
                    <a:pt x="46692" y="25118"/>
                  </a:lnTo>
                  <a:close/>
                </a:path>
                <a:path w="540385" h="188594">
                  <a:moveTo>
                    <a:pt x="73571" y="87716"/>
                  </a:moveTo>
                  <a:lnTo>
                    <a:pt x="60622" y="87716"/>
                  </a:lnTo>
                  <a:lnTo>
                    <a:pt x="71870" y="87911"/>
                  </a:lnTo>
                  <a:lnTo>
                    <a:pt x="72655" y="87847"/>
                  </a:lnTo>
                  <a:lnTo>
                    <a:pt x="73571" y="87716"/>
                  </a:lnTo>
                  <a:close/>
                </a:path>
                <a:path w="540385" h="188594">
                  <a:moveTo>
                    <a:pt x="75336" y="75352"/>
                  </a:moveTo>
                  <a:lnTo>
                    <a:pt x="70496" y="76137"/>
                  </a:lnTo>
                  <a:lnTo>
                    <a:pt x="63303" y="76531"/>
                  </a:lnTo>
                  <a:lnTo>
                    <a:pt x="75168" y="76531"/>
                  </a:lnTo>
                  <a:lnTo>
                    <a:pt x="75336" y="75352"/>
                  </a:lnTo>
                  <a:close/>
                </a:path>
                <a:path w="540385" h="188594">
                  <a:moveTo>
                    <a:pt x="146160" y="62793"/>
                  </a:moveTo>
                  <a:lnTo>
                    <a:pt x="108713" y="73673"/>
                  </a:lnTo>
                  <a:lnTo>
                    <a:pt x="90228" y="115452"/>
                  </a:lnTo>
                  <a:lnTo>
                    <a:pt x="87892" y="125589"/>
                  </a:lnTo>
                  <a:lnTo>
                    <a:pt x="88781" y="140147"/>
                  </a:lnTo>
                  <a:lnTo>
                    <a:pt x="109981" y="179442"/>
                  </a:lnTo>
                  <a:lnTo>
                    <a:pt x="142628" y="188382"/>
                  </a:lnTo>
                  <a:lnTo>
                    <a:pt x="150464" y="187978"/>
                  </a:lnTo>
                  <a:lnTo>
                    <a:pt x="181198" y="175825"/>
                  </a:lnTo>
                  <a:lnTo>
                    <a:pt x="140013" y="175825"/>
                  </a:lnTo>
                  <a:lnTo>
                    <a:pt x="135630" y="172749"/>
                  </a:lnTo>
                  <a:lnTo>
                    <a:pt x="126002" y="134811"/>
                  </a:lnTo>
                  <a:lnTo>
                    <a:pt x="125629" y="121860"/>
                  </a:lnTo>
                  <a:lnTo>
                    <a:pt x="125702" y="111116"/>
                  </a:lnTo>
                  <a:lnTo>
                    <a:pt x="139882" y="75352"/>
                  </a:lnTo>
                  <a:lnTo>
                    <a:pt x="183954" y="75352"/>
                  </a:lnTo>
                  <a:lnTo>
                    <a:pt x="179065" y="71238"/>
                  </a:lnTo>
                  <a:lnTo>
                    <a:pt x="169678" y="66546"/>
                  </a:lnTo>
                  <a:lnTo>
                    <a:pt x="158710" y="63732"/>
                  </a:lnTo>
                  <a:lnTo>
                    <a:pt x="146160" y="62793"/>
                  </a:lnTo>
                  <a:close/>
                </a:path>
                <a:path w="540385" h="188594">
                  <a:moveTo>
                    <a:pt x="183954" y="75352"/>
                  </a:moveTo>
                  <a:lnTo>
                    <a:pt x="147599" y="75352"/>
                  </a:lnTo>
                  <a:lnTo>
                    <a:pt x="151196" y="77119"/>
                  </a:lnTo>
                  <a:lnTo>
                    <a:pt x="157213" y="84184"/>
                  </a:lnTo>
                  <a:lnTo>
                    <a:pt x="163088" y="123080"/>
                  </a:lnTo>
                  <a:lnTo>
                    <a:pt x="163156" y="134811"/>
                  </a:lnTo>
                  <a:lnTo>
                    <a:pt x="162873" y="144696"/>
                  </a:lnTo>
                  <a:lnTo>
                    <a:pt x="150738" y="175825"/>
                  </a:lnTo>
                  <a:lnTo>
                    <a:pt x="181198" y="175825"/>
                  </a:lnTo>
                  <a:lnTo>
                    <a:pt x="199891" y="137436"/>
                  </a:lnTo>
                  <a:lnTo>
                    <a:pt x="200897" y="121860"/>
                  </a:lnTo>
                  <a:lnTo>
                    <a:pt x="200020" y="108216"/>
                  </a:lnTo>
                  <a:lnTo>
                    <a:pt x="197390" y="96325"/>
                  </a:lnTo>
                  <a:lnTo>
                    <a:pt x="193007" y="86189"/>
                  </a:lnTo>
                  <a:lnTo>
                    <a:pt x="186870" y="77806"/>
                  </a:lnTo>
                  <a:lnTo>
                    <a:pt x="183954" y="75352"/>
                  </a:lnTo>
                  <a:close/>
                </a:path>
                <a:path w="540385" h="188594">
                  <a:moveTo>
                    <a:pt x="284276" y="62793"/>
                  </a:moveTo>
                  <a:lnTo>
                    <a:pt x="246829" y="73673"/>
                  </a:lnTo>
                  <a:lnTo>
                    <a:pt x="228345" y="115452"/>
                  </a:lnTo>
                  <a:lnTo>
                    <a:pt x="226009" y="125589"/>
                  </a:lnTo>
                  <a:lnTo>
                    <a:pt x="226898" y="140147"/>
                  </a:lnTo>
                  <a:lnTo>
                    <a:pt x="248098" y="179442"/>
                  </a:lnTo>
                  <a:lnTo>
                    <a:pt x="280746" y="188382"/>
                  </a:lnTo>
                  <a:lnTo>
                    <a:pt x="288581" y="187978"/>
                  </a:lnTo>
                  <a:lnTo>
                    <a:pt x="319314" y="175825"/>
                  </a:lnTo>
                  <a:lnTo>
                    <a:pt x="278129" y="175825"/>
                  </a:lnTo>
                  <a:lnTo>
                    <a:pt x="273748" y="172749"/>
                  </a:lnTo>
                  <a:lnTo>
                    <a:pt x="264118" y="134811"/>
                  </a:lnTo>
                  <a:lnTo>
                    <a:pt x="263745" y="121860"/>
                  </a:lnTo>
                  <a:lnTo>
                    <a:pt x="263818" y="111116"/>
                  </a:lnTo>
                  <a:lnTo>
                    <a:pt x="277999" y="75352"/>
                  </a:lnTo>
                  <a:lnTo>
                    <a:pt x="322070" y="75352"/>
                  </a:lnTo>
                  <a:lnTo>
                    <a:pt x="317181" y="71238"/>
                  </a:lnTo>
                  <a:lnTo>
                    <a:pt x="307794" y="66546"/>
                  </a:lnTo>
                  <a:lnTo>
                    <a:pt x="296826" y="63732"/>
                  </a:lnTo>
                  <a:lnTo>
                    <a:pt x="284276" y="62793"/>
                  </a:lnTo>
                  <a:close/>
                </a:path>
                <a:path w="540385" h="188594">
                  <a:moveTo>
                    <a:pt x="322070" y="75352"/>
                  </a:moveTo>
                  <a:lnTo>
                    <a:pt x="285715" y="75352"/>
                  </a:lnTo>
                  <a:lnTo>
                    <a:pt x="289312" y="77119"/>
                  </a:lnTo>
                  <a:lnTo>
                    <a:pt x="295329" y="84184"/>
                  </a:lnTo>
                  <a:lnTo>
                    <a:pt x="301204" y="123080"/>
                  </a:lnTo>
                  <a:lnTo>
                    <a:pt x="301272" y="134811"/>
                  </a:lnTo>
                  <a:lnTo>
                    <a:pt x="300990" y="144696"/>
                  </a:lnTo>
                  <a:lnTo>
                    <a:pt x="288855" y="175825"/>
                  </a:lnTo>
                  <a:lnTo>
                    <a:pt x="319314" y="175825"/>
                  </a:lnTo>
                  <a:lnTo>
                    <a:pt x="338008" y="137436"/>
                  </a:lnTo>
                  <a:lnTo>
                    <a:pt x="339013" y="121860"/>
                  </a:lnTo>
                  <a:lnTo>
                    <a:pt x="338137" y="108216"/>
                  </a:lnTo>
                  <a:lnTo>
                    <a:pt x="335507" y="96325"/>
                  </a:lnTo>
                  <a:lnTo>
                    <a:pt x="331123" y="86189"/>
                  </a:lnTo>
                  <a:lnTo>
                    <a:pt x="324986" y="77806"/>
                  </a:lnTo>
                  <a:lnTo>
                    <a:pt x="322070" y="75352"/>
                  </a:lnTo>
                  <a:close/>
                </a:path>
                <a:path w="540385" h="188594">
                  <a:moveTo>
                    <a:pt x="411800" y="0"/>
                  </a:moveTo>
                  <a:lnTo>
                    <a:pt x="374065" y="11250"/>
                  </a:lnTo>
                  <a:lnTo>
                    <a:pt x="364125" y="12559"/>
                  </a:lnTo>
                  <a:lnTo>
                    <a:pt x="364125" y="25118"/>
                  </a:lnTo>
                  <a:lnTo>
                    <a:pt x="374916" y="27080"/>
                  </a:lnTo>
                  <a:lnTo>
                    <a:pt x="375309" y="27341"/>
                  </a:lnTo>
                  <a:lnTo>
                    <a:pt x="376681" y="37677"/>
                  </a:lnTo>
                  <a:lnTo>
                    <a:pt x="376629" y="162554"/>
                  </a:lnTo>
                  <a:lnTo>
                    <a:pt x="376485" y="168170"/>
                  </a:lnTo>
                  <a:lnTo>
                    <a:pt x="376093" y="170526"/>
                  </a:lnTo>
                  <a:lnTo>
                    <a:pt x="375961" y="171834"/>
                  </a:lnTo>
                  <a:lnTo>
                    <a:pt x="375701" y="172815"/>
                  </a:lnTo>
                  <a:lnTo>
                    <a:pt x="374915" y="174124"/>
                  </a:lnTo>
                  <a:lnTo>
                    <a:pt x="374262" y="174581"/>
                  </a:lnTo>
                  <a:lnTo>
                    <a:pt x="373346" y="174843"/>
                  </a:lnTo>
                  <a:lnTo>
                    <a:pt x="372300" y="175235"/>
                  </a:lnTo>
                  <a:lnTo>
                    <a:pt x="369227" y="175563"/>
                  </a:lnTo>
                  <a:lnTo>
                    <a:pt x="364125" y="175823"/>
                  </a:lnTo>
                  <a:lnTo>
                    <a:pt x="364125" y="188382"/>
                  </a:lnTo>
                  <a:lnTo>
                    <a:pt x="426906" y="188382"/>
                  </a:lnTo>
                  <a:lnTo>
                    <a:pt x="426906" y="175823"/>
                  </a:lnTo>
                  <a:lnTo>
                    <a:pt x="421805" y="175431"/>
                  </a:lnTo>
                  <a:lnTo>
                    <a:pt x="418993" y="175171"/>
                  </a:lnTo>
                  <a:lnTo>
                    <a:pt x="418470" y="175039"/>
                  </a:lnTo>
                  <a:lnTo>
                    <a:pt x="417292" y="174646"/>
                  </a:lnTo>
                  <a:lnTo>
                    <a:pt x="416443" y="174124"/>
                  </a:lnTo>
                  <a:lnTo>
                    <a:pt x="415919" y="173469"/>
                  </a:lnTo>
                  <a:lnTo>
                    <a:pt x="415527" y="173078"/>
                  </a:lnTo>
                  <a:lnTo>
                    <a:pt x="414350" y="1569"/>
                  </a:lnTo>
                  <a:lnTo>
                    <a:pt x="411800" y="0"/>
                  </a:lnTo>
                  <a:close/>
                </a:path>
                <a:path w="540385" h="188594">
                  <a:moveTo>
                    <a:pt x="464574" y="150707"/>
                  </a:moveTo>
                  <a:lnTo>
                    <a:pt x="452018" y="150707"/>
                  </a:lnTo>
                  <a:lnTo>
                    <a:pt x="452018" y="186420"/>
                  </a:lnTo>
                  <a:lnTo>
                    <a:pt x="453391" y="188382"/>
                  </a:lnTo>
                  <a:lnTo>
                    <a:pt x="488116" y="188382"/>
                  </a:lnTo>
                  <a:lnTo>
                    <a:pt x="499778" y="187585"/>
                  </a:lnTo>
                  <a:lnTo>
                    <a:pt x="510041" y="185194"/>
                  </a:lnTo>
                  <a:lnTo>
                    <a:pt x="518906" y="181208"/>
                  </a:lnTo>
                  <a:lnTo>
                    <a:pt x="526110" y="175825"/>
                  </a:lnTo>
                  <a:lnTo>
                    <a:pt x="486547" y="175825"/>
                  </a:lnTo>
                  <a:lnTo>
                    <a:pt x="481675" y="174941"/>
                  </a:lnTo>
                  <a:lnTo>
                    <a:pt x="464966" y="158294"/>
                  </a:lnTo>
                  <a:lnTo>
                    <a:pt x="464574" y="150707"/>
                  </a:lnTo>
                  <a:close/>
                </a:path>
                <a:path w="540385" h="188594">
                  <a:moveTo>
                    <a:pt x="539214" y="151720"/>
                  </a:moveTo>
                  <a:lnTo>
                    <a:pt x="514144" y="151720"/>
                  </a:lnTo>
                  <a:lnTo>
                    <a:pt x="514702" y="152864"/>
                  </a:lnTo>
                  <a:lnTo>
                    <a:pt x="514798" y="161825"/>
                  </a:lnTo>
                  <a:lnTo>
                    <a:pt x="512836" y="166339"/>
                  </a:lnTo>
                  <a:lnTo>
                    <a:pt x="504990" y="173927"/>
                  </a:lnTo>
                  <a:lnTo>
                    <a:pt x="499365" y="175825"/>
                  </a:lnTo>
                  <a:lnTo>
                    <a:pt x="526110" y="175825"/>
                  </a:lnTo>
                  <a:lnTo>
                    <a:pt x="539105" y="152864"/>
                  </a:lnTo>
                  <a:lnTo>
                    <a:pt x="539214" y="151720"/>
                  </a:lnTo>
                  <a:close/>
                </a:path>
                <a:path w="540385" h="188594">
                  <a:moveTo>
                    <a:pt x="526962" y="62793"/>
                  </a:moveTo>
                  <a:lnTo>
                    <a:pt x="496749" y="62793"/>
                  </a:lnTo>
                  <a:lnTo>
                    <a:pt x="486584" y="63505"/>
                  </a:lnTo>
                  <a:lnTo>
                    <a:pt x="454912" y="87029"/>
                  </a:lnTo>
                  <a:lnTo>
                    <a:pt x="452018" y="102825"/>
                  </a:lnTo>
                  <a:lnTo>
                    <a:pt x="452018" y="109105"/>
                  </a:lnTo>
                  <a:lnTo>
                    <a:pt x="495637" y="138736"/>
                  </a:lnTo>
                  <a:lnTo>
                    <a:pt x="501653" y="143446"/>
                  </a:lnTo>
                  <a:lnTo>
                    <a:pt x="504793" y="150902"/>
                  </a:lnTo>
                  <a:lnTo>
                    <a:pt x="508847" y="152864"/>
                  </a:lnTo>
                  <a:lnTo>
                    <a:pt x="511529" y="153421"/>
                  </a:lnTo>
                  <a:lnTo>
                    <a:pt x="514144" y="151720"/>
                  </a:lnTo>
                  <a:lnTo>
                    <a:pt x="539214" y="151720"/>
                  </a:lnTo>
                  <a:lnTo>
                    <a:pt x="539911" y="144426"/>
                  </a:lnTo>
                  <a:lnTo>
                    <a:pt x="539910" y="139586"/>
                  </a:lnTo>
                  <a:lnTo>
                    <a:pt x="539224" y="135204"/>
                  </a:lnTo>
                  <a:lnTo>
                    <a:pt x="495735" y="108778"/>
                  </a:lnTo>
                  <a:lnTo>
                    <a:pt x="489882" y="107372"/>
                  </a:lnTo>
                  <a:lnTo>
                    <a:pt x="483604" y="105147"/>
                  </a:lnTo>
                  <a:lnTo>
                    <a:pt x="481218" y="103512"/>
                  </a:lnTo>
                  <a:lnTo>
                    <a:pt x="477947" y="99195"/>
                  </a:lnTo>
                  <a:lnTo>
                    <a:pt x="477131" y="95892"/>
                  </a:lnTo>
                  <a:lnTo>
                    <a:pt x="477131" y="91443"/>
                  </a:lnTo>
                  <a:lnTo>
                    <a:pt x="479821" y="91443"/>
                  </a:lnTo>
                  <a:lnTo>
                    <a:pt x="484814" y="86342"/>
                  </a:lnTo>
                  <a:lnTo>
                    <a:pt x="489228" y="81633"/>
                  </a:lnTo>
                  <a:lnTo>
                    <a:pt x="494983" y="75352"/>
                  </a:lnTo>
                  <a:lnTo>
                    <a:pt x="527354" y="75352"/>
                  </a:lnTo>
                  <a:lnTo>
                    <a:pt x="527246" y="63505"/>
                  </a:lnTo>
                  <a:lnTo>
                    <a:pt x="526962" y="62793"/>
                  </a:lnTo>
                  <a:close/>
                </a:path>
                <a:path w="540385" h="188594">
                  <a:moveTo>
                    <a:pt x="527354" y="75352"/>
                  </a:moveTo>
                  <a:lnTo>
                    <a:pt x="499038" y="75352"/>
                  </a:lnTo>
                  <a:lnTo>
                    <a:pt x="502602" y="75778"/>
                  </a:lnTo>
                  <a:lnTo>
                    <a:pt x="508749" y="77478"/>
                  </a:lnTo>
                  <a:lnTo>
                    <a:pt x="514405" y="85557"/>
                  </a:lnTo>
                  <a:lnTo>
                    <a:pt x="514546" y="87029"/>
                  </a:lnTo>
                  <a:lnTo>
                    <a:pt x="514682" y="91443"/>
                  </a:lnTo>
                  <a:lnTo>
                    <a:pt x="514798" y="97331"/>
                  </a:lnTo>
                  <a:lnTo>
                    <a:pt x="527354" y="97527"/>
                  </a:lnTo>
                  <a:lnTo>
                    <a:pt x="527354" y="75352"/>
                  </a:lnTo>
                  <a:close/>
                </a:path>
                <a:path w="540385" h="188594">
                  <a:moveTo>
                    <a:pt x="479821" y="91443"/>
                  </a:moveTo>
                  <a:lnTo>
                    <a:pt x="477131" y="91443"/>
                  </a:lnTo>
                  <a:lnTo>
                    <a:pt x="477131" y="93275"/>
                  </a:lnTo>
                  <a:lnTo>
                    <a:pt x="478668" y="92622"/>
                  </a:lnTo>
                  <a:lnTo>
                    <a:pt x="479821" y="9144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416" y="1990344"/>
            <a:ext cx="4770120" cy="2987040"/>
            <a:chOff x="2185416" y="1990344"/>
            <a:chExt cx="4770120" cy="29870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5704" y="2816352"/>
              <a:ext cx="3989831" cy="18044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3455" y="2863427"/>
              <a:ext cx="3842385" cy="1657985"/>
            </a:xfrm>
            <a:custGeom>
              <a:avLst/>
              <a:gdLst/>
              <a:ahLst/>
              <a:cxnLst/>
              <a:rect l="l" t="t" r="r" b="b"/>
              <a:pathLst>
                <a:path w="3842384" h="1657985">
                  <a:moveTo>
                    <a:pt x="3842156" y="0"/>
                  </a:moveTo>
                  <a:lnTo>
                    <a:pt x="0" y="0"/>
                  </a:lnTo>
                  <a:lnTo>
                    <a:pt x="0" y="1657772"/>
                  </a:lnTo>
                  <a:lnTo>
                    <a:pt x="3842156" y="1657772"/>
                  </a:lnTo>
                  <a:lnTo>
                    <a:pt x="3842156" y="0"/>
                  </a:lnTo>
                  <a:close/>
                </a:path>
              </a:pathLst>
            </a:custGeom>
            <a:solidFill>
              <a:srgbClr val="AC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3456" y="2863426"/>
              <a:ext cx="3842385" cy="1657985"/>
            </a:xfrm>
            <a:custGeom>
              <a:avLst/>
              <a:gdLst/>
              <a:ahLst/>
              <a:cxnLst/>
              <a:rect l="l" t="t" r="r" b="b"/>
              <a:pathLst>
                <a:path w="3842384" h="1657985">
                  <a:moveTo>
                    <a:pt x="0" y="0"/>
                  </a:moveTo>
                  <a:lnTo>
                    <a:pt x="3842156" y="0"/>
                  </a:lnTo>
                  <a:lnTo>
                    <a:pt x="3842156" y="1657773"/>
                  </a:lnTo>
                  <a:lnTo>
                    <a:pt x="0" y="1657773"/>
                  </a:lnTo>
                  <a:lnTo>
                    <a:pt x="0" y="0"/>
                  </a:lnTo>
                  <a:close/>
                </a:path>
              </a:pathLst>
            </a:custGeom>
            <a:ln w="12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416" y="1990344"/>
              <a:ext cx="2685288" cy="487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9568" y="2404872"/>
              <a:ext cx="2935223" cy="487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9568" y="4489704"/>
              <a:ext cx="2758440" cy="487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1437" y="2116173"/>
              <a:ext cx="2611661" cy="226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3455" y="2530615"/>
              <a:ext cx="2862783" cy="226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2917" y="2945058"/>
              <a:ext cx="1431391" cy="226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2917" y="3359501"/>
              <a:ext cx="1946191" cy="3139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2917" y="3773945"/>
              <a:ext cx="3402694" cy="2260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5473" y="4200947"/>
              <a:ext cx="2096862" cy="3139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3455" y="4615390"/>
              <a:ext cx="2686997" cy="22605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55462" y="1067364"/>
            <a:ext cx="49383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65" dirty="0"/>
              <a:t> </a:t>
            </a:r>
            <a:r>
              <a:rPr dirty="0"/>
              <a:t>Process</a:t>
            </a:r>
            <a:r>
              <a:rPr spc="50" dirty="0"/>
              <a:t> </a:t>
            </a:r>
            <a:r>
              <a:rPr spc="-10" dirty="0"/>
              <a:t>Framework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095937"/>
            <a:ext cx="46310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Framework</a:t>
            </a:r>
            <a:r>
              <a:rPr spc="-165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62459" y="1874148"/>
            <a:ext cx="3510279" cy="34359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41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Communication</a:t>
            </a:r>
            <a:endParaRPr sz="235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32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Planning</a:t>
            </a:r>
            <a:endParaRPr sz="235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44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Modeling</a:t>
            </a:r>
            <a:endParaRPr sz="2350">
              <a:latin typeface="Microsoft Sans Serif"/>
              <a:cs typeface="Microsoft Sans Serif"/>
            </a:endParaRPr>
          </a:p>
          <a:p>
            <a:pPr marL="746760" lvl="1" indent="-282575">
              <a:lnSpc>
                <a:spcPct val="100000"/>
              </a:lnSpc>
              <a:spcBef>
                <a:spcPts val="39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46760" algn="l"/>
              </a:tabLst>
            </a:pPr>
            <a:r>
              <a:rPr sz="1950" dirty="0">
                <a:latin typeface="Microsoft Sans Serif"/>
                <a:cs typeface="Microsoft Sans Serif"/>
              </a:rPr>
              <a:t>Analysis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requirements</a:t>
            </a:r>
            <a:endParaRPr sz="1950">
              <a:latin typeface="Microsoft Sans Serif"/>
              <a:cs typeface="Microsoft Sans Serif"/>
            </a:endParaRPr>
          </a:p>
          <a:p>
            <a:pPr marL="746760" lvl="1" indent="-282575">
              <a:lnSpc>
                <a:spcPct val="100000"/>
              </a:lnSpc>
              <a:spcBef>
                <a:spcPts val="33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46760" algn="l"/>
              </a:tabLst>
            </a:pPr>
            <a:r>
              <a:rPr sz="1950" spc="-10" dirty="0">
                <a:latin typeface="Microsoft Sans Serif"/>
                <a:cs typeface="Microsoft Sans Serif"/>
              </a:rPr>
              <a:t>Design</a:t>
            </a:r>
            <a:endParaRPr sz="195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48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Construction</a:t>
            </a:r>
            <a:endParaRPr sz="2350">
              <a:latin typeface="Microsoft Sans Serif"/>
              <a:cs typeface="Microsoft Sans Serif"/>
            </a:endParaRPr>
          </a:p>
          <a:p>
            <a:pPr marL="746760" lvl="1" indent="-282575">
              <a:lnSpc>
                <a:spcPct val="100000"/>
              </a:lnSpc>
              <a:spcBef>
                <a:spcPts val="395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46760" algn="l"/>
              </a:tabLst>
            </a:pPr>
            <a:r>
              <a:rPr sz="1950" dirty="0">
                <a:latin typeface="Microsoft Sans Serif"/>
                <a:cs typeface="Microsoft Sans Serif"/>
              </a:rPr>
              <a:t>Code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generation</a:t>
            </a:r>
            <a:endParaRPr sz="1950">
              <a:latin typeface="Microsoft Sans Serif"/>
              <a:cs typeface="Microsoft Sans Serif"/>
            </a:endParaRPr>
          </a:p>
          <a:p>
            <a:pPr marL="746760" lvl="1" indent="-282575">
              <a:lnSpc>
                <a:spcPct val="100000"/>
              </a:lnSpc>
              <a:spcBef>
                <a:spcPts val="33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46760" algn="l"/>
              </a:tabLst>
            </a:pPr>
            <a:r>
              <a:rPr sz="1950" spc="-10" dirty="0">
                <a:latin typeface="Microsoft Sans Serif"/>
                <a:cs typeface="Microsoft Sans Serif"/>
              </a:rPr>
              <a:t>Testing</a:t>
            </a:r>
            <a:endParaRPr sz="195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38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Deployment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095937"/>
            <a:ext cx="41287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Umbrella</a:t>
            </a:r>
            <a:r>
              <a:rPr spc="-265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09498" y="1764884"/>
            <a:ext cx="5780405" cy="34982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1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Software</a:t>
            </a:r>
            <a:r>
              <a:rPr sz="2350" spc="2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project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management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62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Formal</a:t>
            </a:r>
            <a:r>
              <a:rPr sz="2350" spc="-2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technical</a:t>
            </a:r>
            <a:r>
              <a:rPr sz="2350" spc="-20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reviews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5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Software</a:t>
            </a:r>
            <a:r>
              <a:rPr sz="2350" spc="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quality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assurance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Software</a:t>
            </a:r>
            <a:r>
              <a:rPr sz="2350" spc="-1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configuration</a:t>
            </a:r>
            <a:r>
              <a:rPr sz="2350" spc="-10" dirty="0">
                <a:latin typeface="Microsoft Sans Serif"/>
                <a:cs typeface="Microsoft Sans Serif"/>
              </a:rPr>
              <a:t> management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54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Work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product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preparation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and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production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Reusability </a:t>
            </a:r>
            <a:r>
              <a:rPr sz="2350" spc="-10" dirty="0">
                <a:latin typeface="Microsoft Sans Serif"/>
                <a:cs typeface="Microsoft Sans Serif"/>
              </a:rPr>
              <a:t>management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Measurement</a:t>
            </a:r>
            <a:endParaRPr sz="235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54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294640" algn="l"/>
              </a:tabLst>
            </a:pPr>
            <a:r>
              <a:rPr sz="2350" dirty="0">
                <a:latin typeface="Microsoft Sans Serif"/>
                <a:cs typeface="Microsoft Sans Serif"/>
              </a:rPr>
              <a:t>Risk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management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Essence</a:t>
            </a:r>
            <a:r>
              <a:rPr spc="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661818"/>
            <a:ext cx="7219315" cy="18116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9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Polya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suggests:</a:t>
            </a:r>
            <a:endParaRPr sz="2350">
              <a:latin typeface="Microsoft Sans Serif"/>
              <a:cs typeface="Microsoft Sans Serif"/>
            </a:endParaRPr>
          </a:p>
          <a:p>
            <a:pPr marL="1141730" lvl="1" indent="-22542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141730" algn="l"/>
              </a:tabLst>
            </a:pPr>
            <a:r>
              <a:rPr sz="1750" i="1" dirty="0">
                <a:latin typeface="Palatino Linotype"/>
                <a:cs typeface="Palatino Linotype"/>
              </a:rPr>
              <a:t>Understand</a:t>
            </a:r>
            <a:r>
              <a:rPr sz="1750" i="1" spc="65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the</a:t>
            </a:r>
            <a:r>
              <a:rPr sz="1750" i="1" spc="65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problem</a:t>
            </a:r>
            <a:r>
              <a:rPr sz="1750" i="1" spc="5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(communication</a:t>
            </a:r>
            <a:r>
              <a:rPr sz="1750" spc="6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and</a:t>
            </a:r>
            <a:r>
              <a:rPr sz="1750" spc="65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analysis).</a:t>
            </a:r>
            <a:endParaRPr sz="1750">
              <a:latin typeface="Palatino Linotype"/>
              <a:cs typeface="Palatino Linotype"/>
            </a:endParaRPr>
          </a:p>
          <a:p>
            <a:pPr marL="1141730" lvl="1" indent="-22542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1141730" algn="l"/>
              </a:tabLst>
            </a:pPr>
            <a:r>
              <a:rPr sz="1750" i="1" dirty="0">
                <a:latin typeface="Palatino Linotype"/>
                <a:cs typeface="Palatino Linotype"/>
              </a:rPr>
              <a:t>Plan</a:t>
            </a:r>
            <a:r>
              <a:rPr sz="1750" i="1" spc="35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a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solution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(modeling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and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software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design).</a:t>
            </a:r>
            <a:endParaRPr sz="1750">
              <a:latin typeface="Palatino Linotype"/>
              <a:cs typeface="Palatino Linotype"/>
            </a:endParaRPr>
          </a:p>
          <a:p>
            <a:pPr marL="1141730" lvl="1" indent="-22542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1141730" algn="l"/>
              </a:tabLst>
            </a:pPr>
            <a:r>
              <a:rPr sz="1750" i="1" dirty="0">
                <a:latin typeface="Palatino Linotype"/>
                <a:cs typeface="Palatino Linotype"/>
              </a:rPr>
              <a:t>Carry</a:t>
            </a:r>
            <a:r>
              <a:rPr sz="1750" i="1" spc="35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out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the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plan</a:t>
            </a:r>
            <a:r>
              <a:rPr sz="1750" i="1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(code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generation).</a:t>
            </a:r>
            <a:endParaRPr sz="1750">
              <a:latin typeface="Palatino Linotype"/>
              <a:cs typeface="Palatino Linotype"/>
            </a:endParaRPr>
          </a:p>
          <a:p>
            <a:pPr marL="1141730" lvl="1" indent="-22542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141730" algn="l"/>
              </a:tabLst>
            </a:pPr>
            <a:r>
              <a:rPr sz="1750" i="1" dirty="0">
                <a:latin typeface="Palatino Linotype"/>
                <a:cs typeface="Palatino Linotype"/>
              </a:rPr>
              <a:t>Examine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the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result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for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i="1" dirty="0">
                <a:latin typeface="Palatino Linotype"/>
                <a:cs typeface="Palatino Linotype"/>
              </a:rPr>
              <a:t>accuracy</a:t>
            </a:r>
            <a:r>
              <a:rPr sz="1750" i="1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(testing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and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quality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assurance).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Understand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0615"/>
            <a:ext cx="7298055" cy="3250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marR="171450" indent="-339090">
              <a:lnSpc>
                <a:spcPts val="2570"/>
              </a:lnSpc>
              <a:spcBef>
                <a:spcPts val="41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Who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has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a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stake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in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solution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to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problem?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That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is, </a:t>
            </a:r>
            <a:r>
              <a:rPr sz="2350" dirty="0">
                <a:latin typeface="Palatino Linotype"/>
                <a:cs typeface="Palatino Linotype"/>
              </a:rPr>
              <a:t>who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are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the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stakeholders?</a:t>
            </a:r>
            <a:endParaRPr sz="2350">
              <a:latin typeface="Palatino Linotype"/>
              <a:cs typeface="Palatino Linotype"/>
            </a:endParaRPr>
          </a:p>
          <a:p>
            <a:pPr marL="351155" marR="8255" indent="-339090">
              <a:lnSpc>
                <a:spcPts val="2690"/>
              </a:lnSpc>
              <a:spcBef>
                <a:spcPts val="47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What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are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unknowns?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What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data,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functions,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and </a:t>
            </a:r>
            <a:r>
              <a:rPr sz="2350" dirty="0">
                <a:latin typeface="Palatino Linotype"/>
                <a:cs typeface="Palatino Linotype"/>
              </a:rPr>
              <a:t>features are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required</a:t>
            </a:r>
            <a:r>
              <a:rPr sz="2350" spc="-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to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properly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solve</a:t>
            </a:r>
            <a:r>
              <a:rPr sz="2350" spc="-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the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problem?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93300"/>
              </a:lnSpc>
              <a:spcBef>
                <a:spcPts val="44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Can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problem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be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compartmentalized?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Is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it</a:t>
            </a:r>
            <a:r>
              <a:rPr sz="2350" spc="3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possible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to </a:t>
            </a:r>
            <a:r>
              <a:rPr sz="2350" dirty="0">
                <a:latin typeface="Palatino Linotype"/>
                <a:cs typeface="Palatino Linotype"/>
              </a:rPr>
              <a:t>represent</a:t>
            </a:r>
            <a:r>
              <a:rPr sz="2350" spc="-1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smaller problems that may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</a:t>
            </a:r>
            <a:r>
              <a:rPr sz="2350" spc="-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easier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to </a:t>
            </a:r>
            <a:r>
              <a:rPr sz="2350" spc="-10" dirty="0">
                <a:latin typeface="Palatino Linotype"/>
                <a:cs typeface="Palatino Linotype"/>
              </a:rPr>
              <a:t>understand?</a:t>
            </a:r>
            <a:endParaRPr sz="2350">
              <a:latin typeface="Palatino Linotype"/>
              <a:cs typeface="Palatino Linotype"/>
            </a:endParaRPr>
          </a:p>
          <a:p>
            <a:pPr marL="351155" marR="554355" indent="-339090">
              <a:lnSpc>
                <a:spcPts val="2590"/>
              </a:lnSpc>
              <a:spcBef>
                <a:spcPts val="600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Can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problem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be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represented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graphically?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Can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an </a:t>
            </a:r>
            <a:r>
              <a:rPr sz="2350" dirty="0">
                <a:latin typeface="Palatino Linotype"/>
                <a:cs typeface="Palatino Linotype"/>
              </a:rPr>
              <a:t>analysis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model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created?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Plan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5639"/>
            <a:ext cx="7325359" cy="321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 marR="5080" indent="-339090">
              <a:lnSpc>
                <a:spcPct val="101400"/>
              </a:lnSpc>
              <a:spcBef>
                <a:spcPts val="95"/>
              </a:spcBef>
              <a:buSzPct val="74358"/>
              <a:buFont typeface="Wingdings"/>
              <a:buChar char=""/>
              <a:tabLst>
                <a:tab pos="351155" algn="l"/>
              </a:tabLst>
            </a:pP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Have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you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seen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similar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problems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before?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Are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there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patterns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that</a:t>
            </a:r>
            <a:r>
              <a:rPr sz="1950" spc="15" dirty="0">
                <a:latin typeface="Palatino Linotype"/>
                <a:cs typeface="Palatino Linotype"/>
              </a:rPr>
              <a:t> </a:t>
            </a:r>
            <a:r>
              <a:rPr sz="1950" spc="-25" dirty="0">
                <a:latin typeface="Palatino Linotype"/>
                <a:cs typeface="Palatino Linotype"/>
              </a:rPr>
              <a:t>are </a:t>
            </a:r>
            <a:r>
              <a:rPr sz="1950" dirty="0">
                <a:latin typeface="Palatino Linotype"/>
                <a:cs typeface="Palatino Linotype"/>
              </a:rPr>
              <a:t>recognizable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in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potential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solution?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Is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there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existing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software </a:t>
            </a:r>
            <a:r>
              <a:rPr sz="1950" dirty="0">
                <a:latin typeface="Palatino Linotype"/>
                <a:cs typeface="Palatino Linotype"/>
              </a:rPr>
              <a:t>that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implements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the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data,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functions,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and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features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that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spc="-25" dirty="0">
                <a:latin typeface="Palatino Linotype"/>
                <a:cs typeface="Palatino Linotype"/>
              </a:rPr>
              <a:t>are </a:t>
            </a:r>
            <a:r>
              <a:rPr sz="1950" spc="-10" dirty="0">
                <a:latin typeface="Palatino Linotype"/>
                <a:cs typeface="Palatino Linotype"/>
              </a:rPr>
              <a:t>required?</a:t>
            </a:r>
            <a:endParaRPr sz="1950">
              <a:latin typeface="Palatino Linotype"/>
              <a:cs typeface="Palatino Linotype"/>
            </a:endParaRPr>
          </a:p>
          <a:p>
            <a:pPr marL="351155" marR="658495" indent="-339090">
              <a:lnSpc>
                <a:spcPct val="102299"/>
              </a:lnSpc>
              <a:spcBef>
                <a:spcPts val="455"/>
              </a:spcBef>
              <a:buSzPct val="74358"/>
              <a:buFont typeface="Wingdings"/>
              <a:buChar char=""/>
              <a:tabLst>
                <a:tab pos="351155" algn="l"/>
              </a:tabLst>
            </a:pP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Has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</a:t>
            </a:r>
            <a:r>
              <a:rPr sz="19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similar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problem</a:t>
            </a:r>
            <a:r>
              <a:rPr sz="19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been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solved?</a:t>
            </a:r>
            <a:r>
              <a:rPr sz="19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If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so,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are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elements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of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spc="-25" dirty="0">
                <a:latin typeface="Palatino Linotype"/>
                <a:cs typeface="Palatino Linotype"/>
              </a:rPr>
              <a:t>the </a:t>
            </a:r>
            <a:r>
              <a:rPr sz="1950" dirty="0">
                <a:latin typeface="Palatino Linotype"/>
                <a:cs typeface="Palatino Linotype"/>
              </a:rPr>
              <a:t>solution</a:t>
            </a:r>
            <a:r>
              <a:rPr sz="1950" spc="40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reusable?</a:t>
            </a:r>
            <a:endParaRPr sz="1950">
              <a:latin typeface="Palatino Linotype"/>
              <a:cs typeface="Palatino Linotype"/>
            </a:endParaRPr>
          </a:p>
          <a:p>
            <a:pPr marL="351155" marR="58419" indent="-339090">
              <a:lnSpc>
                <a:spcPct val="102299"/>
              </a:lnSpc>
              <a:spcBef>
                <a:spcPts val="450"/>
              </a:spcBef>
              <a:buSzPct val="74358"/>
              <a:buFont typeface="Wingdings"/>
              <a:buChar char=""/>
              <a:tabLst>
                <a:tab pos="351155" algn="l"/>
              </a:tabLst>
            </a:pP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Can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subproblems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be</a:t>
            </a:r>
            <a:r>
              <a:rPr sz="19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defined?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If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so,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are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solutions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readily</a:t>
            </a:r>
            <a:r>
              <a:rPr sz="1950" spc="20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apparent </a:t>
            </a:r>
            <a:r>
              <a:rPr sz="1950" dirty="0">
                <a:latin typeface="Palatino Linotype"/>
                <a:cs typeface="Palatino Linotype"/>
              </a:rPr>
              <a:t>for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the</a:t>
            </a:r>
            <a:r>
              <a:rPr sz="1950" spc="25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subproblems?</a:t>
            </a:r>
            <a:endParaRPr sz="1950">
              <a:latin typeface="Palatino Linotype"/>
              <a:cs typeface="Palatino Linotype"/>
            </a:endParaRPr>
          </a:p>
          <a:p>
            <a:pPr marL="351155" marR="601345" indent="-339090">
              <a:lnSpc>
                <a:spcPts val="2290"/>
              </a:lnSpc>
              <a:spcBef>
                <a:spcPts val="630"/>
              </a:spcBef>
              <a:buSzPct val="74358"/>
              <a:buFont typeface="Wingdings"/>
              <a:buChar char=""/>
              <a:tabLst>
                <a:tab pos="351155" algn="l"/>
              </a:tabLst>
            </a:pP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Can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you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represent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solution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in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manner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that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leads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to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effective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implementation?</a:t>
            </a:r>
            <a:r>
              <a:rPr sz="1950" i="1" spc="5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Can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a</a:t>
            </a:r>
            <a:r>
              <a:rPr sz="1950" spc="5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design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model</a:t>
            </a:r>
            <a:r>
              <a:rPr sz="1950" spc="5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be</a:t>
            </a:r>
            <a:r>
              <a:rPr sz="1950" spc="55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created?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Carry</a:t>
            </a:r>
            <a:r>
              <a:rPr spc="15" dirty="0"/>
              <a:t> </a:t>
            </a:r>
            <a:r>
              <a:rPr dirty="0"/>
              <a:t>Out</a:t>
            </a:r>
            <a:r>
              <a:rPr spc="2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Plan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5639"/>
            <a:ext cx="7154545" cy="1906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155" marR="153670" indent="-339090">
              <a:lnSpc>
                <a:spcPct val="101699"/>
              </a:lnSpc>
              <a:spcBef>
                <a:spcPts val="7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Does</a:t>
            </a:r>
            <a:r>
              <a:rPr sz="2350" i="1" spc="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solution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conform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to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plan?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Is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source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20" dirty="0">
                <a:latin typeface="Palatino Linotype"/>
                <a:cs typeface="Palatino Linotype"/>
              </a:rPr>
              <a:t>code </a:t>
            </a:r>
            <a:r>
              <a:rPr sz="2350" dirty="0">
                <a:latin typeface="Palatino Linotype"/>
                <a:cs typeface="Palatino Linotype"/>
              </a:rPr>
              <a:t>traceable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to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the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design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model?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0400"/>
              </a:lnSpc>
              <a:spcBef>
                <a:spcPts val="60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Is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each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component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part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of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solution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provably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correct? </a:t>
            </a:r>
            <a:r>
              <a:rPr sz="2350" dirty="0">
                <a:latin typeface="Palatino Linotype"/>
                <a:cs typeface="Palatino Linotype"/>
              </a:rPr>
              <a:t>Has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the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design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and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code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been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reviewed,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or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better, </a:t>
            </a:r>
            <a:r>
              <a:rPr sz="2350" dirty="0">
                <a:latin typeface="Palatino Linotype"/>
                <a:cs typeface="Palatino Linotype"/>
              </a:rPr>
              <a:t>have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correctness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proofs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been</a:t>
            </a:r>
            <a:r>
              <a:rPr sz="2350" spc="2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applied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to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algorithm?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Examine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Result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5639"/>
            <a:ext cx="7446009" cy="2271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20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Is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it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possible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to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test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each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component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part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of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solution?</a:t>
            </a:r>
            <a:endParaRPr sz="2350">
              <a:latin typeface="Palatino Linotype"/>
              <a:cs typeface="Palatino Linotype"/>
            </a:endParaRPr>
          </a:p>
          <a:p>
            <a:pPr marL="351155">
              <a:lnSpc>
                <a:spcPct val="100000"/>
              </a:lnSpc>
              <a:spcBef>
                <a:spcPts val="50"/>
              </a:spcBef>
            </a:pPr>
            <a:r>
              <a:rPr sz="2350" dirty="0">
                <a:latin typeface="Palatino Linotype"/>
                <a:cs typeface="Palatino Linotype"/>
              </a:rPr>
              <a:t>Has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reasonable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testing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strategy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been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implemented?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0800"/>
              </a:lnSpc>
              <a:spcBef>
                <a:spcPts val="595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Does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solution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produce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results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that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conform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to</a:t>
            </a:r>
            <a:r>
              <a:rPr sz="23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the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data,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functions,</a:t>
            </a:r>
            <a:r>
              <a:rPr sz="2350" i="1" spc="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and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features</a:t>
            </a:r>
            <a:r>
              <a:rPr sz="2350" i="1" spc="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that</a:t>
            </a:r>
            <a:r>
              <a:rPr sz="2350" i="1" spc="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are</a:t>
            </a:r>
            <a:r>
              <a:rPr sz="2350" i="1" spc="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required?</a:t>
            </a:r>
            <a:r>
              <a:rPr sz="2350" i="1" spc="-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Has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spc="-25" dirty="0">
                <a:latin typeface="Palatino Linotype"/>
                <a:cs typeface="Palatino Linotype"/>
              </a:rPr>
              <a:t>the </a:t>
            </a:r>
            <a:r>
              <a:rPr sz="2350" dirty="0">
                <a:latin typeface="Palatino Linotype"/>
                <a:cs typeface="Palatino Linotype"/>
              </a:rPr>
              <a:t>software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been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validated</a:t>
            </a:r>
            <a:r>
              <a:rPr sz="2350" spc="20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against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dirty="0">
                <a:latin typeface="Palatino Linotype"/>
                <a:cs typeface="Palatino Linotype"/>
              </a:rPr>
              <a:t>all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spc="-10" dirty="0">
                <a:latin typeface="Palatino Linotype"/>
                <a:cs typeface="Palatino Linotype"/>
              </a:rPr>
              <a:t>stakeholder requirements?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591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1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2142406"/>
            <a:ext cx="6140450" cy="219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3439160" algn="l"/>
              </a:tabLst>
            </a:pPr>
            <a:r>
              <a:rPr sz="2350" i="1" dirty="0">
                <a:latin typeface="Palatino Linotype"/>
                <a:cs typeface="Palatino Linotype"/>
              </a:rPr>
              <a:t>Software</a:t>
            </a:r>
            <a:r>
              <a:rPr sz="2350" i="1" spc="-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is: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(1)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instructions</a:t>
            </a:r>
            <a:r>
              <a:rPr sz="2350" i="1" spc="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(computer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programs) </a:t>
            </a:r>
            <a:r>
              <a:rPr sz="2350" i="1" dirty="0">
                <a:latin typeface="Palatino Linotype"/>
                <a:cs typeface="Palatino Linotype"/>
              </a:rPr>
              <a:t>that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when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executed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provide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desired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features, </a:t>
            </a:r>
            <a:r>
              <a:rPr sz="2350" i="1" dirty="0">
                <a:latin typeface="Palatino Linotype"/>
                <a:cs typeface="Palatino Linotype"/>
              </a:rPr>
              <a:t>function,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and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performance;</a:t>
            </a:r>
            <a:r>
              <a:rPr sz="2350" i="1" dirty="0">
                <a:latin typeface="Palatino Linotype"/>
                <a:cs typeface="Palatino Linotype"/>
              </a:rPr>
              <a:t>	(2)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data</a:t>
            </a:r>
            <a:r>
              <a:rPr sz="2350" i="1" spc="2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structures </a:t>
            </a:r>
            <a:r>
              <a:rPr sz="2350" i="1" dirty="0">
                <a:latin typeface="Palatino Linotype"/>
                <a:cs typeface="Palatino Linotype"/>
              </a:rPr>
              <a:t>that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enable</a:t>
            </a:r>
            <a:r>
              <a:rPr sz="2350" i="1" spc="3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programs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to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adequately</a:t>
            </a:r>
            <a:r>
              <a:rPr sz="2350" i="1" spc="3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manipulate </a:t>
            </a:r>
            <a:r>
              <a:rPr sz="2350" i="1" dirty="0">
                <a:latin typeface="Palatino Linotype"/>
                <a:cs typeface="Palatino Linotype"/>
              </a:rPr>
              <a:t>information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and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(3)</a:t>
            </a:r>
            <a:r>
              <a:rPr sz="2350" i="1" spc="20" dirty="0">
                <a:latin typeface="Palatino Linotype"/>
                <a:cs typeface="Palatino Linotype"/>
              </a:rPr>
              <a:t> </a:t>
            </a:r>
            <a:r>
              <a:rPr sz="2350" i="1" dirty="0">
                <a:solidFill>
                  <a:srgbClr val="AC1700"/>
                </a:solidFill>
                <a:latin typeface="Palatino Linotype"/>
                <a:cs typeface="Palatino Linotype"/>
              </a:rPr>
              <a:t>documentation</a:t>
            </a:r>
            <a:r>
              <a:rPr sz="2350" i="1" spc="3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that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describes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operation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and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use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of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programs.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Hooker</a:t>
            </a:r>
            <a:r>
              <a:rPr spc="-10" dirty="0">
                <a:latin typeface="Lucida Sans Unicode"/>
                <a:cs typeface="Lucida Sans Unicode"/>
              </a:rPr>
              <a:t>ʼ</a:t>
            </a:r>
            <a:r>
              <a:rPr spc="-10" dirty="0"/>
              <a:t>s</a:t>
            </a:r>
            <a:r>
              <a:rPr spc="-155" dirty="0"/>
              <a:t> </a:t>
            </a:r>
            <a:r>
              <a:rPr dirty="0"/>
              <a:t>General</a:t>
            </a:r>
            <a:r>
              <a:rPr spc="-155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89186"/>
            <a:ext cx="5750560" cy="30899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73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1: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Reason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It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All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Exists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2: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i="1" dirty="0" smtClean="0">
                <a:latin typeface="Palatino Linotype"/>
                <a:cs typeface="Palatino Linotype"/>
              </a:rPr>
              <a:t>Keep</a:t>
            </a:r>
            <a:r>
              <a:rPr sz="2350" i="1" spc="20" dirty="0" smtClean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It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Simple,</a:t>
            </a:r>
            <a:r>
              <a:rPr sz="2350" i="1" spc="25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Stupid</a:t>
            </a:r>
            <a:r>
              <a:rPr sz="2350" i="1" spc="-10" dirty="0" smtClean="0">
                <a:latin typeface="Palatino Linotype"/>
                <a:cs typeface="Palatino Linotype"/>
              </a:rPr>
              <a:t>!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3: </a:t>
            </a:r>
            <a:r>
              <a:rPr sz="2350" i="1" dirty="0">
                <a:latin typeface="Palatino Linotype"/>
                <a:cs typeface="Palatino Linotype"/>
              </a:rPr>
              <a:t>Maintain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Vision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54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4:</a:t>
            </a:r>
            <a:r>
              <a:rPr sz="2350" spc="-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What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spc="-60" dirty="0">
                <a:latin typeface="Palatino Linotype"/>
                <a:cs typeface="Palatino Linotype"/>
              </a:rPr>
              <a:t>You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Produce,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Others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Will</a:t>
            </a:r>
            <a:r>
              <a:rPr sz="2350" i="1" spc="5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Consume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5: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Be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Open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to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the</a:t>
            </a:r>
            <a:r>
              <a:rPr sz="2350" i="1" spc="10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Future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6: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Plan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Ahead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dirty="0">
                <a:latin typeface="Palatino Linotype"/>
                <a:cs typeface="Palatino Linotype"/>
              </a:rPr>
              <a:t>for</a:t>
            </a:r>
            <a:r>
              <a:rPr sz="2350" i="1" spc="15" dirty="0">
                <a:latin typeface="Palatino Linotype"/>
                <a:cs typeface="Palatino Linotype"/>
              </a:rPr>
              <a:t> </a:t>
            </a:r>
            <a:r>
              <a:rPr sz="2350" i="1" spc="-20" dirty="0">
                <a:latin typeface="Palatino Linotype"/>
                <a:cs typeface="Palatino Linotype"/>
              </a:rPr>
              <a:t>Reuse</a:t>
            </a:r>
            <a:endParaRPr sz="2350" dirty="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4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Palatino Linotype"/>
                <a:cs typeface="Palatino Linotype"/>
              </a:rPr>
              <a:t>7</a:t>
            </a:r>
            <a:r>
              <a:rPr sz="2350" i="1" dirty="0">
                <a:latin typeface="Palatino Linotype"/>
                <a:cs typeface="Palatino Linotype"/>
              </a:rPr>
              <a:t>:</a:t>
            </a:r>
            <a:r>
              <a:rPr sz="2350" i="1" spc="-5" dirty="0">
                <a:latin typeface="Palatino Linotype"/>
                <a:cs typeface="Palatino Linotype"/>
              </a:rPr>
              <a:t> </a:t>
            </a:r>
            <a:r>
              <a:rPr sz="2350" i="1" spc="-10" dirty="0">
                <a:latin typeface="Palatino Linotype"/>
                <a:cs typeface="Palatino Linotype"/>
              </a:rPr>
              <a:t>Think!</a:t>
            </a:r>
            <a:endParaRPr sz="23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How It</a:t>
            </a:r>
            <a:r>
              <a:rPr spc="20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spc="-10" dirty="0"/>
              <a:t>Starts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500"/>
              </a:spcBef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pc="-10" dirty="0"/>
              <a:t>SafeHome:</a:t>
            </a:r>
          </a:p>
          <a:p>
            <a:pPr marL="746760" marR="317500" lvl="1" indent="-282575">
              <a:lnSpc>
                <a:spcPct val="101400"/>
              </a:lnSpc>
              <a:spcBef>
                <a:spcPts val="32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53110" algn="l"/>
              </a:tabLst>
            </a:pPr>
            <a:r>
              <a:rPr sz="1950" dirty="0">
                <a:latin typeface="Palatino Linotype"/>
                <a:cs typeface="Palatino Linotype"/>
              </a:rPr>
              <a:t>Every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software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project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is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precipitated</a:t>
            </a:r>
            <a:r>
              <a:rPr sz="1950" spc="30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by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some</a:t>
            </a:r>
            <a:r>
              <a:rPr sz="1950" spc="35" dirty="0">
                <a:latin typeface="Palatino Linotype"/>
                <a:cs typeface="Palatino Linotype"/>
              </a:rPr>
              <a:t> </a:t>
            </a:r>
            <a:r>
              <a:rPr sz="1950" spc="-10" dirty="0">
                <a:latin typeface="Palatino Linotype"/>
                <a:cs typeface="Palatino Linotype"/>
              </a:rPr>
              <a:t>business 	need—</a:t>
            </a:r>
            <a:endParaRPr sz="1950">
              <a:latin typeface="Palatino Linotype"/>
              <a:cs typeface="Palatino Linotype"/>
            </a:endParaRPr>
          </a:p>
          <a:p>
            <a:pPr marL="1141730" lvl="2" indent="-225425">
              <a:lnSpc>
                <a:spcPct val="100000"/>
              </a:lnSpc>
              <a:spcBef>
                <a:spcPts val="330"/>
              </a:spcBef>
              <a:buClr>
                <a:srgbClr val="004479"/>
              </a:buClr>
              <a:buChar char="•"/>
              <a:tabLst>
                <a:tab pos="1141730" algn="l"/>
              </a:tabLst>
            </a:pP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2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need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correct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defect</a:t>
            </a:r>
            <a:r>
              <a:rPr sz="1750" spc="2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in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existing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application;</a:t>
            </a:r>
            <a:endParaRPr sz="1750">
              <a:latin typeface="Palatino Linotype"/>
              <a:cs typeface="Palatino Linotype"/>
            </a:endParaRPr>
          </a:p>
          <a:p>
            <a:pPr marL="1142365" marR="5080" lvl="2" indent="-226060">
              <a:lnSpc>
                <a:spcPct val="103600"/>
              </a:lnSpc>
              <a:spcBef>
                <a:spcPts val="200"/>
              </a:spcBef>
              <a:buClr>
                <a:srgbClr val="004479"/>
              </a:buClr>
              <a:buChar char="•"/>
              <a:tabLst>
                <a:tab pos="1142365" algn="l"/>
              </a:tabLst>
            </a:pP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need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need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adapt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‘legacy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system’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3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</a:t>
            </a:r>
            <a:r>
              <a:rPr sz="1750" spc="35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changing </a:t>
            </a:r>
            <a:r>
              <a:rPr sz="1750" dirty="0">
                <a:latin typeface="Palatino Linotype"/>
                <a:cs typeface="Palatino Linotype"/>
              </a:rPr>
              <a:t>business</a:t>
            </a:r>
            <a:r>
              <a:rPr sz="1750" spc="12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environment;</a:t>
            </a:r>
            <a:endParaRPr sz="1750">
              <a:latin typeface="Palatino Linotype"/>
              <a:cs typeface="Palatino Linotype"/>
            </a:endParaRPr>
          </a:p>
          <a:p>
            <a:pPr marL="1142365" marR="170180" lvl="2" indent="-226060">
              <a:lnSpc>
                <a:spcPts val="2080"/>
              </a:lnSpc>
              <a:spcBef>
                <a:spcPts val="455"/>
              </a:spcBef>
              <a:buClr>
                <a:srgbClr val="004479"/>
              </a:buClr>
              <a:buChar char="•"/>
              <a:tabLst>
                <a:tab pos="1142365" algn="l"/>
              </a:tabLst>
            </a:pP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need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extend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functions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and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features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of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an</a:t>
            </a:r>
            <a:r>
              <a:rPr sz="1750" spc="5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existing </a:t>
            </a:r>
            <a:r>
              <a:rPr sz="1750" dirty="0">
                <a:latin typeface="Palatino Linotype"/>
                <a:cs typeface="Palatino Linotype"/>
              </a:rPr>
              <a:t>application,</a:t>
            </a:r>
            <a:r>
              <a:rPr sz="1750" spc="110" dirty="0">
                <a:latin typeface="Palatino Linotype"/>
                <a:cs typeface="Palatino Linotype"/>
              </a:rPr>
              <a:t> </a:t>
            </a:r>
            <a:r>
              <a:rPr sz="1750" spc="-25" dirty="0">
                <a:latin typeface="Palatino Linotype"/>
                <a:cs typeface="Palatino Linotype"/>
              </a:rPr>
              <a:t>or</a:t>
            </a:r>
            <a:endParaRPr sz="1750">
              <a:latin typeface="Palatino Linotype"/>
              <a:cs typeface="Palatino Linotype"/>
            </a:endParaRPr>
          </a:p>
          <a:p>
            <a:pPr marL="1141730" lvl="2" indent="-225425">
              <a:lnSpc>
                <a:spcPct val="100000"/>
              </a:lnSpc>
              <a:spcBef>
                <a:spcPts val="305"/>
              </a:spcBef>
              <a:buClr>
                <a:srgbClr val="004479"/>
              </a:buClr>
              <a:buChar char="•"/>
              <a:tabLst>
                <a:tab pos="1141730" algn="l"/>
              </a:tabLst>
            </a:pPr>
            <a:r>
              <a:rPr sz="1750" dirty="0">
                <a:latin typeface="Palatino Linotype"/>
                <a:cs typeface="Palatino Linotype"/>
              </a:rPr>
              <a:t>the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need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to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create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a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new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product,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service,</a:t>
            </a:r>
            <a:r>
              <a:rPr sz="1750" spc="45" dirty="0">
                <a:latin typeface="Palatino Linotype"/>
                <a:cs typeface="Palatino Linotype"/>
              </a:rPr>
              <a:t> </a:t>
            </a:r>
            <a:r>
              <a:rPr sz="1750" dirty="0">
                <a:latin typeface="Palatino Linotype"/>
                <a:cs typeface="Palatino Linotype"/>
              </a:rPr>
              <a:t>or</a:t>
            </a:r>
            <a:r>
              <a:rPr sz="1750" spc="40" dirty="0">
                <a:latin typeface="Palatino Linotype"/>
                <a:cs typeface="Palatino Linotype"/>
              </a:rPr>
              <a:t> </a:t>
            </a:r>
            <a:r>
              <a:rPr sz="1750" spc="-10" dirty="0">
                <a:latin typeface="Palatino Linotype"/>
                <a:cs typeface="Palatino Linotype"/>
              </a:rPr>
              <a:t>system.</a:t>
            </a:r>
            <a:endParaRPr sz="17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162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1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5639"/>
            <a:ext cx="7447915" cy="2346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155" marR="1104900" indent="-339090">
              <a:lnSpc>
                <a:spcPct val="101699"/>
              </a:lnSpc>
              <a:spcBef>
                <a:spcPts val="7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b="1" i="1" dirty="0">
                <a:latin typeface="Palatino Linotype"/>
                <a:cs typeface="Palatino Linotype"/>
              </a:rPr>
              <a:t>Software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is</a:t>
            </a:r>
            <a:r>
              <a:rPr sz="2350" b="1" i="1" spc="-10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developed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or</a:t>
            </a:r>
            <a:r>
              <a:rPr sz="2350" b="1" i="1" spc="-10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engineered,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it</a:t>
            </a:r>
            <a:r>
              <a:rPr sz="2350" b="1" i="1" spc="-10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is</a:t>
            </a:r>
            <a:r>
              <a:rPr sz="2350" b="1" i="1" spc="-10" dirty="0">
                <a:latin typeface="Palatino Linotype"/>
                <a:cs typeface="Palatino Linotype"/>
              </a:rPr>
              <a:t> </a:t>
            </a:r>
            <a:r>
              <a:rPr sz="2350" b="1" i="1" spc="-25" dirty="0">
                <a:latin typeface="Palatino Linotype"/>
                <a:cs typeface="Palatino Linotype"/>
              </a:rPr>
              <a:t>not </a:t>
            </a:r>
            <a:r>
              <a:rPr sz="2350" b="1" i="1" dirty="0">
                <a:latin typeface="Palatino Linotype"/>
                <a:cs typeface="Palatino Linotype"/>
              </a:rPr>
              <a:t>manufactured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in the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classical </a:t>
            </a:r>
            <a:r>
              <a:rPr sz="2350" b="1" i="1" spc="-10" dirty="0">
                <a:latin typeface="Palatino Linotype"/>
                <a:cs typeface="Palatino Linotype"/>
              </a:rPr>
              <a:t>sense.</a:t>
            </a:r>
            <a:endParaRPr sz="235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1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b="1" i="1" dirty="0">
                <a:latin typeface="Palatino Linotype"/>
                <a:cs typeface="Palatino Linotype"/>
              </a:rPr>
              <a:t>Software</a:t>
            </a:r>
            <a:r>
              <a:rPr sz="2350" b="1" i="1" spc="-20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doesn't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"wear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spc="-10" dirty="0">
                <a:latin typeface="Palatino Linotype"/>
                <a:cs typeface="Palatino Linotype"/>
              </a:rPr>
              <a:t>out."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ct val="102099"/>
              </a:lnSpc>
              <a:spcBef>
                <a:spcPts val="484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b="1" i="1" dirty="0">
                <a:latin typeface="Palatino Linotype"/>
                <a:cs typeface="Palatino Linotype"/>
              </a:rPr>
              <a:t>Although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the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industry is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moving toward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spc="-10" dirty="0">
                <a:latin typeface="Palatino Linotype"/>
                <a:cs typeface="Palatino Linotype"/>
              </a:rPr>
              <a:t>component- </a:t>
            </a:r>
            <a:r>
              <a:rPr sz="2350" b="1" i="1" dirty="0">
                <a:latin typeface="Palatino Linotype"/>
                <a:cs typeface="Palatino Linotype"/>
              </a:rPr>
              <a:t>based</a:t>
            </a:r>
            <a:r>
              <a:rPr sz="2350" b="1" i="1" spc="-1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construction,</a:t>
            </a:r>
            <a:r>
              <a:rPr sz="2350" b="1" i="1" spc="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most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software</a:t>
            </a:r>
            <a:r>
              <a:rPr sz="2350" b="1" i="1" spc="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continues</a:t>
            </a:r>
            <a:r>
              <a:rPr sz="2350" b="1" i="1" spc="-5" dirty="0">
                <a:latin typeface="Palatino Linotype"/>
                <a:cs typeface="Palatino Linotype"/>
              </a:rPr>
              <a:t> </a:t>
            </a:r>
            <a:r>
              <a:rPr sz="2350" b="1" i="1" dirty="0">
                <a:latin typeface="Palatino Linotype"/>
                <a:cs typeface="Palatino Linotype"/>
              </a:rPr>
              <a:t>to</a:t>
            </a:r>
            <a:r>
              <a:rPr sz="2350" b="1" i="1" spc="5" dirty="0">
                <a:latin typeface="Palatino Linotype"/>
                <a:cs typeface="Palatino Linotype"/>
              </a:rPr>
              <a:t> </a:t>
            </a:r>
            <a:r>
              <a:rPr sz="2350" b="1" i="1" spc="-35" dirty="0">
                <a:latin typeface="Palatino Linotype"/>
                <a:cs typeface="Palatino Linotype"/>
              </a:rPr>
              <a:t>be </a:t>
            </a:r>
            <a:r>
              <a:rPr sz="2350" b="1" i="1" dirty="0">
                <a:latin typeface="Palatino Linotype"/>
                <a:cs typeface="Palatino Linotype"/>
              </a:rPr>
              <a:t>custom-</a:t>
            </a:r>
            <a:r>
              <a:rPr sz="2350" b="1" i="1" spc="-10" dirty="0">
                <a:latin typeface="Palatino Linotype"/>
                <a:cs typeface="Palatino Linotype"/>
              </a:rPr>
              <a:t>built.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5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Software</a:t>
            </a:r>
            <a:r>
              <a:rPr spc="-19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872892"/>
            <a:ext cx="7467600" cy="400558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41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system</a:t>
            </a:r>
            <a:r>
              <a:rPr sz="2350" spc="45" dirty="0">
                <a:latin typeface="Microsoft Sans Serif"/>
                <a:cs typeface="Microsoft Sans Serif"/>
              </a:rPr>
              <a:t> </a:t>
            </a:r>
            <a:r>
              <a:rPr sz="2350" spc="-10" dirty="0" smtClean="0">
                <a:latin typeface="Microsoft Sans Serif"/>
                <a:cs typeface="Microsoft Sans Serif"/>
              </a:rPr>
              <a:t>software</a:t>
            </a:r>
            <a:r>
              <a:rPr lang="en-US" sz="2350" spc="-10" dirty="0" smtClean="0">
                <a:latin typeface="Microsoft Sans Serif"/>
                <a:cs typeface="Microsoft Sans Serif"/>
              </a:rPr>
              <a:t> (</a:t>
            </a:r>
            <a:r>
              <a:rPr lang="en-US" sz="2400" dirty="0" smtClean="0"/>
              <a:t>a collection of programs written to service other programs</a:t>
            </a:r>
            <a:r>
              <a:rPr lang="en-US" sz="2350" spc="-10" dirty="0" smtClean="0">
                <a:latin typeface="Microsoft Sans Serif"/>
                <a:cs typeface="Microsoft Sans Serif"/>
              </a:rPr>
              <a:t>)</a:t>
            </a:r>
            <a:endParaRPr sz="2350" dirty="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32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application</a:t>
            </a:r>
            <a:r>
              <a:rPr sz="2350" spc="-55" dirty="0">
                <a:latin typeface="Microsoft Sans Serif"/>
                <a:cs typeface="Microsoft Sans Serif"/>
              </a:rPr>
              <a:t> </a:t>
            </a:r>
            <a:r>
              <a:rPr sz="2350" spc="-10" dirty="0" smtClean="0">
                <a:latin typeface="Microsoft Sans Serif"/>
                <a:cs typeface="Microsoft Sans Serif"/>
              </a:rPr>
              <a:t>software</a:t>
            </a:r>
            <a:r>
              <a:rPr lang="en-US" sz="2350" spc="-10" dirty="0" smtClean="0">
                <a:latin typeface="Microsoft Sans Serif"/>
                <a:cs typeface="Microsoft Sans Serif"/>
              </a:rPr>
              <a:t> (</a:t>
            </a:r>
            <a:r>
              <a:rPr lang="en-US" sz="2400" dirty="0"/>
              <a:t>perform specific tasks or functions for end-users</a:t>
            </a:r>
            <a:r>
              <a:rPr lang="en-US" sz="2350" spc="-10" dirty="0" smtClean="0">
                <a:latin typeface="Microsoft Sans Serif"/>
                <a:cs typeface="Microsoft Sans Serif"/>
              </a:rPr>
              <a:t>)</a:t>
            </a:r>
            <a:endParaRPr sz="2350" dirty="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ts val="2690"/>
              </a:lnSpc>
              <a:spcBef>
                <a:spcPts val="6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engineering/scientific </a:t>
            </a:r>
            <a:r>
              <a:rPr sz="2350" spc="-10" dirty="0" smtClean="0">
                <a:latin typeface="Microsoft Sans Serif"/>
                <a:cs typeface="Microsoft Sans Serif"/>
              </a:rPr>
              <a:t>software</a:t>
            </a:r>
            <a:r>
              <a:rPr lang="en-US" sz="2350" spc="-10" dirty="0" smtClean="0">
                <a:latin typeface="Microsoft Sans Serif"/>
                <a:cs typeface="Microsoft Sans Serif"/>
              </a:rPr>
              <a:t> (assist engineers)</a:t>
            </a:r>
            <a:endParaRPr sz="2350" dirty="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259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embedded </a:t>
            </a:r>
            <a:r>
              <a:rPr sz="2350" spc="-10" dirty="0" smtClean="0">
                <a:latin typeface="Microsoft Sans Serif"/>
                <a:cs typeface="Microsoft Sans Serif"/>
              </a:rPr>
              <a:t>software</a:t>
            </a:r>
            <a:r>
              <a:rPr lang="en-US" sz="2350" spc="-10" dirty="0" smtClean="0">
                <a:latin typeface="Microsoft Sans Serif"/>
                <a:cs typeface="Microsoft Sans Serif"/>
              </a:rPr>
              <a:t> </a:t>
            </a:r>
            <a:endParaRPr sz="2350" dirty="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440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spc="-10" dirty="0">
                <a:latin typeface="Microsoft Sans Serif"/>
                <a:cs typeface="Microsoft Sans Serif"/>
              </a:rPr>
              <a:t>product-</a:t>
            </a:r>
            <a:r>
              <a:rPr sz="2350" dirty="0">
                <a:latin typeface="Microsoft Sans Serif"/>
                <a:cs typeface="Microsoft Sans Serif"/>
              </a:rPr>
              <a:t>line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-10" dirty="0" smtClean="0">
                <a:latin typeface="Microsoft Sans Serif"/>
                <a:cs typeface="Microsoft Sans Serif"/>
              </a:rPr>
              <a:t>software</a:t>
            </a:r>
            <a:r>
              <a:rPr lang="en-US" sz="2350" spc="-10" dirty="0" smtClean="0">
                <a:latin typeface="Microsoft Sans Serif"/>
                <a:cs typeface="Microsoft Sans Serif"/>
              </a:rPr>
              <a:t> (</a:t>
            </a:r>
            <a:r>
              <a:rPr lang="en-US" sz="2400" dirty="0"/>
              <a:t>family of related software products</a:t>
            </a:r>
            <a:r>
              <a:rPr lang="en-US" sz="2350" spc="-10" dirty="0" smtClean="0">
                <a:latin typeface="Microsoft Sans Serif"/>
                <a:cs typeface="Microsoft Sans Serif"/>
              </a:rPr>
              <a:t>)</a:t>
            </a:r>
            <a:endParaRPr sz="2350" dirty="0">
              <a:latin typeface="Microsoft Sans Serif"/>
              <a:cs typeface="Microsoft Sans Serif"/>
            </a:endParaRPr>
          </a:p>
          <a:p>
            <a:pPr marL="351155" marR="718820" indent="-339090">
              <a:lnSpc>
                <a:spcPts val="2590"/>
              </a:lnSpc>
              <a:spcBef>
                <a:spcPts val="72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 err="1">
                <a:latin typeface="Microsoft Sans Serif"/>
                <a:cs typeface="Microsoft Sans Serif"/>
              </a:rPr>
              <a:t>WebApps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lang="en-US" sz="2350" spc="-20" dirty="0">
                <a:latin typeface="Microsoft Sans Serif"/>
                <a:cs typeface="Microsoft Sans Serif"/>
              </a:rPr>
              <a:t>(</a:t>
            </a:r>
            <a:r>
              <a:rPr lang="en-US" sz="2400" dirty="0" smtClean="0"/>
              <a:t>network-centric software category</a:t>
            </a:r>
            <a:r>
              <a:rPr sz="2350" spc="-10" dirty="0" smtClean="0">
                <a:latin typeface="Microsoft Sans Serif"/>
                <a:cs typeface="Microsoft Sans Serif"/>
              </a:rPr>
              <a:t>)</a:t>
            </a:r>
            <a:endParaRPr sz="2350" dirty="0">
              <a:latin typeface="Microsoft Sans Serif"/>
              <a:cs typeface="Microsoft Sans Serif"/>
            </a:endParaRPr>
          </a:p>
          <a:p>
            <a:pPr marL="351155" indent="-338455">
              <a:lnSpc>
                <a:spcPct val="100000"/>
              </a:lnSpc>
              <a:spcBef>
                <a:spcPts val="27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AI</a:t>
            </a:r>
            <a:r>
              <a:rPr sz="2350" spc="5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software</a:t>
            </a:r>
            <a:endParaRPr sz="2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162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Software—</a:t>
            </a:r>
            <a:r>
              <a:rPr spc="290" dirty="0"/>
              <a:t>New</a:t>
            </a:r>
            <a:r>
              <a:rPr spc="65" dirty="0"/>
              <a:t> </a:t>
            </a:r>
            <a:r>
              <a:rPr spc="-10" dirty="0"/>
              <a:t>Categories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68401" y="1916346"/>
            <a:ext cx="7118300" cy="31373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4640" marR="764540" indent="-282575">
              <a:lnSpc>
                <a:spcPct val="103600"/>
              </a:lnSpc>
              <a:spcBef>
                <a:spcPts val="55"/>
              </a:spcBef>
              <a:buSzPct val="74285"/>
              <a:buFont typeface="Wingdings"/>
              <a:buChar char=""/>
              <a:tabLst>
                <a:tab pos="30099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Open</a:t>
            </a:r>
            <a:r>
              <a:rPr sz="1750" spc="70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world</a:t>
            </a:r>
            <a:r>
              <a:rPr sz="1750" spc="70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computing—</a:t>
            </a:r>
            <a:r>
              <a:rPr lang="en-US" sz="1750" dirty="0">
                <a:latin typeface="Arial MT"/>
                <a:cs typeface="Microsoft Sans Serif"/>
              </a:rPr>
              <a:t> </a:t>
            </a:r>
            <a:r>
              <a:rPr sz="1750" spc="-10" dirty="0" smtClean="0">
                <a:latin typeface="Arial MT"/>
                <a:cs typeface="Arial MT"/>
              </a:rPr>
              <a:t>distribute</a:t>
            </a:r>
            <a:r>
              <a:rPr lang="en-US" sz="1750" spc="-10" dirty="0" smtClean="0">
                <a:latin typeface="Arial MT"/>
                <a:cs typeface="Arial MT"/>
              </a:rPr>
              <a:t>d </a:t>
            </a:r>
            <a:r>
              <a:rPr sz="1750" spc="-10" dirty="0" smtClean="0">
                <a:latin typeface="Arial MT"/>
                <a:cs typeface="Arial MT"/>
              </a:rPr>
              <a:t>computing</a:t>
            </a:r>
            <a:endParaRPr sz="175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400"/>
              </a:spcBef>
              <a:buSzPct val="74285"/>
              <a:buFont typeface="Wingdings"/>
              <a:buChar char=""/>
              <a:tabLst>
                <a:tab pos="29464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Ubiquitous</a:t>
            </a:r>
            <a:r>
              <a:rPr sz="1750" spc="23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computing</a:t>
            </a:r>
            <a:r>
              <a:rPr sz="1750" dirty="0">
                <a:latin typeface="Microsoft Sans Serif"/>
                <a:cs typeface="Microsoft Sans Serif"/>
              </a:rPr>
              <a:t>—</a:t>
            </a:r>
            <a:r>
              <a:rPr sz="1750" spc="55" dirty="0">
                <a:latin typeface="Microsoft Sans Serif"/>
                <a:cs typeface="Microsoft Sans Serif"/>
              </a:rPr>
              <a:t>wireless</a:t>
            </a:r>
            <a:r>
              <a:rPr sz="1750" spc="23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networks</a:t>
            </a:r>
            <a:endParaRPr sz="1750" dirty="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475"/>
              </a:spcBef>
              <a:buSzPct val="74285"/>
              <a:buFont typeface="Wingdings"/>
              <a:buChar char=""/>
              <a:tabLst>
                <a:tab pos="29464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Netsourcing</a:t>
            </a:r>
            <a:r>
              <a:rPr sz="1750" dirty="0">
                <a:latin typeface="Microsoft Sans Serif"/>
                <a:cs typeface="Microsoft Sans Serif"/>
              </a:rPr>
              <a:t>—</a:t>
            </a:r>
            <a:r>
              <a:rPr sz="1750" spc="80" dirty="0">
                <a:latin typeface="Microsoft Sans Serif"/>
                <a:cs typeface="Microsoft Sans Serif"/>
              </a:rPr>
              <a:t>the</a:t>
            </a:r>
            <a:r>
              <a:rPr sz="1750" spc="1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Web</a:t>
            </a:r>
            <a:r>
              <a:rPr sz="1750" spc="1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as</a:t>
            </a:r>
            <a:r>
              <a:rPr sz="1750" spc="1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</a:t>
            </a:r>
            <a:r>
              <a:rPr sz="1750" spc="1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computing</a:t>
            </a:r>
            <a:r>
              <a:rPr sz="1750" spc="14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engine</a:t>
            </a:r>
            <a:endParaRPr sz="1750" dirty="0">
              <a:latin typeface="Microsoft Sans Serif"/>
              <a:cs typeface="Microsoft Sans Serif"/>
            </a:endParaRPr>
          </a:p>
          <a:p>
            <a:pPr marL="294640" marR="5080" indent="-282575">
              <a:lnSpc>
                <a:spcPct val="102800"/>
              </a:lnSpc>
              <a:spcBef>
                <a:spcPts val="409"/>
              </a:spcBef>
              <a:buSzPct val="74285"/>
              <a:buFont typeface="Wingdings"/>
              <a:buChar char=""/>
              <a:tabLst>
                <a:tab pos="30099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Open</a:t>
            </a:r>
            <a:r>
              <a:rPr sz="1750" spc="4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AC1700"/>
                </a:solidFill>
                <a:latin typeface="Microsoft Sans Serif"/>
                <a:cs typeface="Microsoft Sans Serif"/>
              </a:rPr>
              <a:t>source</a:t>
            </a:r>
            <a:r>
              <a:rPr sz="1750" spc="70" dirty="0">
                <a:latin typeface="Microsoft Sans Serif"/>
                <a:cs typeface="Microsoft Sans Serif"/>
              </a:rPr>
              <a:t>—</a:t>
            </a:r>
            <a:r>
              <a:rPr sz="1750" spc="50" dirty="0">
                <a:latin typeface="Microsoft Sans Serif"/>
                <a:cs typeface="Microsoft Sans Serif"/>
              </a:rPr>
              <a:t>”free” </a:t>
            </a:r>
            <a:r>
              <a:rPr sz="1750" dirty="0">
                <a:latin typeface="Microsoft Sans Serif"/>
                <a:cs typeface="Microsoft Sans Serif"/>
              </a:rPr>
              <a:t>source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code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open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25" dirty="0">
                <a:latin typeface="Microsoft Sans Serif"/>
                <a:cs typeface="Microsoft Sans Serif"/>
              </a:rPr>
              <a:t>the </a:t>
            </a:r>
            <a:r>
              <a:rPr sz="1750" dirty="0" smtClean="0">
                <a:latin typeface="Microsoft Sans Serif"/>
                <a:cs typeface="Microsoft Sans Serif"/>
              </a:rPr>
              <a:t>computing</a:t>
            </a:r>
            <a:r>
              <a:rPr sz="1750" spc="50" dirty="0" smtClean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community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(a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blessing,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but</a:t>
            </a:r>
            <a:r>
              <a:rPr sz="1750" spc="6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also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potential </a:t>
            </a:r>
            <a:r>
              <a:rPr sz="1750" spc="-10" dirty="0" smtClean="0">
                <a:latin typeface="Microsoft Sans Serif"/>
                <a:cs typeface="Microsoft Sans Serif"/>
              </a:rPr>
              <a:t>curse</a:t>
            </a:r>
            <a:r>
              <a:rPr sz="1750" spc="-10" dirty="0">
                <a:latin typeface="Microsoft Sans Serif"/>
                <a:cs typeface="Microsoft Sans Serif"/>
              </a:rPr>
              <a:t>!)</a:t>
            </a:r>
            <a:endParaRPr sz="1750" dirty="0">
              <a:latin typeface="Microsoft Sans Serif"/>
              <a:cs typeface="Microsoft Sans Serif"/>
            </a:endParaRPr>
          </a:p>
          <a:p>
            <a:pPr marL="294640" indent="-281940">
              <a:lnSpc>
                <a:spcPct val="100000"/>
              </a:lnSpc>
              <a:spcBef>
                <a:spcPts val="405"/>
              </a:spcBef>
              <a:buClr>
                <a:srgbClr val="AC1700"/>
              </a:buClr>
              <a:buSzPct val="74285"/>
              <a:buFont typeface="Wingdings"/>
              <a:buChar char=""/>
              <a:tabLst>
                <a:tab pos="294640" algn="l"/>
              </a:tabLst>
            </a:pPr>
            <a:r>
              <a:rPr sz="1750" dirty="0">
                <a:latin typeface="Microsoft Sans Serif"/>
                <a:cs typeface="Microsoft Sans Serif"/>
              </a:rPr>
              <a:t>Also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790" dirty="0">
                <a:latin typeface="Microsoft Sans Serif"/>
                <a:cs typeface="Microsoft Sans Serif"/>
              </a:rPr>
              <a:t>…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(see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Chapter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25" dirty="0">
                <a:latin typeface="Microsoft Sans Serif"/>
                <a:cs typeface="Microsoft Sans Serif"/>
              </a:rPr>
              <a:t>31)</a:t>
            </a:r>
            <a:endParaRPr sz="1750" dirty="0">
              <a:latin typeface="Microsoft Sans Serif"/>
              <a:cs typeface="Microsoft Sans Serif"/>
            </a:endParaRPr>
          </a:p>
          <a:p>
            <a:pPr marL="689610" lvl="1" indent="-225425">
              <a:lnSpc>
                <a:spcPct val="100000"/>
              </a:lnSpc>
              <a:spcBef>
                <a:spcPts val="470"/>
              </a:spcBef>
              <a:buSzPct val="71428"/>
              <a:buFont typeface="Wingdings"/>
              <a:buChar char=""/>
              <a:tabLst>
                <a:tab pos="68961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Data</a:t>
            </a:r>
            <a:r>
              <a:rPr sz="1750" spc="4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AC1700"/>
                </a:solidFill>
                <a:latin typeface="Microsoft Sans Serif"/>
                <a:cs typeface="Microsoft Sans Serif"/>
              </a:rPr>
              <a:t>mining</a:t>
            </a:r>
            <a:endParaRPr sz="1750" dirty="0">
              <a:latin typeface="Microsoft Sans Serif"/>
              <a:cs typeface="Microsoft Sans Serif"/>
            </a:endParaRPr>
          </a:p>
          <a:p>
            <a:pPr marL="689610" lvl="1" indent="-225425">
              <a:lnSpc>
                <a:spcPct val="100000"/>
              </a:lnSpc>
              <a:spcBef>
                <a:spcPts val="470"/>
              </a:spcBef>
              <a:buSzPct val="71428"/>
              <a:buFont typeface="Wingdings"/>
              <a:buChar char=""/>
              <a:tabLst>
                <a:tab pos="68961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Grid</a:t>
            </a:r>
            <a:r>
              <a:rPr sz="1750" spc="2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computing</a:t>
            </a:r>
            <a:r>
              <a:rPr lang="en-US" sz="1750" spc="-1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 (</a:t>
            </a:r>
            <a:r>
              <a:rPr lang="en-US" sz="1600" dirty="0"/>
              <a:t>multiple networked computers</a:t>
            </a:r>
            <a:r>
              <a:rPr lang="en-US" sz="1750" spc="-1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)</a:t>
            </a:r>
            <a:endParaRPr sz="1750" dirty="0">
              <a:latin typeface="Microsoft Sans Serif"/>
              <a:cs typeface="Microsoft Sans Serif"/>
            </a:endParaRPr>
          </a:p>
          <a:p>
            <a:pPr marL="689610" lvl="1" indent="-225425">
              <a:lnSpc>
                <a:spcPct val="100000"/>
              </a:lnSpc>
              <a:spcBef>
                <a:spcPts val="470"/>
              </a:spcBef>
              <a:buSzPct val="71428"/>
              <a:buFont typeface="Wingdings"/>
              <a:buChar char=""/>
              <a:tabLst>
                <a:tab pos="689610" algn="l"/>
              </a:tabLst>
            </a:pPr>
            <a:r>
              <a:rPr sz="1750" dirty="0">
                <a:solidFill>
                  <a:srgbClr val="AC1700"/>
                </a:solidFill>
                <a:latin typeface="Microsoft Sans Serif"/>
                <a:cs typeface="Microsoft Sans Serif"/>
              </a:rPr>
              <a:t>Cognitive</a:t>
            </a:r>
            <a:r>
              <a:rPr sz="1750" spc="30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machines</a:t>
            </a:r>
            <a:r>
              <a:rPr lang="en-US" sz="1750" spc="-10" dirty="0" smtClean="0">
                <a:solidFill>
                  <a:srgbClr val="AC1700"/>
                </a:solidFill>
                <a:latin typeface="Microsoft Sans Serif"/>
                <a:cs typeface="Microsoft Sans Serif"/>
              </a:rPr>
              <a:t> (</a:t>
            </a:r>
            <a:r>
              <a:rPr lang="en-US" sz="1600" dirty="0"/>
              <a:t>mimic human cognitive functions, such as </a:t>
            </a:r>
            <a:r>
              <a:rPr lang="en-US" sz="1600" dirty="0" smtClean="0"/>
              <a:t>learning)</a:t>
            </a:r>
            <a:endParaRPr sz="17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162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Legacy</a:t>
            </a:r>
            <a:r>
              <a:rPr spc="-40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0440" y="2069564"/>
            <a:ext cx="6153150" cy="3539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b="1" i="1" dirty="0">
                <a:solidFill>
                  <a:srgbClr val="AC1700"/>
                </a:solidFill>
                <a:latin typeface="Palatino Linotype"/>
                <a:cs typeface="Palatino Linotype"/>
              </a:rPr>
              <a:t>Why</a:t>
            </a:r>
            <a:r>
              <a:rPr sz="2750" b="1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750" b="1" i="1" dirty="0">
                <a:solidFill>
                  <a:srgbClr val="AC1700"/>
                </a:solidFill>
                <a:latin typeface="Palatino Linotype"/>
                <a:cs typeface="Palatino Linotype"/>
              </a:rPr>
              <a:t>must</a:t>
            </a:r>
            <a:r>
              <a:rPr sz="2750" b="1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2750" b="1" i="1" dirty="0">
                <a:solidFill>
                  <a:srgbClr val="AC1700"/>
                </a:solidFill>
                <a:latin typeface="Palatino Linotype"/>
                <a:cs typeface="Palatino Linotype"/>
              </a:rPr>
              <a:t>it</a:t>
            </a:r>
            <a:r>
              <a:rPr sz="2750" b="1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 change?</a:t>
            </a:r>
            <a:endParaRPr sz="2750">
              <a:latin typeface="Palatino Linotype"/>
              <a:cs typeface="Palatino Linotype"/>
            </a:endParaRPr>
          </a:p>
          <a:p>
            <a:pPr marL="1016635" marR="158115" indent="-282575">
              <a:lnSpc>
                <a:spcPct val="90900"/>
              </a:lnSpc>
              <a:spcBef>
                <a:spcPts val="165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1022985" algn="l"/>
              </a:tabLst>
            </a:pPr>
            <a:r>
              <a:rPr sz="1950" dirty="0">
                <a:latin typeface="Microsoft Sans Serif"/>
                <a:cs typeface="Microsoft Sans Serif"/>
              </a:rPr>
              <a:t>software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must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adapted</a:t>
            </a:r>
            <a:r>
              <a:rPr sz="1950" spc="6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to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meet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needs 	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new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computing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environments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or 	</a:t>
            </a:r>
            <a:r>
              <a:rPr sz="1950" spc="-10" dirty="0">
                <a:latin typeface="Microsoft Sans Serif"/>
                <a:cs typeface="Microsoft Sans Serif"/>
              </a:rPr>
              <a:t>technology.</a:t>
            </a:r>
            <a:endParaRPr sz="1950">
              <a:latin typeface="Microsoft Sans Serif"/>
              <a:cs typeface="Microsoft Sans Serif"/>
            </a:endParaRPr>
          </a:p>
          <a:p>
            <a:pPr marL="1016635" marR="5080" indent="-282575">
              <a:lnSpc>
                <a:spcPts val="2180"/>
              </a:lnSpc>
              <a:spcBef>
                <a:spcPts val="24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1022985" algn="l"/>
              </a:tabLst>
            </a:pPr>
            <a:r>
              <a:rPr sz="1950" dirty="0">
                <a:latin typeface="Microsoft Sans Serif"/>
                <a:cs typeface="Microsoft Sans Serif"/>
              </a:rPr>
              <a:t>software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must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enhanced</a:t>
            </a:r>
            <a:r>
              <a:rPr sz="1950" spc="6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to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implement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new 	</a:t>
            </a:r>
            <a:r>
              <a:rPr sz="1950" dirty="0">
                <a:latin typeface="Microsoft Sans Serif"/>
                <a:cs typeface="Microsoft Sans Serif"/>
              </a:rPr>
              <a:t>business</a:t>
            </a:r>
            <a:r>
              <a:rPr sz="1950" spc="9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requirements.</a:t>
            </a:r>
            <a:endParaRPr sz="1950">
              <a:latin typeface="Microsoft Sans Serif"/>
              <a:cs typeface="Microsoft Sans Serif"/>
            </a:endParaRPr>
          </a:p>
          <a:p>
            <a:pPr marL="1016000" marR="934719" indent="-281940" algn="just">
              <a:lnSpc>
                <a:spcPct val="93400"/>
              </a:lnSpc>
              <a:spcBef>
                <a:spcPts val="315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1022985" algn="l"/>
              </a:tabLst>
            </a:pPr>
            <a:r>
              <a:rPr sz="1950" dirty="0">
                <a:latin typeface="Microsoft Sans Serif"/>
                <a:cs typeface="Microsoft Sans Serif"/>
              </a:rPr>
              <a:t>software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must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extended</a:t>
            </a:r>
            <a:r>
              <a:rPr sz="1950" spc="6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to</a:t>
            </a:r>
            <a:r>
              <a:rPr sz="1950" spc="60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make</a:t>
            </a:r>
            <a:r>
              <a:rPr sz="1950" spc="6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spc="-25" dirty="0">
                <a:solidFill>
                  <a:srgbClr val="AC1700"/>
                </a:solidFill>
                <a:latin typeface="Microsoft Sans Serif"/>
                <a:cs typeface="Microsoft Sans Serif"/>
              </a:rPr>
              <a:t>it 	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interoperable</a:t>
            </a:r>
            <a:r>
              <a:rPr sz="1950" spc="5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with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other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more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modern 	</a:t>
            </a:r>
            <a:r>
              <a:rPr sz="1950" dirty="0">
                <a:latin typeface="Microsoft Sans Serif"/>
                <a:cs typeface="Microsoft Sans Serif"/>
              </a:rPr>
              <a:t>systems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or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databases.</a:t>
            </a:r>
            <a:endParaRPr sz="1950">
              <a:latin typeface="Microsoft Sans Serif"/>
              <a:cs typeface="Microsoft Sans Serif"/>
            </a:endParaRPr>
          </a:p>
          <a:p>
            <a:pPr marL="1016000" marR="453390" indent="-281940" algn="just">
              <a:lnSpc>
                <a:spcPts val="2200"/>
              </a:lnSpc>
              <a:spcBef>
                <a:spcPts val="50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1022985" algn="l"/>
              </a:tabLst>
            </a:pPr>
            <a:r>
              <a:rPr sz="1950" dirty="0">
                <a:latin typeface="Microsoft Sans Serif"/>
                <a:cs typeface="Microsoft Sans Serif"/>
              </a:rPr>
              <a:t>software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must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AC1700"/>
                </a:solidFill>
                <a:latin typeface="Microsoft Sans Serif"/>
                <a:cs typeface="Microsoft Sans Serif"/>
              </a:rPr>
              <a:t>re-architected</a:t>
            </a:r>
            <a:r>
              <a:rPr sz="1950" spc="65" dirty="0">
                <a:solidFill>
                  <a:srgbClr val="AC17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to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make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it 	</a:t>
            </a:r>
            <a:r>
              <a:rPr sz="1950" dirty="0">
                <a:latin typeface="Microsoft Sans Serif"/>
                <a:cs typeface="Microsoft Sans Serif"/>
              </a:rPr>
              <a:t>viable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within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network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environment</a:t>
            </a:r>
            <a:r>
              <a:rPr sz="1750" b="1" spc="-10" dirty="0"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08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Characteristics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WebApps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0" dirty="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768151"/>
            <a:ext cx="7440930" cy="32232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1155" marR="250825" indent="-339090">
              <a:lnSpc>
                <a:spcPts val="1880"/>
              </a:lnSpc>
              <a:spcBef>
                <a:spcPts val="37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Network</a:t>
            </a:r>
            <a:r>
              <a:rPr sz="1750" b="1" spc="4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intensiveness.</a:t>
            </a:r>
            <a:r>
              <a:rPr sz="1750" b="1" spc="47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-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resides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on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network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must </a:t>
            </a:r>
            <a:r>
              <a:rPr sz="1750" dirty="0">
                <a:latin typeface="Arial MT"/>
                <a:cs typeface="Arial MT"/>
              </a:rPr>
              <a:t>serve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needs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diverse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community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clients.</a:t>
            </a:r>
            <a:endParaRPr sz="1750">
              <a:latin typeface="Arial MT"/>
              <a:cs typeface="Arial MT"/>
            </a:endParaRPr>
          </a:p>
          <a:p>
            <a:pPr marL="351155" marR="317500" indent="-339090">
              <a:lnSpc>
                <a:spcPts val="1950"/>
              </a:lnSpc>
              <a:spcBef>
                <a:spcPts val="46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Concurrency.</a:t>
            </a:r>
            <a:r>
              <a:rPr sz="1750" b="1" spc="44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large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number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users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access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at </a:t>
            </a:r>
            <a:r>
              <a:rPr sz="1750" dirty="0">
                <a:latin typeface="Arial MT"/>
                <a:cs typeface="Arial MT"/>
              </a:rPr>
              <a:t>one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time.</a:t>
            </a:r>
            <a:endParaRPr sz="1750">
              <a:latin typeface="Arial MT"/>
              <a:cs typeface="Arial MT"/>
            </a:endParaRPr>
          </a:p>
          <a:p>
            <a:pPr marL="351155" marR="5080" indent="-339090">
              <a:lnSpc>
                <a:spcPts val="1950"/>
              </a:lnSpc>
              <a:spcBef>
                <a:spcPts val="45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Unpredictable</a:t>
            </a:r>
            <a:r>
              <a:rPr sz="1750" b="1" spc="3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load.</a:t>
            </a:r>
            <a:r>
              <a:rPr sz="1750" b="1" spc="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number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users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vary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by </a:t>
            </a:r>
            <a:r>
              <a:rPr sz="1750" dirty="0">
                <a:latin typeface="Arial MT"/>
                <a:cs typeface="Arial MT"/>
              </a:rPr>
              <a:t>orders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magnitude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from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day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day.</a:t>
            </a:r>
            <a:endParaRPr sz="1750">
              <a:latin typeface="Arial MT"/>
              <a:cs typeface="Arial MT"/>
            </a:endParaRPr>
          </a:p>
          <a:p>
            <a:pPr marL="351155" marR="326390" indent="-339090" algn="just">
              <a:lnSpc>
                <a:spcPct val="96100"/>
              </a:lnSpc>
              <a:spcBef>
                <a:spcPts val="210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Performance.</a:t>
            </a:r>
            <a:r>
              <a:rPr sz="1750" b="1" spc="30" dirty="0">
                <a:solidFill>
                  <a:srgbClr val="AC1700"/>
                </a:solidFill>
                <a:latin typeface="Arial"/>
                <a:cs typeface="Arial"/>
              </a:rPr>
              <a:t>  </a:t>
            </a:r>
            <a:r>
              <a:rPr sz="1750" dirty="0">
                <a:latin typeface="Arial MT"/>
                <a:cs typeface="Arial MT"/>
              </a:rPr>
              <a:t>If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must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wait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too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long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(for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access,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for </a:t>
            </a:r>
            <a:r>
              <a:rPr sz="1750" dirty="0">
                <a:latin typeface="Arial MT"/>
                <a:cs typeface="Arial MT"/>
              </a:rPr>
              <a:t>server-side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processing,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for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client-side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formatting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display),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he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35" dirty="0">
                <a:latin typeface="Arial MT"/>
                <a:cs typeface="Arial MT"/>
              </a:rPr>
              <a:t>or </a:t>
            </a:r>
            <a:r>
              <a:rPr sz="1750" dirty="0">
                <a:latin typeface="Arial MT"/>
                <a:cs typeface="Arial MT"/>
              </a:rPr>
              <a:t>she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decide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go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elsewhere.</a:t>
            </a:r>
            <a:endParaRPr sz="1750">
              <a:latin typeface="Arial MT"/>
              <a:cs typeface="Arial MT"/>
            </a:endParaRPr>
          </a:p>
          <a:p>
            <a:pPr marL="351155" marR="212090" indent="-339090">
              <a:lnSpc>
                <a:spcPct val="91800"/>
              </a:lnSpc>
              <a:spcBef>
                <a:spcPts val="36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Availability.</a:t>
            </a:r>
            <a:r>
              <a:rPr sz="1750" b="1" spc="42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Although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expectation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100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percent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availability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is </a:t>
            </a:r>
            <a:r>
              <a:rPr sz="1750" dirty="0">
                <a:latin typeface="Arial MT"/>
                <a:cs typeface="Arial MT"/>
              </a:rPr>
              <a:t>unreasonable,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users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popular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often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demand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access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on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a </a:t>
            </a:r>
            <a:r>
              <a:rPr sz="1750" dirty="0">
                <a:latin typeface="Arial MT"/>
                <a:cs typeface="Arial MT"/>
              </a:rPr>
              <a:t>“24/7/365”</a:t>
            </a:r>
            <a:r>
              <a:rPr sz="1750" spc="8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basis.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0809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Characteristics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WebApps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25" dirty="0"/>
              <a:t>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35104" y="1843503"/>
            <a:ext cx="6958965" cy="45294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1155" marR="102870" indent="-339090">
              <a:lnSpc>
                <a:spcPct val="91800"/>
              </a:lnSpc>
              <a:spcBef>
                <a:spcPts val="300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Data</a:t>
            </a:r>
            <a:r>
              <a:rPr sz="1750" b="1" spc="3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driven.</a:t>
            </a:r>
            <a:r>
              <a:rPr sz="1750" b="1" spc="35" dirty="0">
                <a:solidFill>
                  <a:srgbClr val="AC1700"/>
                </a:solidFill>
                <a:latin typeface="Arial"/>
                <a:cs typeface="Arial"/>
              </a:rPr>
              <a:t> 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primary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function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many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use </a:t>
            </a:r>
            <a:r>
              <a:rPr sz="1750" dirty="0">
                <a:latin typeface="Arial MT"/>
                <a:cs typeface="Arial MT"/>
              </a:rPr>
              <a:t>hypermedia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present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text,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graphics,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audio,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video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content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to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end-</a:t>
            </a:r>
            <a:r>
              <a:rPr sz="1750" spc="-20" dirty="0">
                <a:latin typeface="Arial MT"/>
                <a:cs typeface="Arial MT"/>
              </a:rPr>
              <a:t>user.</a:t>
            </a:r>
            <a:endParaRPr sz="1750" dirty="0">
              <a:latin typeface="Arial MT"/>
              <a:cs typeface="Arial MT"/>
            </a:endParaRPr>
          </a:p>
          <a:p>
            <a:pPr marL="351155" marR="255270" indent="-339090">
              <a:lnSpc>
                <a:spcPts val="2050"/>
              </a:lnSpc>
              <a:spcBef>
                <a:spcPts val="31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Content</a:t>
            </a:r>
            <a:r>
              <a:rPr sz="1750" b="1" spc="4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sensitive.</a:t>
            </a:r>
            <a:r>
              <a:rPr sz="1750" b="1" spc="40" dirty="0">
                <a:solidFill>
                  <a:srgbClr val="AC1700"/>
                </a:solidFill>
                <a:latin typeface="Arial"/>
                <a:cs typeface="Arial"/>
              </a:rPr>
              <a:t> 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quality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aesthetic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nature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content </a:t>
            </a:r>
            <a:r>
              <a:rPr sz="1750" dirty="0">
                <a:latin typeface="Arial MT"/>
                <a:cs typeface="Arial MT"/>
              </a:rPr>
              <a:t>remains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important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determinant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quality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WebApp.</a:t>
            </a:r>
            <a:endParaRPr sz="1750" dirty="0">
              <a:latin typeface="Arial MT"/>
              <a:cs typeface="Arial MT"/>
            </a:endParaRPr>
          </a:p>
          <a:p>
            <a:pPr marL="351155" marR="132080" indent="-339090">
              <a:lnSpc>
                <a:spcPct val="93400"/>
              </a:lnSpc>
              <a:spcBef>
                <a:spcPts val="280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Continuous</a:t>
            </a:r>
            <a:r>
              <a:rPr sz="1750" b="1" spc="5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evolution.</a:t>
            </a:r>
            <a:r>
              <a:rPr sz="1750" b="1" spc="5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Unlike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conventional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application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software </a:t>
            </a:r>
            <a:r>
              <a:rPr sz="1750" dirty="0">
                <a:latin typeface="Arial MT"/>
                <a:cs typeface="Arial MT"/>
              </a:rPr>
              <a:t>that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evolves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over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series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planned,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chronologically-</a:t>
            </a:r>
            <a:r>
              <a:rPr sz="1750" spc="-10" dirty="0">
                <a:latin typeface="Arial MT"/>
                <a:cs typeface="Arial MT"/>
              </a:rPr>
              <a:t>spaced </a:t>
            </a:r>
            <a:r>
              <a:rPr sz="1750" dirty="0">
                <a:latin typeface="Arial MT"/>
                <a:cs typeface="Arial MT"/>
              </a:rPr>
              <a:t>releases,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applications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evolve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continuously.</a:t>
            </a:r>
            <a:endParaRPr sz="1750" dirty="0">
              <a:latin typeface="Arial MT"/>
              <a:cs typeface="Arial MT"/>
            </a:endParaRPr>
          </a:p>
          <a:p>
            <a:pPr marL="351155" marR="5080" indent="-339090">
              <a:lnSpc>
                <a:spcPct val="92100"/>
              </a:lnSpc>
              <a:spcBef>
                <a:spcPts val="470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spc="-10" dirty="0">
                <a:solidFill>
                  <a:srgbClr val="AC1700"/>
                </a:solidFill>
                <a:latin typeface="Arial"/>
                <a:cs typeface="Arial"/>
              </a:rPr>
              <a:t>Immediacy.</a:t>
            </a:r>
            <a:r>
              <a:rPr sz="1750" b="1" spc="-55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Although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i="1" dirty="0">
                <a:latin typeface="Arial"/>
                <a:cs typeface="Arial"/>
              </a:rPr>
              <a:t>immediacy</a:t>
            </a:r>
            <a:r>
              <a:rPr sz="1750" dirty="0">
                <a:latin typeface="Arial MT"/>
                <a:cs typeface="Arial MT"/>
              </a:rPr>
              <a:t>—the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compelling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need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get </a:t>
            </a:r>
            <a:r>
              <a:rPr sz="1750" dirty="0">
                <a:latin typeface="Arial MT"/>
                <a:cs typeface="Arial MT"/>
              </a:rPr>
              <a:t>software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market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quickly—is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characteristic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many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application </a:t>
            </a:r>
            <a:r>
              <a:rPr sz="1750" dirty="0">
                <a:latin typeface="Arial MT"/>
                <a:cs typeface="Arial MT"/>
              </a:rPr>
              <a:t>domains,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often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exhibit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time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market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that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can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a </a:t>
            </a:r>
            <a:r>
              <a:rPr sz="1750" dirty="0">
                <a:latin typeface="Arial MT"/>
                <a:cs typeface="Arial MT"/>
              </a:rPr>
              <a:t>matter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few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days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or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weeks.</a:t>
            </a:r>
            <a:endParaRPr sz="1750" dirty="0">
              <a:latin typeface="Arial MT"/>
              <a:cs typeface="Arial MT"/>
            </a:endParaRPr>
          </a:p>
          <a:p>
            <a:pPr marL="351155" marR="62230" indent="-339090">
              <a:lnSpc>
                <a:spcPct val="93400"/>
              </a:lnSpc>
              <a:spcBef>
                <a:spcPts val="44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Security.</a:t>
            </a:r>
            <a:r>
              <a:rPr sz="1750" b="1" spc="25" dirty="0">
                <a:solidFill>
                  <a:srgbClr val="AC1700"/>
                </a:solidFill>
                <a:latin typeface="Arial"/>
                <a:cs typeface="Arial"/>
              </a:rPr>
              <a:t>  </a:t>
            </a:r>
            <a:r>
              <a:rPr sz="1750" dirty="0">
                <a:latin typeface="Arial MT"/>
                <a:cs typeface="Arial MT"/>
              </a:rPr>
              <a:t>Because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WebApps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are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available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via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network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access,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it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difficult,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not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impossible,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to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limit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population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end-</a:t>
            </a:r>
            <a:r>
              <a:rPr sz="1750" spc="-10" dirty="0">
                <a:latin typeface="Arial MT"/>
                <a:cs typeface="Arial MT"/>
              </a:rPr>
              <a:t>users </a:t>
            </a:r>
            <a:r>
              <a:rPr sz="1750" dirty="0">
                <a:latin typeface="Arial MT"/>
                <a:cs typeface="Arial MT"/>
              </a:rPr>
              <a:t>who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access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application.</a:t>
            </a:r>
            <a:endParaRPr sz="1750" dirty="0">
              <a:latin typeface="Arial MT"/>
              <a:cs typeface="Arial MT"/>
            </a:endParaRPr>
          </a:p>
          <a:p>
            <a:pPr marL="351155" marR="182880" indent="-339090">
              <a:lnSpc>
                <a:spcPts val="2050"/>
              </a:lnSpc>
              <a:spcBef>
                <a:spcPts val="315"/>
              </a:spcBef>
              <a:buSzPct val="74285"/>
              <a:buFont typeface="Wingdings"/>
              <a:buChar char=""/>
              <a:tabLst>
                <a:tab pos="351155" algn="l"/>
              </a:tabLst>
            </a:pPr>
            <a:r>
              <a:rPr sz="1750" b="1" dirty="0">
                <a:solidFill>
                  <a:srgbClr val="AC1700"/>
                </a:solidFill>
                <a:latin typeface="Arial"/>
                <a:cs typeface="Arial"/>
              </a:rPr>
              <a:t>Aesthetics.</a:t>
            </a:r>
            <a:r>
              <a:rPr sz="1750" b="1" spc="30" dirty="0">
                <a:solidFill>
                  <a:srgbClr val="AC1700"/>
                </a:solidFill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An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undeniable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part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appeal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WebApp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its </a:t>
            </a:r>
            <a:r>
              <a:rPr sz="1750" dirty="0">
                <a:latin typeface="Arial MT"/>
                <a:cs typeface="Arial MT"/>
              </a:rPr>
              <a:t>look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feel.</a:t>
            </a:r>
            <a:endParaRPr sz="175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i="0" dirty="0">
                <a:latin typeface="Microsoft Sans Serif"/>
                <a:cs typeface="Microsoft Sans Serif"/>
              </a:rPr>
              <a:t>These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are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designed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to</a:t>
            </a:r>
            <a:r>
              <a:rPr i="0" spc="140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accompany</a:t>
            </a:r>
            <a:r>
              <a:rPr i="0" spc="145" dirty="0">
                <a:latin typeface="Microsoft Sans Serif"/>
                <a:cs typeface="Microsoft Sans Serif"/>
              </a:rPr>
              <a:t> </a:t>
            </a:r>
            <a:r>
              <a:rPr dirty="0"/>
              <a:t>Software</a:t>
            </a:r>
            <a:r>
              <a:rPr spc="135" dirty="0"/>
              <a:t> </a:t>
            </a:r>
            <a:r>
              <a:rPr dirty="0"/>
              <a:t>Engineering: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Practitionerʼs</a:t>
            </a:r>
            <a:r>
              <a:rPr spc="55" dirty="0"/>
              <a:t> </a:t>
            </a:r>
            <a:r>
              <a:rPr dirty="0"/>
              <a:t>Approach,</a:t>
            </a:r>
            <a:r>
              <a:rPr spc="135" dirty="0"/>
              <a:t> </a:t>
            </a:r>
            <a:r>
              <a:rPr spc="-2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dirty="0">
                <a:latin typeface="Microsoft Sans Serif"/>
                <a:cs typeface="Microsoft Sans Serif"/>
              </a:rPr>
              <a:t>(McGraw-Hill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2009).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Slides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copyright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2009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by</a:t>
            </a:r>
            <a:r>
              <a:rPr i="0" spc="125" dirty="0">
                <a:latin typeface="Microsoft Sans Serif"/>
                <a:cs typeface="Microsoft Sans Serif"/>
              </a:rPr>
              <a:t> </a:t>
            </a:r>
            <a:r>
              <a:rPr i="0" dirty="0">
                <a:latin typeface="Microsoft Sans Serif"/>
                <a:cs typeface="Microsoft Sans Serif"/>
              </a:rPr>
              <a:t>Roger</a:t>
            </a:r>
            <a:r>
              <a:rPr i="0" spc="130" dirty="0">
                <a:latin typeface="Microsoft Sans Serif"/>
                <a:cs typeface="Microsoft Sans Serif"/>
              </a:rPr>
              <a:t> </a:t>
            </a:r>
            <a:r>
              <a:rPr i="0" spc="-1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2413" y="1690286"/>
            <a:ext cx="7122159" cy="36048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71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Microsoft Sans Serif"/>
                <a:cs typeface="Microsoft Sans Serif"/>
              </a:rPr>
              <a:t>Some</a:t>
            </a:r>
            <a:r>
              <a:rPr sz="2350" spc="20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realities:</a:t>
            </a:r>
            <a:endParaRPr sz="2350">
              <a:latin typeface="Microsoft Sans Serif"/>
              <a:cs typeface="Microsoft Sans Serif"/>
            </a:endParaRPr>
          </a:p>
          <a:p>
            <a:pPr marL="753110" marR="255270" lvl="1" indent="-288925">
              <a:lnSpc>
                <a:spcPct val="102299"/>
              </a:lnSpc>
              <a:spcBef>
                <a:spcPts val="475"/>
              </a:spcBef>
              <a:buFont typeface="Wingdings"/>
              <a:buChar char=""/>
              <a:tabLst>
                <a:tab pos="753110" algn="l"/>
                <a:tab pos="809625" algn="l"/>
              </a:tabLst>
            </a:pPr>
            <a:r>
              <a:rPr sz="1350" dirty="0">
                <a:solidFill>
                  <a:srgbClr val="AC1700"/>
                </a:solidFill>
                <a:latin typeface="Times New Roman"/>
                <a:cs typeface="Times New Roman"/>
              </a:rPr>
              <a:t>	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concerted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effort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should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be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made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to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understand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problem </a:t>
            </a:r>
            <a:r>
              <a:rPr sz="1950" i="1" dirty="0">
                <a:latin typeface="Palatino Linotype"/>
                <a:cs typeface="Palatino Linotype"/>
              </a:rPr>
              <a:t>before</a:t>
            </a:r>
            <a:r>
              <a:rPr sz="1950" i="1" spc="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1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software</a:t>
            </a:r>
            <a:r>
              <a:rPr sz="1950" i="1" spc="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solution</a:t>
            </a:r>
            <a:r>
              <a:rPr sz="1950" i="1" spc="1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is</a:t>
            </a:r>
            <a:r>
              <a:rPr sz="1950" i="1" spc="5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developed</a:t>
            </a:r>
            <a:endParaRPr sz="1950">
              <a:latin typeface="Palatino Linotype"/>
              <a:cs typeface="Palatino Linotype"/>
            </a:endParaRPr>
          </a:p>
          <a:p>
            <a:pPr marL="809625" lvl="1" indent="-345440">
              <a:lnSpc>
                <a:spcPct val="100000"/>
              </a:lnSpc>
              <a:spcBef>
                <a:spcPts val="505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809625" algn="l"/>
              </a:tabLst>
            </a:pPr>
            <a:r>
              <a:rPr sz="1950" i="1" dirty="0">
                <a:latin typeface="Palatino Linotype"/>
                <a:cs typeface="Palatino Linotype"/>
              </a:rPr>
              <a:t>design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becomes</a:t>
            </a:r>
            <a:r>
              <a:rPr sz="1950" i="1" spc="3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pivotal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activity</a:t>
            </a:r>
            <a:endParaRPr sz="1950">
              <a:latin typeface="Palatino Linotype"/>
              <a:cs typeface="Palatino Linotype"/>
            </a:endParaRPr>
          </a:p>
          <a:p>
            <a:pPr marL="746760" lvl="1" indent="-282575">
              <a:lnSpc>
                <a:spcPct val="100000"/>
              </a:lnSpc>
              <a:spcBef>
                <a:spcPts val="43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46760" algn="l"/>
              </a:tabLst>
            </a:pPr>
            <a:r>
              <a:rPr sz="1950" i="1" dirty="0">
                <a:latin typeface="Palatino Linotype"/>
                <a:cs typeface="Palatino Linotype"/>
              </a:rPr>
              <a:t>software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should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exhibit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high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quality</a:t>
            </a:r>
            <a:endParaRPr sz="1950">
              <a:latin typeface="Palatino Linotype"/>
              <a:cs typeface="Palatino Linotype"/>
            </a:endParaRPr>
          </a:p>
          <a:p>
            <a:pPr marL="809625" lvl="1" indent="-345440">
              <a:lnSpc>
                <a:spcPct val="100000"/>
              </a:lnSpc>
              <a:spcBef>
                <a:spcPts val="53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809625" algn="l"/>
              </a:tabLst>
            </a:pPr>
            <a:r>
              <a:rPr sz="1950" i="1" dirty="0">
                <a:latin typeface="Palatino Linotype"/>
                <a:cs typeface="Palatino Linotype"/>
              </a:rPr>
              <a:t>software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should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be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maintainable</a:t>
            </a:r>
            <a:endParaRPr sz="1950">
              <a:latin typeface="Palatino Linotype"/>
              <a:cs typeface="Palatino Linotype"/>
            </a:endParaRPr>
          </a:p>
          <a:p>
            <a:pPr marL="351155" indent="-338455">
              <a:lnSpc>
                <a:spcPct val="100000"/>
              </a:lnSpc>
              <a:spcBef>
                <a:spcPts val="615"/>
              </a:spcBef>
              <a:buClr>
                <a:srgbClr val="AC1700"/>
              </a:buClr>
              <a:buSzPct val="74468"/>
              <a:buFont typeface="Wingdings"/>
              <a:buChar char=""/>
              <a:tabLst>
                <a:tab pos="351155" algn="l"/>
              </a:tabLst>
            </a:pPr>
            <a:r>
              <a:rPr sz="2350" dirty="0">
                <a:latin typeface="Arial MT"/>
                <a:cs typeface="Arial MT"/>
              </a:rPr>
              <a:t>The</a:t>
            </a:r>
            <a:r>
              <a:rPr sz="2350" spc="-1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seminal</a:t>
            </a:r>
            <a:r>
              <a:rPr sz="2350" spc="-1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definition:</a:t>
            </a:r>
            <a:endParaRPr sz="2350">
              <a:latin typeface="Arial MT"/>
              <a:cs typeface="Arial MT"/>
            </a:endParaRPr>
          </a:p>
          <a:p>
            <a:pPr marL="746760" marR="5080" lvl="1" indent="-282575">
              <a:lnSpc>
                <a:spcPct val="99700"/>
              </a:lnSpc>
              <a:spcBef>
                <a:spcPts val="560"/>
              </a:spcBef>
              <a:buClr>
                <a:srgbClr val="AC1700"/>
              </a:buClr>
              <a:buSzPct val="69230"/>
              <a:buFont typeface="Wingdings"/>
              <a:buChar char=""/>
              <a:tabLst>
                <a:tab pos="753110" algn="l"/>
              </a:tabLst>
            </a:pPr>
            <a:r>
              <a:rPr sz="1950" i="1" dirty="0">
                <a:latin typeface="Palatino Linotype"/>
                <a:cs typeface="Palatino Linotype"/>
              </a:rPr>
              <a:t>[Software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engineering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is]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the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establishment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and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use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of</a:t>
            </a:r>
            <a:r>
              <a:rPr sz="1950" i="1" spc="35" dirty="0">
                <a:latin typeface="Palatino Linotype"/>
                <a:cs typeface="Palatino Linotype"/>
              </a:rPr>
              <a:t> </a:t>
            </a:r>
            <a:r>
              <a:rPr sz="19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sound 	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engineering</a:t>
            </a:r>
            <a:r>
              <a:rPr sz="1950" i="1" spc="4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principles</a:t>
            </a:r>
            <a:r>
              <a:rPr sz="1950" i="1" spc="4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in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order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to</a:t>
            </a:r>
            <a:r>
              <a:rPr sz="1950" i="1" spc="4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obtain</a:t>
            </a:r>
            <a:r>
              <a:rPr sz="1950" i="1" spc="40" dirty="0"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economically</a:t>
            </a:r>
            <a:r>
              <a:rPr sz="1950" i="1" spc="4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spc="-10" dirty="0">
                <a:latin typeface="Palatino Linotype"/>
                <a:cs typeface="Palatino Linotype"/>
              </a:rPr>
              <a:t>software 	</a:t>
            </a:r>
            <a:r>
              <a:rPr sz="1950" i="1" dirty="0">
                <a:latin typeface="Palatino Linotype"/>
                <a:cs typeface="Palatino Linotype"/>
              </a:rPr>
              <a:t>that</a:t>
            </a:r>
            <a:r>
              <a:rPr sz="1950" i="1" spc="15" dirty="0"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is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reliable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and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works</a:t>
            </a:r>
            <a:r>
              <a:rPr sz="1950" i="1" spc="15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efficiently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dirty="0">
                <a:latin typeface="Palatino Linotype"/>
                <a:cs typeface="Palatino Linotype"/>
              </a:rPr>
              <a:t>on</a:t>
            </a:r>
            <a:r>
              <a:rPr sz="1950" i="1" spc="20" dirty="0">
                <a:latin typeface="Palatino Linotype"/>
                <a:cs typeface="Palatino Linotype"/>
              </a:rPr>
              <a:t> </a:t>
            </a:r>
            <a:r>
              <a:rPr sz="1950" i="1" dirty="0">
                <a:solidFill>
                  <a:srgbClr val="AC1700"/>
                </a:solidFill>
                <a:latin typeface="Palatino Linotype"/>
                <a:cs typeface="Palatino Linotype"/>
              </a:rPr>
              <a:t>real</a:t>
            </a:r>
            <a:r>
              <a:rPr sz="1950" i="1" spc="20" dirty="0">
                <a:solidFill>
                  <a:srgbClr val="AC1700"/>
                </a:solidFill>
                <a:latin typeface="Palatino Linotype"/>
                <a:cs typeface="Palatino Linotype"/>
              </a:rPr>
              <a:t> </a:t>
            </a:r>
            <a:r>
              <a:rPr sz="1950" i="1" spc="-10" dirty="0">
                <a:solidFill>
                  <a:srgbClr val="AC1700"/>
                </a:solidFill>
                <a:latin typeface="Palatino Linotype"/>
                <a:cs typeface="Palatino Linotype"/>
              </a:rPr>
              <a:t>machines</a:t>
            </a:r>
            <a:r>
              <a:rPr sz="1950" i="1" spc="-10" dirty="0">
                <a:latin typeface="Palatino Linotype"/>
                <a:cs typeface="Palatino Linotype"/>
              </a:rPr>
              <a:t>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1918</Words>
  <Application>Microsoft Office PowerPoint</Application>
  <PresentationFormat>Custom</PresentationFormat>
  <Paragraphs>227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Lucida Sans Unicode</vt:lpstr>
      <vt:lpstr>Microsoft Sans Serif</vt:lpstr>
      <vt:lpstr>Palatino Linotype</vt:lpstr>
      <vt:lpstr>Times New Roman</vt:lpstr>
      <vt:lpstr>Wingdings</vt:lpstr>
      <vt:lpstr>Office Theme</vt:lpstr>
      <vt:lpstr>Chapter 1</vt:lpstr>
      <vt:lpstr>What is Software?</vt:lpstr>
      <vt:lpstr>What is Software?</vt:lpstr>
      <vt:lpstr>Software Applications</vt:lpstr>
      <vt:lpstr>Software—New Categories</vt:lpstr>
      <vt:lpstr>Legacy Software</vt:lpstr>
      <vt:lpstr>Characteristics of WebApps - I</vt:lpstr>
      <vt:lpstr>Characteristics of WebApps - II</vt:lpstr>
      <vt:lpstr>Software Engineering</vt:lpstr>
      <vt:lpstr>Software Engineering</vt:lpstr>
      <vt:lpstr>A Layered Technology</vt:lpstr>
      <vt:lpstr>A Process Framework</vt:lpstr>
      <vt:lpstr>Framework Activities</vt:lpstr>
      <vt:lpstr>Umbrella Activities</vt:lpstr>
      <vt:lpstr>The Essence of Practice</vt:lpstr>
      <vt:lpstr>Understand the Problem</vt:lpstr>
      <vt:lpstr>Plan the Solution</vt:lpstr>
      <vt:lpstr>Carry Out the Plan</vt:lpstr>
      <vt:lpstr>Examine the Result</vt:lpstr>
      <vt:lpstr>Hookerʼs General Principles</vt:lpstr>
      <vt:lpstr>How It all Starts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Joan Smith</dc:creator>
  <cp:lastModifiedBy>Windows User</cp:lastModifiedBy>
  <cp:revision>26</cp:revision>
  <dcterms:created xsi:type="dcterms:W3CDTF">2024-01-24T08:01:39Z</dcterms:created>
  <dcterms:modified xsi:type="dcterms:W3CDTF">2024-01-25T05:56:57Z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2009-09-01T00:00:00Z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2024-01-24T00:00:00Z</vt:filetime>
  </property>
  <property fmtid="{D5CDD505-2E9C-101B-9397-08002B2CF9AE}" pid="5" name="Producer">
    <vt:lpwstr>Mac OS X 10.5.8 Quartz PDFContext</vt:lpwstr>
  </property>
</Properties>
</file>