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Roboto Mono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RobotoMono-boldItalic.fntdata"/><Relationship Id="rId29" Type="http://schemas.openxmlformats.org/officeDocument/2006/relationships/slide" Target="slides/slide24.xml"/><Relationship Id="rId124" Type="http://schemas.openxmlformats.org/officeDocument/2006/relationships/font" Target="fonts/RobotoMono-italic.fntdata"/><Relationship Id="rId123" Type="http://schemas.openxmlformats.org/officeDocument/2006/relationships/font" Target="fonts/RobotoMono-bold.fntdata"/><Relationship Id="rId122" Type="http://schemas.openxmlformats.org/officeDocument/2006/relationships/font" Target="fonts/RobotoMono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9f1aa92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9f1aa92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469f1aa928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469f1aa928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469f1aa928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469f1aa928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469f1aa928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469f1aa928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69f1aa928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469f1aa928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469f1aa928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469f1aa928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469f1aa928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469f1aa928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469f1aa928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469f1aa928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469f1aa928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469f1aa928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469f1aa92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469f1aa92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469f1aa928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469f1aa928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69f1aa92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69f1aa92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69f1aa928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69f1aa928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469f1aa928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469f1aa928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69f1aa928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69f1aa928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69f1aa928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69f1aa928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69f1aa928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69f1aa928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469f1aa928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469f1aa928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469f1aa928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469f1aa928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69f1aa92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69f1aa92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9f1aa92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9f1aa9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9f1aa92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9f1aa9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69f1aa928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69f1aa928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9f1aa92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69f1aa9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9f1aa92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9f1aa92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69f1aa92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69f1aa92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9f1aa92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9f1aa92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69f1aa9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69f1aa9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9f1aa92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9f1aa92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9f1aa92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9f1aa9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9f1aa92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9f1aa92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9f1aa92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9f1aa92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69f1aa92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69f1aa92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9f1aa92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9f1aa92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69f1aa928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69f1aa928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9f1aa928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9f1aa928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69f1aa928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69f1aa928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9f1aa92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9f1aa9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9f1aa92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9f1aa92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9f1aa9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9f1aa9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9f1aa92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69f1aa92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69f1aa92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69f1aa92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9f1aa92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9f1aa92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9f1aa92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9f1aa92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9f1aa92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9f1aa92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69f1aa928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69f1aa928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69f1aa92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69f1aa92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69f1aa92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69f1aa92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69f1aa92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69f1aa92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69f1aa928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69f1aa928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69f1aa92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69f1aa92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9f1aa928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69f1aa92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69f1aa92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69f1aa92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69f1aa92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69f1aa92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69f1aa92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69f1aa92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9f1aa92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69f1aa92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69f1aa92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69f1aa92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69f1aa92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69f1aa92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69f1aa92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69f1aa92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69f1aa928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69f1aa928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69f1aa9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69f1aa9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69f1aa928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69f1aa928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69f1aa92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69f1aa92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69f1aa92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69f1aa92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9f1aa92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9f1aa92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69f1aa92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69f1aa92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69f1aa928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69f1aa928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69f1aa928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69f1aa928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9f1aa92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69f1aa92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69f1aa92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69f1aa92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469f1aa928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469f1aa928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9f1aa9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9f1aa9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69f1aa928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69f1aa92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69f1aa92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69f1aa92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69f1aa92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69f1aa92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469f1aa92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469f1aa92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469f1aa92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469f1aa92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469f1aa92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469f1aa92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69f1aa92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469f1aa92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69f1aa928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69f1aa928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69f1aa928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69f1aa928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69f1aa928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69f1aa928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69f1aa9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69f1aa9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69f1aa928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69f1aa928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69f1aa92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69f1aa92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69f1aa928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469f1aa92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469f1aa928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469f1aa928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69f1aa928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69f1aa928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69f1aa928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469f1aa928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69f1aa92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69f1aa92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69f1aa928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69f1aa928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469f1aa928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469f1aa928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469f1aa928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469f1aa928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9f1aa9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9f1aa9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69f1aa928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69f1aa928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69f1aa928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69f1aa928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469f1aa928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469f1aa928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69f1aa928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69f1aa928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69f1aa928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69f1aa928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69f1aa928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69f1aa928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69f1aa928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69f1aa928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69f1aa928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69f1aa928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69f1aa928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69f1aa928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69f1aa928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69f1aa928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9f1aa92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9f1aa9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69f1aa928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69f1aa928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69f1aa928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69f1aa928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469f1aa928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469f1aa928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469f1aa928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469f1aa928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469f1aa928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469f1aa928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69f1aa928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69f1aa928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69f1aa928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69f1aa928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69f1aa928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69f1aa928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69f1aa928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69f1aa928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69f1aa928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69f1aa928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6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4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Recursion for Beginners: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Beginner's Guide to Recursion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@AlSweigart al@inventwithpython.com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bit.ly/nbpython2018recursion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417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I.S.M.E.T.A.</a:t>
            </a:r>
            <a:endParaRPr/>
          </a:p>
        </p:txBody>
      </p:sp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88" y="928688"/>
            <a:ext cx="24860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Fibonacci</a:t>
            </a:r>
            <a:endParaRPr/>
          </a:p>
        </p:txBody>
      </p:sp>
      <p:sp>
        <p:nvSpPr>
          <p:cNvPr id="599" name="Google Shape;599;p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fib(nthNumber):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nthNumber == 1 or nthNumber == 2: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BASE CASE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1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fib(nthNumber - 2)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fib(nthNumber - 1)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23838"/>
            <a:ext cx="69723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23838"/>
            <a:ext cx="69723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850" y="223838"/>
            <a:ext cx="69723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Fibonacci with </a:t>
            </a:r>
            <a:r>
              <a:rPr lang="en">
                <a:solidFill>
                  <a:srgbClr val="FF0000"/>
                </a:solidFill>
              </a:rPr>
              <a:t>Memoization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0" name="Google Shape;620;p116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FIB_CACHE = {}</a:t>
            </a:r>
            <a:endParaRPr sz="17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fib(nthNumber):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if nthNumber in </a:t>
            </a: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FIB_</a:t>
            </a: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CACHE:</a:t>
            </a:r>
            <a:endParaRPr sz="17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FIB_</a:t>
            </a: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CACHE[nthNumber]</a:t>
            </a:r>
            <a:endParaRPr sz="17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if nthNumber == 1 or nthNumber == 2: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# BASE CASE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1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else: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# RECURSIVE CASE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FIB_</a:t>
            </a: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CACHE[nthNumber] = </a:t>
            </a: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fib(nthNumber - 2) + fib(nthNumber - 1)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FIB_</a:t>
            </a:r>
            <a:r>
              <a:rPr lang="en" sz="17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CACHE[nthNumber]</a:t>
            </a:r>
            <a:endParaRPr sz="17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Fibonacci with </a:t>
            </a:r>
            <a:r>
              <a:rPr lang="en">
                <a:solidFill>
                  <a:srgbClr val="FF0000"/>
                </a:solidFill>
              </a:rPr>
              <a:t>Memoization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26" name="Google Shape;626;p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functools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@functools.lru_cache()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fib(nthNumber):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nthNumber == 1 or nthNumber == 2: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BASE CASE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1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fib(nthNumber - 2) + fib(nthNumber - 1)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19"/>
          <p:cNvSpPr txBox="1"/>
          <p:nvPr>
            <p:ph idx="1" type="body"/>
          </p:nvPr>
        </p:nvSpPr>
        <p:spPr>
          <a:xfrm>
            <a:off x="386375" y="281400"/>
            <a:ext cx="85206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understand recursion, you must first understand stacks.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0"/>
          <p:cNvSpPr txBox="1"/>
          <p:nvPr>
            <p:ph idx="1" type="body"/>
          </p:nvPr>
        </p:nvSpPr>
        <p:spPr>
          <a:xfrm>
            <a:off x="386375" y="281400"/>
            <a:ext cx="85206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understand recursion, you must first understand stacks.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Recursion is hard to learn because the call stack is invisible.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21"/>
          <p:cNvSpPr txBox="1"/>
          <p:nvPr>
            <p:ph idx="1" type="body"/>
          </p:nvPr>
        </p:nvSpPr>
        <p:spPr>
          <a:xfrm>
            <a:off x="386375" y="281400"/>
            <a:ext cx="85206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understand recursion, you must first understand stacks.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Recursion is hard to learn because the call stack is invisible.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always need at least one base case and one recursive case.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238" y="599838"/>
            <a:ext cx="620751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2"/>
          <p:cNvSpPr txBox="1"/>
          <p:nvPr>
            <p:ph idx="1" type="body"/>
          </p:nvPr>
        </p:nvSpPr>
        <p:spPr>
          <a:xfrm>
            <a:off x="386375" y="281400"/>
            <a:ext cx="85206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understand recursion, you must first understand stacks.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Recursion is hard to learn because the call stack is invisible.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always need at least one base case and one recursive case.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 calls push a frame object onto the stack, returning pops them off.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23"/>
          <p:cNvSpPr txBox="1"/>
          <p:nvPr>
            <p:ph idx="1" type="body"/>
          </p:nvPr>
        </p:nvSpPr>
        <p:spPr>
          <a:xfrm>
            <a:off x="386375" y="281400"/>
            <a:ext cx="85206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understand recursion, you must first understand stacks.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Recursion is hard to learn because the call stack is invisible.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always need at least one base case and one recursive case.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 calls push a frame object onto the stack, returning pops them off.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Stack overflows happen when you make too many function calls without returning.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24"/>
          <p:cNvSpPr txBox="1"/>
          <p:nvPr>
            <p:ph idx="1" type="body"/>
          </p:nvPr>
        </p:nvSpPr>
        <p:spPr>
          <a:xfrm>
            <a:off x="386375" y="281400"/>
            <a:ext cx="85206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understand recursion, you must first understand stacks.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Recursion is hard to learn because the call stack is invisible.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always need at least one base case and one recursive case.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 calls push a frame object onto the stack, returning pops them off.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Stack overflows happen when you make too many function calls without returning.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Anything you can do with recursion you can do with a loop and a stack.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25"/>
          <p:cNvSpPr txBox="1"/>
          <p:nvPr>
            <p:ph idx="1" type="body"/>
          </p:nvPr>
        </p:nvSpPr>
        <p:spPr>
          <a:xfrm>
            <a:off x="386375" y="281400"/>
            <a:ext cx="85206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understand recursion, you must first understand stacks.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Recursion is hard to learn because the call stack is invisible.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always need at least one base case and one recursive case.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 calls push a frame object onto the stack, returning pops them off.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Stack overflows happen when you make too many function calls without returning.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Anything you can do with recursion you can do with a loop and a stack.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recursion only when the problem has a tree-like structure and requires backtracking.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6"/>
          <p:cNvSpPr txBox="1"/>
          <p:nvPr>
            <p:ph idx="1" type="body"/>
          </p:nvPr>
        </p:nvSpPr>
        <p:spPr>
          <a:xfrm>
            <a:off x="386375" y="281400"/>
            <a:ext cx="85206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understand recursion, you must first understand stacks.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Recursion is hard to learn because the call stack is invisible.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always need at least one base case and one recursive case.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 calls push a frame object onto the stack, returning pops them off.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Stack overflows happen when you make too many function calls without returning.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Anything you can do with recursion you can do with a loop and a stack.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recursion only when the problem has a tree-like structure and requires backtracking.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Tail call elimination prevents stack overflows by preventing the call stack from growing. CPython doesn’t implement TCO.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27"/>
          <p:cNvSpPr txBox="1"/>
          <p:nvPr>
            <p:ph idx="1" type="body"/>
          </p:nvPr>
        </p:nvSpPr>
        <p:spPr>
          <a:xfrm>
            <a:off x="386375" y="281400"/>
            <a:ext cx="8520600" cy="4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To understand recursion, you must first understand stacks.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Recursion is hard to learn because the call stack is invisible.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You always need at least one base case and one recursive case.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Function calls push a frame object onto the stack, returning pops them off.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Stack overflows happen when you make too many function calls without returning.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Anything you can do with recursion you can do with a loop and a stack.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 recursion only when the problem has a tree-like structure and requires backtracking.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Tail call elimination prevents stack overflows by preventing the call stack from growing. CPython doesn’t implement TCO.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Memoization can speed up recursive algorithms by caching return values.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28"/>
          <p:cNvSpPr txBox="1"/>
          <p:nvPr>
            <p:ph idx="1" type="subTitle"/>
          </p:nvPr>
        </p:nvSpPr>
        <p:spPr>
          <a:xfrm>
            <a:off x="311700" y="619425"/>
            <a:ext cx="85206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@AlSweigart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al@inventwithpython.com</a:t>
            </a:r>
            <a:endParaRPr sz="4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bit.ly/nbpython2018recursion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A recursive thing is something whose definition includes itself.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Sierpinski Triangle</a:t>
            </a:r>
            <a:endParaRPr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38" y="1617825"/>
            <a:ext cx="3594725" cy="31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/>
        </p:nvSpPr>
        <p:spPr>
          <a:xfrm>
            <a:off x="646200" y="1017725"/>
            <a:ext cx="78516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https://github.com/asweigart/recursion_examples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In programming, recursion is when a function calls itself.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In programming, recursion is when a function calls itself.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sz="3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ef shortest():</a:t>
            </a:r>
            <a:endParaRPr sz="3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shortest()</a:t>
            </a:r>
            <a:endParaRPr sz="3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311700" y="281900"/>
            <a:ext cx="8520600" cy="4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"shortest.py", line 4, in &lt;module&gt;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shortest()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shortest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.py", line 2, in shortest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shortest()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shortest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.py", line 2, in shortest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shortest()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shortest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.py", line 2, in shortest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shortest()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[Previous line repeated 996 more times]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RecursionError: maximum recursion depth exceeded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281900"/>
            <a:ext cx="8520600" cy="4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"shortest.py", line 4, in &lt;module&gt;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shortest()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shortest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.py", line 2, in shortest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shortest()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shortest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.py", line 2, in shortest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shortest()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shortest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.py", line 2, in shortest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shortest()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[Previous line repeated 996 more times]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RecursionError: maximum recursion depth exceeded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49993">
            <a:off x="3234248" y="1092425"/>
            <a:ext cx="5917426" cy="395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1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To understand recursion, 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you must first understand recursion.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To understand recursion, 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you must first understand </a:t>
            </a:r>
            <a:r>
              <a:rPr lang="en" sz="3600" strike="sngStrike">
                <a:solidFill>
                  <a:srgbClr val="000000"/>
                </a:solidFill>
              </a:rPr>
              <a:t>recursion</a:t>
            </a:r>
            <a:r>
              <a:rPr lang="en" sz="3600">
                <a:solidFill>
                  <a:srgbClr val="000000"/>
                </a:solidFill>
              </a:rPr>
              <a:t>.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                                               STACKS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311700" y="274225"/>
            <a:ext cx="85206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A stack is a data structure that holds a sequence of data and only lets you interact with the topmost item.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11700" y="274225"/>
            <a:ext cx="85206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A stack is a data structure that holds a sequence of data and only lets you interact with the topmost item.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00" y="2212425"/>
            <a:ext cx="8004928" cy="19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6"/>
          <p:cNvSpPr txBox="1"/>
          <p:nvPr/>
        </p:nvSpPr>
        <p:spPr>
          <a:xfrm>
            <a:off x="1504913" y="4286250"/>
            <a:ext cx="58227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First-In, Last-Out (</a:t>
            </a:r>
            <a:r>
              <a:rPr lang="en" sz="3600">
                <a:solidFill>
                  <a:schemeClr val="dk1"/>
                </a:solidFill>
              </a:rPr>
              <a:t>FILO)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 txBox="1"/>
          <p:nvPr>
            <p:ph idx="1" type="body"/>
          </p:nvPr>
        </p:nvSpPr>
        <p:spPr>
          <a:xfrm>
            <a:off x="311700" y="274225"/>
            <a:ext cx="8520600" cy="4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A stack is a data structure that holds a sequence of data and only lets you interact with the topmost item.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2385875"/>
            <a:ext cx="90678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311700" y="466425"/>
            <a:ext cx="8520600" cy="4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Adding to the top of the stack is called </a:t>
            </a:r>
            <a:r>
              <a:rPr b="1" lang="en" sz="2400">
                <a:solidFill>
                  <a:srgbClr val="000000"/>
                </a:solidFill>
              </a:rPr>
              <a:t>pushing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Removing from the top of the stack is called </a:t>
            </a:r>
            <a:r>
              <a:rPr b="1" lang="en" sz="2400">
                <a:solidFill>
                  <a:srgbClr val="000000"/>
                </a:solidFill>
              </a:rPr>
              <a:t>popping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idx="1" type="body"/>
          </p:nvPr>
        </p:nvSpPr>
        <p:spPr>
          <a:xfrm>
            <a:off x="311700" y="466425"/>
            <a:ext cx="8520600" cy="4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Adding to the top of the stack is called </a:t>
            </a:r>
            <a:r>
              <a:rPr b="1" lang="en" sz="2400">
                <a:solidFill>
                  <a:srgbClr val="000000"/>
                </a:solidFill>
              </a:rPr>
              <a:t>pushing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Removing from the top of the stack is called </a:t>
            </a:r>
            <a:r>
              <a:rPr b="1" lang="en" sz="2400">
                <a:solidFill>
                  <a:srgbClr val="000000"/>
                </a:solidFill>
              </a:rPr>
              <a:t>popping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Python’s lists are a stack if you only use </a:t>
            </a:r>
            <a:r>
              <a:rPr b="1" lang="en" sz="2400">
                <a:solidFill>
                  <a:srgbClr val="000000"/>
                </a:solidFill>
              </a:rPr>
              <a:t>append()</a:t>
            </a:r>
            <a:r>
              <a:rPr lang="en" sz="2400">
                <a:solidFill>
                  <a:srgbClr val="000000"/>
                </a:solidFill>
              </a:rPr>
              <a:t> and </a:t>
            </a:r>
            <a:r>
              <a:rPr b="1" lang="en" sz="2400">
                <a:solidFill>
                  <a:srgbClr val="000000"/>
                </a:solidFill>
              </a:rPr>
              <a:t>pop()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idx="1" type="body"/>
          </p:nvPr>
        </p:nvSpPr>
        <p:spPr>
          <a:xfrm>
            <a:off x="311700" y="412600"/>
            <a:ext cx="8520600" cy="41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spam = []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spam.append('Alice')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spam.append('Bob')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spam.append('Carol')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spam.pop()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'Carol'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spam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['Alice', 'Bob']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311700" y="215600"/>
            <a:ext cx="3881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a():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c():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001" y="1297650"/>
            <a:ext cx="2795225" cy="36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>
            <p:ph idx="1" type="body"/>
          </p:nvPr>
        </p:nvSpPr>
        <p:spPr>
          <a:xfrm>
            <a:off x="311700" y="215600"/>
            <a:ext cx="3881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a():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c():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4534925" y="215600"/>
            <a:ext cx="3881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311700" y="215600"/>
            <a:ext cx="3881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a():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c():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>
            <a:off x="4534925" y="215600"/>
            <a:ext cx="3881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43"/>
          <p:cNvSpPr txBox="1"/>
          <p:nvPr/>
        </p:nvSpPr>
        <p:spPr>
          <a:xfrm rot="942777">
            <a:off x="3967281" y="2719017"/>
            <a:ext cx="4428802" cy="5166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“GOTO Considered Harmful”</a:t>
            </a:r>
            <a:endParaRPr b="1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239150"/>
            <a:ext cx="90678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6813"/>
            <a:ext cx="8839201" cy="1429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4"/>
          <p:cNvSpPr txBox="1"/>
          <p:nvPr/>
        </p:nvSpPr>
        <p:spPr>
          <a:xfrm>
            <a:off x="1362150" y="3472550"/>
            <a:ext cx="6419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“call stack” is a stack of “frame objects”.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(frame object == a function call)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311700" y="427975"/>
            <a:ext cx="8520600" cy="4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Recursion is a lot easier to understand if you understand stacks and the call stack.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0" y="215600"/>
            <a:ext cx="3881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a():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c():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4534925" y="215600"/>
            <a:ext cx="3881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idx="1" type="body"/>
          </p:nvPr>
        </p:nvSpPr>
        <p:spPr>
          <a:xfrm>
            <a:off x="311700" y="215600"/>
            <a:ext cx="3881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a():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a()')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b():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b()')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c():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print('Start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print('End of c()')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4534925" y="215600"/>
            <a:ext cx="38811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Start of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c()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b()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End of a()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7" name="Google Shape;237;p47"/>
          <p:cNvSpPr txBox="1"/>
          <p:nvPr/>
        </p:nvSpPr>
        <p:spPr>
          <a:xfrm rot="-696305">
            <a:off x="2253816" y="2179655"/>
            <a:ext cx="6555818" cy="51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“Where’s the call stack?”</a:t>
            </a:r>
            <a:endParaRPr b="1"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243" name="Google Shape;24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Look up the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inspect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traceback</a:t>
            </a:r>
            <a:r>
              <a:rPr lang="en">
                <a:solidFill>
                  <a:srgbClr val="000000"/>
                </a:solidFill>
              </a:rPr>
              <a:t> modules.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Doug Hellmann’s “Python Module of the Week” blog: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https://pymotw.com/3/inspect/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https://pymotw.com/3/traceback/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Recursion is overrated.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562" y="0"/>
            <a:ext cx="647287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62" name="Google Shape;26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5! = 5 × 4 × 3 × 2 × 1 = </a:t>
            </a:r>
            <a:r>
              <a:rPr lang="en" sz="3600">
                <a:solidFill>
                  <a:srgbClr val="0000FF"/>
                </a:solidFill>
              </a:rPr>
              <a:t>120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2! = 2 × 1 = </a:t>
            </a:r>
            <a:r>
              <a:rPr lang="en" sz="3600">
                <a:solidFill>
                  <a:srgbClr val="0000FF"/>
                </a:solidFill>
              </a:rPr>
              <a:t>2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4! = 4 × 3 × 2 × 1 = </a:t>
            </a:r>
            <a:r>
              <a:rPr lang="en" sz="3600">
                <a:solidFill>
                  <a:srgbClr val="0000FF"/>
                </a:solidFill>
              </a:rPr>
              <a:t>24</a:t>
            </a:r>
            <a:endParaRPr sz="3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68" name="Google Shape;26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5! = 5 × </a:t>
            </a:r>
            <a:r>
              <a:rPr lang="en" sz="3600">
                <a:solidFill>
                  <a:srgbClr val="FF0000"/>
                </a:solidFill>
              </a:rPr>
              <a:t>4 × 3 × 2 × 1 </a:t>
            </a:r>
            <a:r>
              <a:rPr lang="en" sz="3600">
                <a:solidFill>
                  <a:schemeClr val="dk1"/>
                </a:solidFill>
              </a:rPr>
              <a:t>= </a:t>
            </a:r>
            <a:r>
              <a:rPr lang="en" sz="3600">
                <a:solidFill>
                  <a:srgbClr val="0000FF"/>
                </a:solidFill>
              </a:rPr>
              <a:t>120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4! =       4 × 3 × 2 × 1 = </a:t>
            </a:r>
            <a:r>
              <a:rPr lang="en" sz="3600">
                <a:solidFill>
                  <a:srgbClr val="0000FF"/>
                </a:solidFill>
              </a:rPr>
              <a:t>24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74" name="Google Shape;27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5! = 5 × </a:t>
            </a:r>
            <a:r>
              <a:rPr lang="en" sz="3600">
                <a:solidFill>
                  <a:srgbClr val="FF0000"/>
                </a:solidFill>
              </a:rPr>
              <a:t>4 × 3 × 2 × 1 </a:t>
            </a:r>
            <a:r>
              <a:rPr lang="en" sz="3600">
                <a:solidFill>
                  <a:schemeClr val="dk1"/>
                </a:solidFill>
              </a:rPr>
              <a:t>= </a:t>
            </a:r>
            <a:r>
              <a:rPr lang="en" sz="3600">
                <a:solidFill>
                  <a:srgbClr val="0000FF"/>
                </a:solidFill>
              </a:rPr>
              <a:t>120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4! =       4 × 3 × 2 × 1 = </a:t>
            </a:r>
            <a:r>
              <a:rPr lang="en" sz="3600">
                <a:solidFill>
                  <a:srgbClr val="0000FF"/>
                </a:solidFill>
              </a:rPr>
              <a:t>24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5! = 5 </a:t>
            </a:r>
            <a:r>
              <a:rPr lang="en" sz="3600">
                <a:solidFill>
                  <a:schemeClr val="dk1"/>
                </a:solidFill>
              </a:rPr>
              <a:t>× 4!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80" name="Google Shape;28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5! = 5 </a:t>
            </a:r>
            <a:r>
              <a:rPr lang="en" sz="3600">
                <a:solidFill>
                  <a:schemeClr val="dk1"/>
                </a:solidFill>
              </a:rPr>
              <a:t>×</a:t>
            </a:r>
            <a:r>
              <a:rPr lang="en" sz="3600">
                <a:solidFill>
                  <a:srgbClr val="000000"/>
                </a:solidFill>
              </a:rPr>
              <a:t> </a:t>
            </a:r>
            <a:r>
              <a:rPr lang="en" sz="3600">
                <a:solidFill>
                  <a:srgbClr val="FF0000"/>
                </a:solidFill>
              </a:rPr>
              <a:t>4 × 3 × 2 × 1 </a:t>
            </a:r>
            <a:r>
              <a:rPr lang="en" sz="3600">
                <a:solidFill>
                  <a:srgbClr val="000000"/>
                </a:solidFill>
              </a:rPr>
              <a:t>= </a:t>
            </a:r>
            <a:r>
              <a:rPr lang="en" sz="3600">
                <a:solidFill>
                  <a:srgbClr val="0000FF"/>
                </a:solidFill>
              </a:rPr>
              <a:t>120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4! =       4 × 3 × 2 × 1 = </a:t>
            </a:r>
            <a:r>
              <a:rPr lang="en" sz="3600">
                <a:solidFill>
                  <a:srgbClr val="0000FF"/>
                </a:solidFill>
              </a:rPr>
              <a:t>24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5! = 5 </a:t>
            </a:r>
            <a:r>
              <a:rPr lang="en" sz="3600">
                <a:solidFill>
                  <a:schemeClr val="dk1"/>
                </a:solidFill>
              </a:rPr>
              <a:t>× 4! = </a:t>
            </a:r>
            <a:r>
              <a:rPr lang="en" sz="3600">
                <a:solidFill>
                  <a:srgbClr val="0000FF"/>
                </a:solidFill>
              </a:rPr>
              <a:t>5 × 24</a:t>
            </a:r>
            <a:r>
              <a:rPr lang="en" sz="3600">
                <a:solidFill>
                  <a:schemeClr val="dk1"/>
                </a:solidFill>
              </a:rPr>
              <a:t> = </a:t>
            </a:r>
            <a:r>
              <a:rPr lang="en" sz="3600">
                <a:solidFill>
                  <a:srgbClr val="0000FF"/>
                </a:solidFill>
              </a:rPr>
              <a:t>120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86" name="Google Shape;28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Number</a:t>
            </a:r>
            <a:r>
              <a:rPr lang="en" sz="3600">
                <a:solidFill>
                  <a:srgbClr val="000000"/>
                </a:solidFill>
              </a:rPr>
              <a:t>! = Number </a:t>
            </a:r>
            <a:r>
              <a:rPr lang="en" sz="3600">
                <a:solidFill>
                  <a:schemeClr val="dk1"/>
                </a:solidFill>
              </a:rPr>
              <a:t>× (Number - 1)!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(Factorial has a recursive nature.)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92" name="Google Shape;29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Number! = Number × (Number - 1)!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number * factorial(number - 1)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298" name="Google Shape;29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"factorial.py", line 4, in &lt;module&gt;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print(factorial(5))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"factorial.py", line 2, in factorial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number * factorial(number - 1)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"factorial.py", line 2, in factorial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*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factorial(number - 1)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"factorial.py", line 2, in factorial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*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factorial(number - 1)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[Previous line repeated 996 more times]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RecursionError: maximum recursion depth exceeded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5! = </a:t>
            </a:r>
            <a:r>
              <a:rPr lang="en" sz="3600">
                <a:solidFill>
                  <a:srgbClr val="FF0000"/>
                </a:solidFill>
              </a:rPr>
              <a:t>5 × 4 × 3 × 2 × 1</a:t>
            </a:r>
            <a:r>
              <a:rPr lang="en" sz="3600">
                <a:solidFill>
                  <a:srgbClr val="000000"/>
                </a:solidFill>
              </a:rPr>
              <a:t> = </a:t>
            </a:r>
            <a:r>
              <a:rPr lang="en" sz="3600">
                <a:solidFill>
                  <a:srgbClr val="0000FF"/>
                </a:solidFill>
              </a:rPr>
              <a:t>120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310" name="Google Shape;31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5! = </a:t>
            </a:r>
            <a:r>
              <a:rPr lang="en" sz="3600">
                <a:solidFill>
                  <a:srgbClr val="FF0000"/>
                </a:solidFill>
              </a:rPr>
              <a:t>5</a:t>
            </a:r>
            <a:r>
              <a:rPr lang="en" sz="3600">
                <a:solidFill>
                  <a:srgbClr val="FF0000"/>
                </a:solidFill>
              </a:rPr>
              <a:t> × 4 × 3 × 2 × 1</a:t>
            </a:r>
            <a:r>
              <a:rPr lang="en" sz="3600">
                <a:solidFill>
                  <a:srgbClr val="000000"/>
                </a:solidFill>
              </a:rPr>
              <a:t> = </a:t>
            </a:r>
            <a:r>
              <a:rPr lang="en" sz="3600">
                <a:solidFill>
                  <a:srgbClr val="0000FF"/>
                </a:solidFill>
              </a:rPr>
              <a:t>120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5! = </a:t>
            </a:r>
            <a:r>
              <a:rPr lang="en" sz="3600">
                <a:solidFill>
                  <a:srgbClr val="FF0000"/>
                </a:solidFill>
              </a:rPr>
              <a:t>5 × 4 × 3 × 2 × 1 × 0 × -1 × -2 × ... 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316" name="Google Shape;31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5! = </a:t>
            </a:r>
            <a:r>
              <a:rPr lang="en" sz="3600">
                <a:solidFill>
                  <a:srgbClr val="FF0000"/>
                </a:solidFill>
              </a:rPr>
              <a:t>5 × 4 × 3 × 2 × 1</a:t>
            </a:r>
            <a:r>
              <a:rPr lang="en" sz="3600">
                <a:solidFill>
                  <a:srgbClr val="000000"/>
                </a:solidFill>
              </a:rPr>
              <a:t> = </a:t>
            </a:r>
            <a:r>
              <a:rPr lang="en" sz="3600">
                <a:solidFill>
                  <a:srgbClr val="0000FF"/>
                </a:solidFill>
              </a:rPr>
              <a:t>120</a:t>
            </a:r>
            <a:endParaRPr sz="36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5! = </a:t>
            </a:r>
            <a:r>
              <a:rPr lang="en" sz="3600">
                <a:solidFill>
                  <a:srgbClr val="FF0000"/>
                </a:solidFill>
              </a:rPr>
              <a:t>5 × 4 × 3 × 2 × 1 × 0 × -1 × -2 × ... 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 stack overflow is when a recursive function gets out of control and doesn’t stop recursing.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To understand recursion,</a:t>
            </a:r>
            <a:r>
              <a:rPr lang="en" sz="3600">
                <a:solidFill>
                  <a:srgbClr val="000000"/>
                </a:solidFill>
              </a:rPr>
              <a:t> 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you must first understand recursion.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322" name="Google Shape;32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"factorial.py", line 4, in &lt;module&gt;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print(factorial(5))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"factorial.py", line 2, in factorial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number * factorial(number - 1)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"factorial.py", line 2, in factorial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*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factorial(number - 1)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"factorial.py", line 2, in factorial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*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factorial(number - 1)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[Previous line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repeated 996 more times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RecursionError: maximum recursion depth exceeded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328" name="Google Shape;32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*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factorial(number - 1)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   </a:t>
            </a:r>
            <a:r>
              <a:rPr lang="en">
                <a:solidFill>
                  <a:srgbClr val="FF0000"/>
                </a:solidFill>
              </a:rPr>
              <a:t>(hint: 1! = 1)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4" name="Google Shape;33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*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factorial(number - 1)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   </a:t>
            </a:r>
            <a:r>
              <a:rPr lang="en">
                <a:solidFill>
                  <a:srgbClr val="FF0000"/>
                </a:solidFill>
              </a:rPr>
              <a:t>(hint: 1! = 1)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0" name="Google Shape;34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if number == 1: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1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number * factorial(number - 1)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   </a:t>
            </a:r>
            <a:r>
              <a:rPr lang="en">
                <a:solidFill>
                  <a:srgbClr val="FF0000"/>
                </a:solidFill>
              </a:rPr>
              <a:t>(hint: 1! = 1)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6" name="Google Shape;34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 number == 1: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eturn 1 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BASE CASE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number * </a:t>
            </a: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factorial(number - 1)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solidFill>
                  <a:srgbClr val="000000"/>
                </a:solidFill>
              </a:rPr>
              <a:t>Your recursive function must always have at least one base case and one recursive case.</a:t>
            </a:r>
            <a:endParaRPr sz="4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   </a:t>
            </a:r>
            <a:r>
              <a:rPr lang="en">
                <a:solidFill>
                  <a:srgbClr val="FF0000"/>
                </a:solidFill>
              </a:rPr>
              <a:t>(hint: 1! = 1)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7" name="Google Shape;357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number == 1: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1 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BASE CASE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number * factorial(number - 1)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   </a:t>
            </a:r>
            <a:r>
              <a:rPr lang="en">
                <a:solidFill>
                  <a:srgbClr val="FF0000"/>
                </a:solidFill>
              </a:rPr>
              <a:t>(hint: 1! = 1)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3" name="Google Shape;363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number == 1: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1 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BASE CASE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number * factorial(number - 1)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69"/>
          <p:cNvSpPr txBox="1"/>
          <p:nvPr/>
        </p:nvSpPr>
        <p:spPr>
          <a:xfrm rot="490531">
            <a:off x="3782701" y="481824"/>
            <a:ext cx="5512422" cy="1137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“Where does the </a:t>
            </a:r>
            <a:r>
              <a:rPr b="1" lang="en" sz="3600"/>
              <a:t>5 </a:t>
            </a:r>
            <a:r>
              <a:rPr b="1" lang="en" sz="3600">
                <a:solidFill>
                  <a:schemeClr val="dk1"/>
                </a:solidFill>
              </a:rPr>
              <a:t>× 4 × </a:t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</a:rPr>
              <a:t>  3 × 2 × 1</a:t>
            </a:r>
            <a:r>
              <a:rPr b="1" lang="en" sz="3600"/>
              <a:t> happen?”</a:t>
            </a:r>
            <a:endParaRPr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213"/>
            <a:ext cx="8839201" cy="142987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0"/>
          <p:cNvSpPr txBox="1"/>
          <p:nvPr/>
        </p:nvSpPr>
        <p:spPr>
          <a:xfrm>
            <a:off x="1362150" y="1827225"/>
            <a:ext cx="6419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“call stack” is a stack of “frame objects”.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(frame object == a function call)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/>
        </p:nvSpPr>
        <p:spPr>
          <a:xfrm>
            <a:off x="1362150" y="1827225"/>
            <a:ext cx="6419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“call stack” is a stack of “frame objects”.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(frame object == a function call)</a:t>
            </a:r>
            <a:endParaRPr sz="2400"/>
          </a:p>
        </p:txBody>
      </p:sp>
      <p:pic>
        <p:nvPicPr>
          <p:cNvPr id="376" name="Google Shape;37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75"/>
            <a:ext cx="8839201" cy="142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Recursion: n. blah blah blah See also: recursion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00" y="2888400"/>
            <a:ext cx="8004928" cy="196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2"/>
          <p:cNvSpPr txBox="1"/>
          <p:nvPr/>
        </p:nvSpPr>
        <p:spPr>
          <a:xfrm>
            <a:off x="1362150" y="1827225"/>
            <a:ext cx="6419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“call stack” is a stack of “frame objects”.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(frame object == a function call)</a:t>
            </a:r>
            <a:endParaRPr sz="2400"/>
          </a:p>
        </p:txBody>
      </p:sp>
      <p:pic>
        <p:nvPicPr>
          <p:cNvPr id="383" name="Google Shape;383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5675"/>
            <a:ext cx="8839201" cy="142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00" y="615202"/>
            <a:ext cx="7605122" cy="379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3"/>
          <p:cNvSpPr txBox="1"/>
          <p:nvPr/>
        </p:nvSpPr>
        <p:spPr>
          <a:xfrm>
            <a:off x="862338" y="98600"/>
            <a:ext cx="74193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Frame objects are where local variables are stored.</a:t>
            </a:r>
            <a:endParaRPr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75" y="225276"/>
            <a:ext cx="2964847" cy="1481151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4"/>
          <p:cNvSpPr txBox="1"/>
          <p:nvPr>
            <p:ph idx="1" type="body"/>
          </p:nvPr>
        </p:nvSpPr>
        <p:spPr>
          <a:xfrm>
            <a:off x="815400" y="2057950"/>
            <a:ext cx="8520600" cy="23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if number == 1: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1 # BASE CASE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# RECURSIVE CASE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number * factorial(</a:t>
            </a:r>
            <a:r>
              <a:rPr b="1" lang="en" sz="24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number - 1</a:t>
            </a:r>
            <a:r>
              <a:rPr b="1" lang="en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1" sz="24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5"/>
          <p:cNvSpPr txBox="1"/>
          <p:nvPr>
            <p:ph idx="1" type="body"/>
          </p:nvPr>
        </p:nvSpPr>
        <p:spPr>
          <a:xfrm>
            <a:off x="311700" y="146550"/>
            <a:ext cx="8520600" cy="46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Roboto Mono"/>
                <a:ea typeface="Roboto Mono"/>
                <a:cs typeface="Roboto Mono"/>
                <a:sym typeface="Roboto Mono"/>
              </a:rPr>
              <a:t># Hard-coded pseudo-recursive algorithm</a:t>
            </a:r>
            <a:endParaRPr sz="2400">
              <a:solidFill>
                <a:srgbClr val="B7B7B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factorial5():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5 * factorial4()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factorial4():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4 * factorial3()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factorial3():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3 * factorial2()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factorial2():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2 * factorial1()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factorial1():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1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print(factorial5())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6"/>
          <p:cNvSpPr txBox="1"/>
          <p:nvPr>
            <p:ph idx="1" type="body"/>
          </p:nvPr>
        </p:nvSpPr>
        <p:spPr>
          <a:xfrm>
            <a:off x="311700" y="381850"/>
            <a:ext cx="8520600" cy="4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Iterative factorial algorithm</a:t>
            </a:r>
            <a:endParaRPr sz="30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total = 1</a:t>
            </a:r>
            <a:endParaRPr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 i in range(1, number):</a:t>
            </a:r>
            <a:endParaRPr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total *= i</a:t>
            </a:r>
            <a:endParaRPr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total</a:t>
            </a:r>
            <a:endParaRPr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8"/>
          <p:cNvSpPr txBox="1"/>
          <p:nvPr>
            <p:ph idx="1" type="body"/>
          </p:nvPr>
        </p:nvSpPr>
        <p:spPr>
          <a:xfrm>
            <a:off x="311700" y="204625"/>
            <a:ext cx="8520600" cy="4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# Using iteration to emulate recursion.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callStack = [] # The explicit call stack, which holds "frame objects".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callStack.append({'instrPtr': 'start', 'number': 5}) # "Call" the "factorial() function"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returnValue = None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while len(callStack) &gt; 0: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# The body of the "factorial() function":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number = callStack[-1]['number'] # Set number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instrPtr = callStack[-1]['instrPtr']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if instrPtr == 'start':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if number == 1: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# BASE CASE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returnValue = 1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callStack.pop() # "Return" from "function call".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continue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else: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# RECURSIVE CASE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callStack[-1]['instrPtr'] = 'after recursive call'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# "Call" the "factorial() function":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callStack.append({'instrPtr': 'start', 'number': number - 1})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continue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elif instrPtr == 'after recursive call':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returnValue = number * returnValue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callStack.pop()  # "Return from function call".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continue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print(returnValue)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recursion?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should we use recursion?</a:t>
            </a:r>
            <a:endParaRPr/>
          </a:p>
        </p:txBody>
      </p:sp>
      <p:sp>
        <p:nvSpPr>
          <p:cNvPr id="429" name="Google Shape;429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Never.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95413"/>
            <a:ext cx="77724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should we use recursion?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should we use recursion?</a:t>
            </a:r>
            <a:endParaRPr/>
          </a:p>
        </p:txBody>
      </p:sp>
      <p:sp>
        <p:nvSpPr>
          <p:cNvPr id="440" name="Google Shape;440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</a:t>
            </a:r>
            <a:r>
              <a:rPr lang="en" sz="3000">
                <a:solidFill>
                  <a:srgbClr val="000000"/>
                </a:solidFill>
              </a:rPr>
              <a:t>hen the problem has a tree-like structur</a:t>
            </a:r>
            <a:r>
              <a:rPr lang="en" sz="3000">
                <a:solidFill>
                  <a:srgbClr val="000000"/>
                </a:solidFill>
              </a:rPr>
              <a:t>e.</a:t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should we use recursion?</a:t>
            </a:r>
            <a:endParaRPr/>
          </a:p>
        </p:txBody>
      </p:sp>
      <p:sp>
        <p:nvSpPr>
          <p:cNvPr id="446" name="Google Shape;446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When the problem has a tree-like structure.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When the problem requires backtracking.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should we use recursion?</a:t>
            </a:r>
            <a:endParaRPr/>
          </a:p>
        </p:txBody>
      </p:sp>
      <p:sp>
        <p:nvSpPr>
          <p:cNvPr id="452" name="Google Shape;452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When the problem has a tree-like structure.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When the problem requires backtracking.</a:t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(Both of these are required.)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38" y="152400"/>
            <a:ext cx="68611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38" y="152400"/>
            <a:ext cx="68611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647825"/>
            <a:ext cx="80581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1647825"/>
            <a:ext cx="80581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588" y="152400"/>
            <a:ext cx="48208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588" y="152400"/>
            <a:ext cx="482081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421" y="0"/>
            <a:ext cx="57444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537" y="152400"/>
            <a:ext cx="3086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when should we use recursion?</a:t>
            </a:r>
            <a:endParaRPr/>
          </a:p>
        </p:txBody>
      </p:sp>
      <p:sp>
        <p:nvSpPr>
          <p:cNvPr id="493" name="Google Shape;493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When the problem has a tree-like structure.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When the problem requires backtracking.</a:t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000000"/>
                </a:solidFill>
              </a:rPr>
              <a:t>Otherwise, you don’t have to use recursion.</a:t>
            </a:r>
            <a:endParaRPr b="1" sz="2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94"/>
          <p:cNvSpPr txBox="1"/>
          <p:nvPr>
            <p:ph idx="1" type="body"/>
          </p:nvPr>
        </p:nvSpPr>
        <p:spPr>
          <a:xfrm>
            <a:off x="311700" y="553075"/>
            <a:ext cx="85206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factorial(1001)</a:t>
            </a:r>
            <a:endParaRPr sz="2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5"/>
          <p:cNvSpPr txBox="1"/>
          <p:nvPr>
            <p:ph idx="1" type="body"/>
          </p:nvPr>
        </p:nvSpPr>
        <p:spPr>
          <a:xfrm>
            <a:off x="311700" y="553075"/>
            <a:ext cx="8520600" cy="4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factorial(1001)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"factorialByRecursion.py", line 8, in &lt;module&gt;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print(factorial(1001))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"factorialByRecursion.py", line 7, in factorial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number * factorial(number - 1)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"factorialByRecursion.py", line 7, in factorial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number * factorial(number - 1)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"factorialByRecursion.py", line 7, in factorial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number * factorial(number - 1)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[Previous line repeated 995 more times]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File "factorialByRecursion.py", line 2, in factorial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if number == 1: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RecursionError: maximum recursion depth exceeded in comparison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Call Optimization/Elimination</a:t>
            </a:r>
            <a:endParaRPr/>
          </a:p>
        </p:txBody>
      </p:sp>
      <p:sp>
        <p:nvSpPr>
          <p:cNvPr id="509" name="Google Shape;509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What if the problem is big enough that it really does require more than 1000 function calls?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factorial(1001)</a:t>
            </a:r>
            <a:endParaRPr sz="3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Call Optimization/Elimination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 code, tail call optimization/elimination is when the recursive function call is the last thing in the function before it returns: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def recursiveFunc(params):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blah blah blah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recursiveFunc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(params)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(The recursive function call comes at the “tail” of the function.)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Call Optimization/Elimination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recursiveFunc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(params)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You won’t need to hold on to local variables, because there’s no code after the recursive function call that will need them.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Call Optimization/Elimination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recursiveFunc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(params)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won’t need to hold on to local variables, because there’s no code after the recursive function call that will need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There’s no need to keep the frame object on the call stack.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Call Optimization/Elimination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return recursiveFunc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(params)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won’t need to hold on to local variables, because there’s no code after the recursive function call that will need them.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There’s no need to keep the frame object on the call stack.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go beyond 1000 function calls because the call stack isn’t growing.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0000"/>
                </a:solidFill>
              </a:rPr>
              <a:t>TCO prevents stack overflows.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 Call Optimization/Elimination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Tail call optimization is overrated.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88" y="928688"/>
            <a:ext cx="24860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Recursive Factorial Can’t be TC Optimized</a:t>
            </a:r>
            <a:endParaRPr/>
          </a:p>
        </p:txBody>
      </p:sp>
      <p:sp>
        <p:nvSpPr>
          <p:cNvPr id="545" name="Google Shape;545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if number == 1: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BASE CASE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1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RECURSIVE CASE</a:t>
            </a: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number * 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factorial(number - 1)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with Tail Call Optimization</a:t>
            </a:r>
            <a:endParaRPr/>
          </a:p>
        </p:txBody>
      </p:sp>
      <p:sp>
        <p:nvSpPr>
          <p:cNvPr id="551" name="Google Shape;551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def factorial(number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, accumulator=1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if number ==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# BASE CASE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accumulator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else: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# RECURSIVE CASE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factorial(number - 1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, number * accumulator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print(factorial(5))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Tail call optimization is a compiler trick...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Tail call optimization is a compiler trick…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...that CPython doesn’t implement...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Tail call optimization is a compiler trick…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...that CPython doesn’t implement...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...and </a:t>
            </a:r>
            <a:r>
              <a:rPr lang="en" sz="3600">
                <a:solidFill>
                  <a:srgbClr val="FF0000"/>
                </a:solidFill>
              </a:rPr>
              <a:t>never will</a:t>
            </a:r>
            <a:r>
              <a:rPr lang="en" sz="3600">
                <a:solidFill>
                  <a:srgbClr val="000000"/>
                </a:solidFill>
              </a:rPr>
              <a:t>.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highlight>
                  <a:srgbClr val="FFFFFF"/>
                </a:highlight>
              </a:rPr>
              <a:t>“If you want a short answer, it's simply unpythonic.”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-Guido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http://neopythonic.blogspot.com.au/2009/04/tail-recursion-elimination.html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http://neopythonic.blogspot.com.au/2009/04/final-words-on-tail-calls.html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581" name="Google Shape;581;p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1, 1, 2, 3, 5, 8, 13, 21, 34 ...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</a:t>
            </a:r>
            <a:r>
              <a:rPr lang="en"/>
              <a:t> Sequence</a:t>
            </a:r>
            <a:endParaRPr/>
          </a:p>
        </p:txBody>
      </p:sp>
      <p:sp>
        <p:nvSpPr>
          <p:cNvPr id="587" name="Google Shape;587;p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1, 1, 2, 3, 5, 8, 13, 21, 34 …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fib(1) = 1, fib(2) = 1, fib(3) = 2, fib(4) = 3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 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</a:t>
            </a:r>
            <a:endParaRPr/>
          </a:p>
        </p:txBody>
      </p:sp>
      <p:sp>
        <p:nvSpPr>
          <p:cNvPr id="593" name="Google Shape;593;p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1, 1, 2, 3, 5, 8, 13, 21, 34 …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fib(1) = 1, fib(2) = 1, fib(3) = 2, fib(4) = 3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fib(N) = fib(N - 1) + fib(N - 2)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fib(1) and fib(2) = 1</a:t>
            </a: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