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78" r:id="rId2"/>
    <p:sldId id="421" r:id="rId3"/>
    <p:sldId id="295" r:id="rId4"/>
    <p:sldId id="422" r:id="rId5"/>
    <p:sldId id="423" r:id="rId6"/>
    <p:sldId id="424" r:id="rId7"/>
    <p:sldId id="425" r:id="rId8"/>
    <p:sldId id="427" r:id="rId9"/>
    <p:sldId id="429" r:id="rId10"/>
    <p:sldId id="431" r:id="rId11"/>
    <p:sldId id="39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5DB"/>
    <a:srgbClr val="FFFFCC"/>
    <a:srgbClr val="FF00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F0344-15F0-44B0-86E9-13C4F612BC9F}" v="3" dt="2021-07-26T19:38:21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81491" autoAdjust="0"/>
  </p:normalViewPr>
  <p:slideViewPr>
    <p:cSldViewPr>
      <p:cViewPr varScale="1">
        <p:scale>
          <a:sx n="90" d="100"/>
          <a:sy n="90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69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i Mohamed" clId="Web-{078F0344-15F0-44B0-86E9-13C4F612BC9F}"/>
    <pc:docChg chg="delSld">
      <pc:chgData name="Demi Mohamed" userId="" providerId="" clId="Web-{078F0344-15F0-44B0-86E9-13C4F612BC9F}" dt="2021-07-26T19:38:21.876" v="2"/>
      <pc:docMkLst>
        <pc:docMk/>
      </pc:docMkLst>
      <pc:sldChg chg="del">
        <pc:chgData name="Demi Mohamed" userId="" providerId="" clId="Web-{078F0344-15F0-44B0-86E9-13C4F612BC9F}" dt="2021-07-26T19:38:01.641" v="1"/>
        <pc:sldMkLst>
          <pc:docMk/>
          <pc:sldMk cId="1840238605" sldId="426"/>
        </pc:sldMkLst>
      </pc:sldChg>
      <pc:sldChg chg="del">
        <pc:chgData name="Demi Mohamed" userId="" providerId="" clId="Web-{078F0344-15F0-44B0-86E9-13C4F612BC9F}" dt="2021-07-26T19:38:21.876" v="2"/>
        <pc:sldMkLst>
          <pc:docMk/>
          <pc:sldMk cId="4179953764" sldId="428"/>
        </pc:sldMkLst>
      </pc:sldChg>
      <pc:sldChg chg="del">
        <pc:chgData name="Demi Mohamed" userId="" providerId="" clId="Web-{078F0344-15F0-44B0-86E9-13C4F612BC9F}" dt="2021-07-26T19:37:46.610" v="0"/>
        <pc:sldMkLst>
          <pc:docMk/>
          <pc:sldMk cId="3909883925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8581CDF-230A-4DDC-B4A1-9E372DCE8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A3A74C5-268D-4847-97D6-EC7F3BA59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647F343-D8EB-4C89-A8B5-0E30180D2D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9F436A08-BB87-447E-BA35-5F85DCE3FB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9D3F7B-CEAC-4B81-9D71-5E37328AE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694C6F-EF37-4F17-8D0B-5B97E55B0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1D1BCF-CFA6-41FB-84FB-E581D9728D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9EC9967-3BFA-47AA-9CE6-1BF74EC8EB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8D0ECB8-E346-4719-B3C7-DBB156B753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E837C57-E913-44E5-9AEE-BD226318D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200567-0578-40F3-BF3C-52EEA1F54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269E4C-F765-4189-8999-5816783EB65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726C6-B276-4476-9DCF-40EAE8F4EDC1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Replace vector ARPU and scalar margin % with matrices</a:t>
            </a:r>
          </a:p>
          <a:p>
            <a:r>
              <a:rPr lang="en-US" altLang="en-US" dirty="0"/>
              <a:t>Simple pictorial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287578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726C6-B276-4476-9DCF-40EAE8F4EDC1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39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8FB61DE-BE24-4AAC-8286-B57F2EA99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73FEA44B-F200-4546-9971-1E39BF143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1200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+mn-cs"/>
                <a:sym typeface="Wingdings" panose="05000000000000000000" pitchFamily="2" charset="2"/>
              </a:rPr>
              <a:t>Implicitly assumes the underlying valuation method is DCF… but works with ~any other valuation method “for free”</a:t>
            </a:r>
            <a:endParaRPr lang="en-US" altLang="en-US" sz="1200" kern="1200" dirty="0">
              <a:solidFill>
                <a:schemeClr val="tx1"/>
              </a:solidFill>
              <a:latin typeface="Times New Roman" pitchFamily="18" charset="0"/>
              <a:ea typeface="MS PGothic" panose="020B0600070205080204" pitchFamily="34" charset="-128"/>
              <a:cs typeface="+mn-cs"/>
            </a:endParaRPr>
          </a:p>
          <a:p>
            <a:endParaRPr lang="en-US" altLang="en-US" dirty="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5E69F57-D630-4287-A9E0-4913AC17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F647E3F-D3AF-4534-A3CF-5B9B47AF7B03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E8A10-09FA-417D-A332-8EA3E2B5B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Not just one cohort!</a:t>
            </a:r>
          </a:p>
          <a:p>
            <a:endParaRPr lang="en-US" altLang="en-US" dirty="0"/>
          </a:p>
          <a:p>
            <a:r>
              <a:rPr lang="en-US" altLang="en-US" dirty="0"/>
              <a:t>Draw picture of timing of acquisition and revenue.  </a:t>
            </a:r>
          </a:p>
          <a:p>
            <a:r>
              <a:rPr lang="en-US" altLang="en-US" dirty="0"/>
              <a:t>0, 1, 2, … </a:t>
            </a:r>
          </a:p>
          <a:p>
            <a:r>
              <a:rPr lang="en-US" altLang="en-US" dirty="0"/>
              <a:t>Lines at 1, 2, “acquisitions(q1)”, “acquisitions(q2)”,…</a:t>
            </a:r>
          </a:p>
        </p:txBody>
      </p:sp>
    </p:spTree>
    <p:extLst>
      <p:ext uri="{BB962C8B-B14F-4D97-AF65-F5344CB8AC3E}">
        <p14:creationId xmlns:p14="http://schemas.microsoft.com/office/powerpoint/2010/main" val="34559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9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Pull up spreadsheet to show column sums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Cohort-specific model off the C3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One model off the C3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Modeling off of total </a:t>
            </a:r>
            <a:r>
              <a:rPr lang="en-US" altLang="en-US"/>
              <a:t>customers instead of the C3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33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23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361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Cross out acquisition, replace with prospect</a:t>
            </a:r>
          </a:p>
          <a:p>
            <a:r>
              <a:rPr lang="en-US" altLang="en-US" dirty="0"/>
              <a:t>Cross out </a:t>
            </a:r>
            <a:r>
              <a:rPr lang="en-US" altLang="en-US" dirty="0" err="1"/>
              <a:t>ChurnTime</a:t>
            </a:r>
            <a:r>
              <a:rPr lang="en-US" altLang="en-US" dirty="0"/>
              <a:t>=t, replace with </a:t>
            </a:r>
            <a:r>
              <a:rPr lang="en-US" altLang="en-US" dirty="0" err="1"/>
              <a:t>AcquisitionTime</a:t>
            </a:r>
            <a:r>
              <a:rPr lang="en-US" altLang="en-US" dirty="0"/>
              <a:t>=t</a:t>
            </a:r>
          </a:p>
          <a:p>
            <a:r>
              <a:rPr lang="en-US" altLang="en-US" dirty="0"/>
              <a:t>Cross out E(% Alive), replace with Cumulative % of prospects acquired</a:t>
            </a:r>
          </a:p>
          <a:p>
            <a:endParaRPr lang="en-US" altLang="en-US" dirty="0"/>
          </a:p>
          <a:p>
            <a:r>
              <a:rPr lang="en-US" altLang="en-US" dirty="0"/>
              <a:t>P(</a:t>
            </a:r>
            <a:r>
              <a:rPr lang="en-US" altLang="en-US" dirty="0" err="1"/>
              <a:t>AcqTime</a:t>
            </a:r>
            <a:r>
              <a:rPr lang="en-US" altLang="en-US" dirty="0"/>
              <a:t>) moves up not down. </a:t>
            </a:r>
            <a:r>
              <a:rPr lang="en-US" altLang="en-US" dirty="0" err="1"/>
              <a:t>sBG</a:t>
            </a:r>
            <a:r>
              <a:rPr lang="en-US" altLang="en-US" dirty="0"/>
              <a:t> can’t have an increasing P(acquisition) – at best flat.</a:t>
            </a:r>
          </a:p>
        </p:txBody>
      </p:sp>
    </p:spTree>
    <p:extLst>
      <p:ext uri="{BB962C8B-B14F-4D97-AF65-F5344CB8AC3E}">
        <p14:creationId xmlns:p14="http://schemas.microsoft.com/office/powerpoint/2010/main" val="35345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8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5A7DC7C-DFFD-4834-BED9-1AD543AC09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DF09-FDA7-4485-8FCB-06A955049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1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77F2-FED2-4901-89A4-936636135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8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A788B-4691-447A-830D-F4D6BB0F6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93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E112-0BED-4970-9423-98312CD5C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8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1438B-7DAF-4AE5-8F36-4F71EB2EE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A4DEF-12A8-4AEA-A2B7-E43B5074B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58DE-11DB-4542-ABB3-CB77A3F95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0FF66-4149-4E77-A936-D63384CC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1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ED7AE-8159-471D-BF3E-3266650C5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862DD-9DC3-4E6B-A036-F9F431EE3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2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3371-EC66-4136-BDFA-72EBCA3F6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7FA5-587F-403A-8260-3B42F98CC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9303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762000" y="1828800"/>
            <a:ext cx="8189913" cy="0"/>
          </a:xfrm>
          <a:prstGeom prst="line">
            <a:avLst/>
          </a:prstGeom>
          <a:noFill/>
          <a:ln w="444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9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FA80CD-D880-4E34-AFB5-DA9C824FA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7DA8E-EB3F-4511-98EF-04B634C293B6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1530899" y="3000375"/>
            <a:ext cx="59759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Customer-Based Corporate Valuation II: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Modeling Overall Customer Base Activity</a:t>
            </a:r>
          </a:p>
        </p:txBody>
      </p:sp>
      <p:sp>
        <p:nvSpPr>
          <p:cNvPr id="2" name="Text Box 18">
            <a:extLst>
              <a:ext uri="{FF2B5EF4-FFF2-40B4-BE49-F238E27FC236}">
                <a16:creationId xmlns:a16="http://schemas.microsoft.com/office/drawing/2014/main" id="{E5F95551-22AA-65A2-3A3F-D1C31847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2233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Daniel McCarthy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C51C-7B71-4A1A-90B7-EB0B700817A3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Further extending the framework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Non-subscription firms?</a:t>
            </a:r>
            <a:r>
              <a:rPr lang="en-US" altLang="en-US" sz="2000" dirty="0"/>
              <a:t> Use the BG/BB instead of </a:t>
            </a:r>
            <a:r>
              <a:rPr lang="en-US" altLang="en-US" sz="2000" dirty="0" err="1"/>
              <a:t>sBG</a:t>
            </a:r>
            <a:endParaRPr lang="en-US" altLang="en-US" sz="2000" dirty="0"/>
          </a:p>
          <a:p>
            <a:pPr eaLnBrk="1" hangingPunct="1"/>
            <a:r>
              <a:rPr lang="en-US" altLang="en-US" sz="2000" b="1"/>
              <a:t>Other</a:t>
            </a:r>
            <a:r>
              <a:rPr lang="en-US" altLang="en-US" sz="2000" b="1" dirty="0"/>
              <a:t>/different data?</a:t>
            </a:r>
            <a:r>
              <a:rPr lang="en-US" altLang="en-US" sz="2000" dirty="0"/>
              <a:t> Change “SSE” that we estimate parameters from</a:t>
            </a:r>
          </a:p>
          <a:p>
            <a:pPr eaLnBrk="1" hangingPunct="1"/>
            <a:r>
              <a:rPr lang="en-US" altLang="en-US" sz="2000" b="1" dirty="0"/>
              <a:t>Covariates?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b="1" dirty="0"/>
              <a:t>Cohort-specific and/or time-varying ARPU and margin trends?</a:t>
            </a:r>
            <a:r>
              <a:rPr lang="en-US" altLang="en-US" sz="20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    ~Simple extensions of the statistical model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4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C51C-7B71-4A1A-90B7-EB0B700817A3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Lessons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Modeling overall customer base activity isn’t that much worse!</a:t>
            </a:r>
          </a:p>
          <a:p>
            <a:pPr eaLnBrk="1" hangingPunct="1"/>
            <a:r>
              <a:rPr lang="en-US" altLang="en-US" sz="2000" dirty="0"/>
              <a:t>Use all the same tools, but run models across cohorts, then sum across those cohorts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181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3">
            <a:extLst>
              <a:ext uri="{FF2B5EF4-FFF2-40B4-BE49-F238E27FC236}">
                <a16:creationId xmlns:a16="http://schemas.microsoft.com/office/drawing/2014/main" id="{8BD47E37-A0B9-4203-B931-E933096D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564"/>
            <a:ext cx="7772400" cy="1143000"/>
          </a:xfrm>
        </p:spPr>
        <p:txBody>
          <a:bodyPr/>
          <a:lstStyle/>
          <a:p>
            <a:r>
              <a:rPr lang="en-US" dirty="0"/>
              <a:t>Recall how CBCV works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A75785-04CE-4347-8E9F-5FDF230D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2675334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Customers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866BAF-9F16-4E3B-9C12-D23006BE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Date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D014F5-1EAB-4D0E-85FE-47A10EA0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469" y="3305175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Sales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D48FB1-30D1-4529-97B9-919E26C8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3736182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Free Cash Flows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74702C-D2E6-4498-98F8-6BBEE3FA1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4217194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PV(FCF’s)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D3DE23-D3B0-41C0-9DEF-FAF0790F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282" y="4735116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NPV(FCF’s)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2361FC2-99D2-4AA6-A93B-5B39D7ADA20B}"/>
              </a:ext>
            </a:extLst>
          </p:cNvPr>
          <p:cNvGrpSpPr>
            <a:grpSpLocks/>
          </p:cNvGrpSpPr>
          <p:nvPr/>
        </p:nvGrpSpPr>
        <p:grpSpPr bwMode="auto">
          <a:xfrm>
            <a:off x="3896916" y="2477691"/>
            <a:ext cx="3674269" cy="684610"/>
            <a:chOff x="3439140" y="1791779"/>
            <a:chExt cx="4899132" cy="912293"/>
          </a:xfrm>
        </p:grpSpPr>
        <p:pic>
          <p:nvPicPr>
            <p:cNvPr id="10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A3C7A2B7-47F9-4A68-B832-F2702C14E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094" y="179403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E05D250-3E0F-474E-B6BE-6B7293A20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806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2C81C99-8CE9-4192-B832-EECDADC91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25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194AECB-E281-4EA4-AFC4-AED5F49F1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070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383E800-191E-409B-83D3-2AE30E94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140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253E0964-86A9-4654-83D5-B7DD31738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361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BFE9305-834A-4153-88B4-6A21A84AB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806" y="209988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9B7F5B1-2A94-4417-8799-4FB1A9547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657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A610DF9-3F64-49E4-AD8B-B336E8494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476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049AAAF8-782B-43C0-A844-C58BDF681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921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70B9B85-591F-467A-A17F-B97A932FE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538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2237BA47-3637-4BA4-A115-F877AFF4B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983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C58AE04-47E1-4C59-9FCB-2D57A45F6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274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3B822FA-DBB0-4427-A41E-A8EBBC230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570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0FDC59AA-1204-44A3-BCC7-163D1ECB7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389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A65B13EE-72A3-454E-9E09-633EA28BB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834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CDDA363-3367-4D8C-9400-A9B0700F1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1243" y="179177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5341505-E79F-4AED-B83D-B655B6F73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688" y="19191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7FC1C8B-952B-4FAD-B31E-C2750FBB8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979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C6B6068D-D844-4F7E-BE8D-C36F7B3A1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275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0CE886F-74EF-45FA-A593-556D3789B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094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90B0EFE-D0CA-4327-B05A-EF9861AB8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39" y="208358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B1986582-5D7F-475A-90DD-755AEA2BA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40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C01AAFD-CB2A-4CB9-B190-B7074F5A7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85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69265220-6A93-42BB-BAFE-AA57E789A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076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00FD12D-8E2F-4CA6-9C6D-B81300D7D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372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F5B1256-0A86-468E-8322-18F50CD5F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191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0D638AB-0088-43AE-8361-429442FC3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636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E1F02DB-E3D1-4F65-8CF5-319C661DC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045" y="179177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0B22853-C9CB-4D29-BC24-8E521E40D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490" y="19191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F19ACA8-75B7-4AFE-90E7-8488EE980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781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D03CA6B-5ADB-4DCF-8E7F-BF76D20B5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077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3C9F763-AD1B-4BD5-965A-2EB5C275D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896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52ACB98-8EDB-4B74-99DC-93749D76E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341" y="208358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3DFE191-DA13-46AA-94DE-93070570A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984" y="184510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1EABEC9-7097-4813-BED0-54E3053C5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29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213ED84-3394-406F-BEFE-F3F635B76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720" y="198879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8A0CFF1-4521-43AA-A149-72D7064FB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016" y="20095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D18CCED-7322-4B2E-A624-5DE0EDF0C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835" y="20095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0BAB4C9-07C9-4F6A-863D-317E7B368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280" y="213691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B80F220-F991-49AA-B016-BCC258C3D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969" y="213788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36B0ED6-CBCE-42BD-805C-C29011CE5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134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094B1BE-A3F4-405A-B393-1820C1C0A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425" y="1951778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2C22F24-7617-4AC2-96E5-A7EDCC3FE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896" y="22381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75E60D1-40AF-4E2D-A91C-0E943BDA4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514" y="22468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47691DD3-AC4E-4AFD-A602-BEE59EB2D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300" y="2244688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45118864-3246-40E1-A2F8-21845F593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678" y="21477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8104321-19D4-4F97-BD66-700EAD4B0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686" y="21640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040576B-3EF3-4E9C-91F9-6E9DF776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41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539D7A-1B68-41EC-A43B-351953A4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82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5B0FB2A-4509-4F79-AE7D-8720CB2C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7CC59C5-2C5D-461C-83E5-D1F67A32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053" y="330517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$100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D359DF9-B0BF-40AE-9D00-E923B23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778" y="332779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$200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A4332DD-5D38-4C45-A929-F99C870D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32779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$350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3FB490-E68F-4858-8BA4-7C02FEE3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247" y="378261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$50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6D216FD-19BE-46C8-A7E8-7B171A19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207" y="378261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$100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8B7A90-FB29-4BA6-976A-0A9646CB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776663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$175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43C3530-709D-4E61-80DC-3A6EF0DBB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44" y="424100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$49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5369CF0-D6B9-4743-A2A8-04408E7C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819" y="4263628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$48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4E77D9-BBDC-4F66-94B8-5A0CBCD8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425767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$171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14079BF-154C-4BFB-863F-CFEF2FE3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44" y="4757738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$368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E160BB6-B27A-4DE8-BE6C-54A5D70A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522" y="5306616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E(Stock Price)</a:t>
            </a:r>
          </a:p>
        </p:txBody>
      </p:sp>
      <p:sp>
        <p:nvSpPr>
          <p:cNvPr id="171" name="Curved Left Arrow 2">
            <a:extLst>
              <a:ext uri="{FF2B5EF4-FFF2-40B4-BE49-F238E27FC236}">
                <a16:creationId xmlns:a16="http://schemas.microsoft.com/office/drawing/2014/main" id="{3F3C948A-E42B-40FD-A9B6-3B44DF21C091}"/>
              </a:ext>
            </a:extLst>
          </p:cNvPr>
          <p:cNvSpPr/>
          <p:nvPr/>
        </p:nvSpPr>
        <p:spPr>
          <a:xfrm>
            <a:off x="3027759" y="2851547"/>
            <a:ext cx="17145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63BF5C4-A8E8-45DB-94F8-C1E1D050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58" y="3061097"/>
            <a:ext cx="18572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Purchase frequency, basket size</a:t>
            </a:r>
          </a:p>
        </p:txBody>
      </p:sp>
      <p:sp>
        <p:nvSpPr>
          <p:cNvPr id="173" name="Curved Left Arrow 77">
            <a:extLst>
              <a:ext uri="{FF2B5EF4-FFF2-40B4-BE49-F238E27FC236}">
                <a16:creationId xmlns:a16="http://schemas.microsoft.com/office/drawing/2014/main" id="{B1AF9E04-0BCA-48D8-80DF-40F2C141FFA8}"/>
              </a:ext>
            </a:extLst>
          </p:cNvPr>
          <p:cNvSpPr/>
          <p:nvPr/>
        </p:nvSpPr>
        <p:spPr>
          <a:xfrm>
            <a:off x="3059907" y="3455194"/>
            <a:ext cx="171450" cy="500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A66042-8831-4367-A04D-637B93E1E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503" y="3569494"/>
            <a:ext cx="32944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Contribution margin</a:t>
            </a:r>
            <a:r>
              <a:rPr lang="en-US" altLang="en-US" sz="900" i="1" dirty="0">
                <a:latin typeface="Arial (Body)"/>
              </a:rPr>
              <a:t>, </a:t>
            </a: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CAC</a:t>
            </a:r>
            <a:r>
              <a:rPr lang="en-US" altLang="en-US" sz="900" i="1" dirty="0">
                <a:latin typeface="Arial (Body)"/>
              </a:rPr>
              <a:t>, fixed costs, balance sheet effects</a:t>
            </a:r>
          </a:p>
        </p:txBody>
      </p:sp>
      <p:sp>
        <p:nvSpPr>
          <p:cNvPr id="175" name="Curved Left Arrow 79">
            <a:extLst>
              <a:ext uri="{FF2B5EF4-FFF2-40B4-BE49-F238E27FC236}">
                <a16:creationId xmlns:a16="http://schemas.microsoft.com/office/drawing/2014/main" id="{821484E7-042D-4366-A71C-C3BAE2129F25}"/>
              </a:ext>
            </a:extLst>
          </p:cNvPr>
          <p:cNvSpPr/>
          <p:nvPr/>
        </p:nvSpPr>
        <p:spPr>
          <a:xfrm>
            <a:off x="3084909" y="3932634"/>
            <a:ext cx="171450" cy="500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01A706-96B0-443A-9239-3928008B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466" y="4049316"/>
            <a:ext cx="18692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latin typeface="Arial (Body)"/>
              </a:rPr>
              <a:t>WACC</a:t>
            </a:r>
          </a:p>
        </p:txBody>
      </p:sp>
      <p:sp>
        <p:nvSpPr>
          <p:cNvPr id="177" name="Curved Left Arrow 81">
            <a:extLst>
              <a:ext uri="{FF2B5EF4-FFF2-40B4-BE49-F238E27FC236}">
                <a16:creationId xmlns:a16="http://schemas.microsoft.com/office/drawing/2014/main" id="{C7BC849B-D359-422B-9BDA-37A737C6B541}"/>
              </a:ext>
            </a:extLst>
          </p:cNvPr>
          <p:cNvSpPr/>
          <p:nvPr/>
        </p:nvSpPr>
        <p:spPr>
          <a:xfrm>
            <a:off x="3092053" y="4432697"/>
            <a:ext cx="171450" cy="5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8" name="Curved Left Arrow 82">
            <a:extLst>
              <a:ext uri="{FF2B5EF4-FFF2-40B4-BE49-F238E27FC236}">
                <a16:creationId xmlns:a16="http://schemas.microsoft.com/office/drawing/2014/main" id="{D44A4927-13C0-44E2-8D8E-638C16A553B9}"/>
              </a:ext>
            </a:extLst>
          </p:cNvPr>
          <p:cNvSpPr/>
          <p:nvPr/>
        </p:nvSpPr>
        <p:spPr>
          <a:xfrm>
            <a:off x="3113484" y="4944665"/>
            <a:ext cx="171450" cy="5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86B28C8-508A-42C2-87C1-4ED68888E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940" y="5054203"/>
            <a:ext cx="2482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>
                <a:latin typeface="Arial (Body)"/>
              </a:rPr>
              <a:t>Non-Operating Assets, Debt, Shares Outstanding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4315A2E-6E45-4394-89F7-B0948FCF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284" y="1960763"/>
            <a:ext cx="8534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6CFAF73-FE81-4C4C-BA02-F85BE5149D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1533" y="2169169"/>
            <a:ext cx="333470" cy="2668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A32DE37-5A2D-4306-9C37-C23D6A196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84" y="1960763"/>
            <a:ext cx="8214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5399424-5808-42A6-B968-E5CB8D40727F}"/>
              </a:ext>
            </a:extLst>
          </p:cNvPr>
          <p:cNvCxnSpPr>
            <a:cxnSpLocks noChangeShapeType="1"/>
            <a:stCxn id="182" idx="2"/>
          </p:cNvCxnSpPr>
          <p:nvPr/>
        </p:nvCxnSpPr>
        <p:spPr bwMode="auto">
          <a:xfrm>
            <a:off x="5010292" y="2191595"/>
            <a:ext cx="222505" cy="2229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9A28CBF-B445-4D2B-B551-EC04358C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373" y="1960763"/>
            <a:ext cx="8739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D58B981-7968-4C74-B62E-CE85A821A817}"/>
              </a:ext>
            </a:extLst>
          </p:cNvPr>
          <p:cNvCxnSpPr>
            <a:cxnSpLocks noChangeShapeType="1"/>
            <a:stCxn id="184" idx="2"/>
          </p:cNvCxnSpPr>
          <p:nvPr/>
        </p:nvCxnSpPr>
        <p:spPr bwMode="auto">
          <a:xfrm>
            <a:off x="6365339" y="2191595"/>
            <a:ext cx="149762" cy="1968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17E9914-62AF-45E1-A0ED-2D3C065079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17472" y="2843627"/>
            <a:ext cx="336023" cy="1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10218F6-4C08-4089-921C-624094960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8831" y="2851547"/>
            <a:ext cx="336023" cy="1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05954F3-23C0-45CB-BFCD-EF0CEB72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136" y="2611087"/>
            <a:ext cx="5464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Churn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38E7876-EFE9-457A-92D6-56CDB5BD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03" y="2611563"/>
            <a:ext cx="5464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Churn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73ADA2B-2641-4BC0-AC58-B2EE118F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321" y="5306615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$25</a:t>
            </a:r>
          </a:p>
        </p:txBody>
      </p:sp>
      <p:sp>
        <p:nvSpPr>
          <p:cNvPr id="191" name="Content Placeholder 4">
            <a:extLst>
              <a:ext uri="{FF2B5EF4-FFF2-40B4-BE49-F238E27FC236}">
                <a16:creationId xmlns:a16="http://schemas.microsoft.com/office/drawing/2014/main" id="{6B1EF751-0F63-48EC-A7FB-4A08651F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03" y="5818123"/>
            <a:ext cx="8035956" cy="401830"/>
          </a:xfrm>
        </p:spPr>
        <p:txBody>
          <a:bodyPr>
            <a:noAutofit/>
          </a:bodyPr>
          <a:lstStyle/>
          <a:p>
            <a:r>
              <a:rPr lang="en-US" sz="1600" dirty="0"/>
              <a:t>Specify generative models for acquisition, retention, ordering, and spend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9273DAEE-CD85-4FE3-8E9E-EF1B4E6AE12F}"/>
              </a:ext>
            </a:extLst>
          </p:cNvPr>
          <p:cNvSpPr/>
          <p:nvPr/>
        </p:nvSpPr>
        <p:spPr>
          <a:xfrm>
            <a:off x="3263503" y="1960763"/>
            <a:ext cx="3475723" cy="26658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A0B4E31D-84D2-452A-91E0-166EE9249885}"/>
              </a:ext>
            </a:extLst>
          </p:cNvPr>
          <p:cNvSpPr/>
          <p:nvPr/>
        </p:nvSpPr>
        <p:spPr>
          <a:xfrm>
            <a:off x="3563098" y="5874031"/>
            <a:ext cx="838764" cy="273844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4E0E982-9718-4837-B1D3-91D0CA4EF12A}"/>
              </a:ext>
            </a:extLst>
          </p:cNvPr>
          <p:cNvSpPr/>
          <p:nvPr/>
        </p:nvSpPr>
        <p:spPr>
          <a:xfrm>
            <a:off x="4555558" y="2593185"/>
            <a:ext cx="1847065" cy="26166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FFF53978-94B3-4BC7-82C1-854AE94406E0}"/>
              </a:ext>
            </a:extLst>
          </p:cNvPr>
          <p:cNvSpPr/>
          <p:nvPr/>
        </p:nvSpPr>
        <p:spPr>
          <a:xfrm>
            <a:off x="4493204" y="5888723"/>
            <a:ext cx="720544" cy="258822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98AFC5CE-2463-4715-80AC-FD6D5F8BF108}"/>
              </a:ext>
            </a:extLst>
          </p:cNvPr>
          <p:cNvSpPr/>
          <p:nvPr/>
        </p:nvSpPr>
        <p:spPr>
          <a:xfrm>
            <a:off x="5305089" y="5865489"/>
            <a:ext cx="764553" cy="290927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73EF3E5-8388-482B-9A73-DF3B62750957}"/>
              </a:ext>
            </a:extLst>
          </p:cNvPr>
          <p:cNvSpPr/>
          <p:nvPr/>
        </p:nvSpPr>
        <p:spPr>
          <a:xfrm>
            <a:off x="6388420" y="5863859"/>
            <a:ext cx="597572" cy="2909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374438AE-61B0-4C40-989E-C7CF34B8371B}"/>
              </a:ext>
            </a:extLst>
          </p:cNvPr>
          <p:cNvSpPr/>
          <p:nvPr/>
        </p:nvSpPr>
        <p:spPr>
          <a:xfrm>
            <a:off x="3328452" y="3055030"/>
            <a:ext cx="1048676" cy="283365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ED2E6521-DF89-4094-83F9-577B4AAA3078}"/>
              </a:ext>
            </a:extLst>
          </p:cNvPr>
          <p:cNvSpPr/>
          <p:nvPr/>
        </p:nvSpPr>
        <p:spPr>
          <a:xfrm>
            <a:off x="4365484" y="3039767"/>
            <a:ext cx="683147" cy="2909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762E9F4-851D-43C1-97B5-C45F682D4494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3501533" y="2227345"/>
            <a:ext cx="480947" cy="36466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CE5BE9D-CFC2-480C-8592-383F691B40D3}"/>
              </a:ext>
            </a:extLst>
          </p:cNvPr>
          <p:cNvCxnSpPr>
            <a:cxnSpLocks/>
            <a:stCxn id="130" idx="1"/>
            <a:endCxn id="195" idx="0"/>
          </p:cNvCxnSpPr>
          <p:nvPr/>
        </p:nvCxnSpPr>
        <p:spPr>
          <a:xfrm flipH="1">
            <a:off x="4853476" y="2868219"/>
            <a:ext cx="757452" cy="302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7CF3B95-240C-4B24-AEEA-E50F9973EA42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4159979" y="3330694"/>
            <a:ext cx="1527387" cy="2534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87DCD72-C96A-4AA4-B0C9-14C401831CA6}"/>
              </a:ext>
            </a:extLst>
          </p:cNvPr>
          <p:cNvCxnSpPr>
            <a:cxnSpLocks/>
            <a:stCxn id="199" idx="2"/>
            <a:endCxn id="197" idx="0"/>
          </p:cNvCxnSpPr>
          <p:nvPr/>
        </p:nvCxnSpPr>
        <p:spPr>
          <a:xfrm>
            <a:off x="4707058" y="3330694"/>
            <a:ext cx="1980148" cy="25331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3" grpId="1"/>
      <p:bldP spid="104" grpId="0"/>
      <p:bldP spid="105" grpId="0"/>
      <p:bldP spid="10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 animBg="1"/>
      <p:bldP spid="171" grpId="1" animBg="1"/>
      <p:bldP spid="172" grpId="0"/>
      <p:bldP spid="172" grpId="1"/>
      <p:bldP spid="173" grpId="0" animBg="1"/>
      <p:bldP spid="173" grpId="1" animBg="1"/>
      <p:bldP spid="174" grpId="0"/>
      <p:bldP spid="175" grpId="0" animBg="1"/>
      <p:bldP spid="175" grpId="1" animBg="1"/>
      <p:bldP spid="176" grpId="0"/>
      <p:bldP spid="176" grpId="1"/>
      <p:bldP spid="177" grpId="0" animBg="1"/>
      <p:bldP spid="177" grpId="1" animBg="1"/>
      <p:bldP spid="178" grpId="0" animBg="1"/>
      <p:bldP spid="179" grpId="0"/>
      <p:bldP spid="180" grpId="0"/>
      <p:bldP spid="182" grpId="0"/>
      <p:bldP spid="184" grpId="0"/>
      <p:bldP spid="188" grpId="0"/>
      <p:bldP spid="189" grpId="0"/>
      <p:bldP spid="190" grpId="0"/>
      <p:bldP spid="191" grpId="0" uiExpand="1" build="p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3">
            <a:extLst>
              <a:ext uri="{FF2B5EF4-FFF2-40B4-BE49-F238E27FC236}">
                <a16:creationId xmlns:a16="http://schemas.microsoft.com/office/drawing/2014/main" id="{F1EB67A9-B93E-4AC9-8178-136AB36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5223"/>
            <a:ext cx="7886700" cy="383182"/>
          </a:xfrm>
        </p:spPr>
        <p:txBody>
          <a:bodyPr/>
          <a:lstStyle/>
          <a:p>
            <a:r>
              <a:rPr lang="en-US" dirty="0"/>
              <a:t>Translating framework into data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BEB9FFBE-3365-4D0F-8709-50F370E8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2595428" cy="202823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Spend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A6D28D8-9F1A-4BC2-97A1-2183BEC1D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3535" b="41380"/>
          <a:stretch/>
        </p:blipFill>
        <p:spPr>
          <a:xfrm>
            <a:off x="3878617" y="1927837"/>
            <a:ext cx="4531689" cy="163831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63BE7D-BEFF-4343-B620-8C14DC954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03" b="47669"/>
          <a:stretch/>
        </p:blipFill>
        <p:spPr>
          <a:xfrm>
            <a:off x="4648712" y="3701710"/>
            <a:ext cx="4032825" cy="13804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537D48F-8BA1-4757-8E00-B580FB977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550" b="50026"/>
          <a:stretch/>
        </p:blipFill>
        <p:spPr>
          <a:xfrm>
            <a:off x="3334993" y="5346256"/>
            <a:ext cx="5480001" cy="1179847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47804F7F-5144-4391-BD95-21D19795D060}"/>
              </a:ext>
            </a:extLst>
          </p:cNvPr>
          <p:cNvSpPr/>
          <p:nvPr/>
        </p:nvSpPr>
        <p:spPr>
          <a:xfrm>
            <a:off x="6862628" y="3409951"/>
            <a:ext cx="228600" cy="383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57CF0AE-F86F-488A-9F2E-DAB451EC773D}"/>
              </a:ext>
            </a:extLst>
          </p:cNvPr>
          <p:cNvSpPr/>
          <p:nvPr/>
        </p:nvSpPr>
        <p:spPr>
          <a:xfrm>
            <a:off x="6862628" y="5084684"/>
            <a:ext cx="228600" cy="383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CB9EC7-AFE0-4A02-909C-183E68C1A64C}"/>
              </a:ext>
            </a:extLst>
          </p:cNvPr>
          <p:cNvSpPr/>
          <p:nvPr/>
        </p:nvSpPr>
        <p:spPr>
          <a:xfrm>
            <a:off x="742950" y="2886353"/>
            <a:ext cx="2076450" cy="43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238D94-EF39-4E59-AD29-36A0871BD35D}"/>
              </a:ext>
            </a:extLst>
          </p:cNvPr>
          <p:cNvSpPr/>
          <p:nvPr/>
        </p:nvSpPr>
        <p:spPr>
          <a:xfrm>
            <a:off x="742949" y="3437296"/>
            <a:ext cx="1816589" cy="43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665AC2-E790-443E-B786-183597C484DF}"/>
              </a:ext>
            </a:extLst>
          </p:cNvPr>
          <p:cNvSpPr/>
          <p:nvPr/>
        </p:nvSpPr>
        <p:spPr>
          <a:xfrm>
            <a:off x="5569576" y="2847932"/>
            <a:ext cx="395746" cy="76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142911-86F0-4A63-9332-5683550BC254}"/>
              </a:ext>
            </a:extLst>
          </p:cNvPr>
          <p:cNvSpPr/>
          <p:nvPr/>
        </p:nvSpPr>
        <p:spPr>
          <a:xfrm rot="17226502">
            <a:off x="7151694" y="1988513"/>
            <a:ext cx="174411" cy="2517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096A0-D651-4463-B911-E94A6CA7E0CB}"/>
              </a:ext>
            </a:extLst>
          </p:cNvPr>
          <p:cNvSpPr/>
          <p:nvPr/>
        </p:nvSpPr>
        <p:spPr>
          <a:xfrm>
            <a:off x="742950" y="4017724"/>
            <a:ext cx="1695450" cy="458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D27D8C-1911-4A0D-95B0-B58F6262E917}"/>
              </a:ext>
            </a:extLst>
          </p:cNvPr>
          <p:cNvSpPr/>
          <p:nvPr/>
        </p:nvSpPr>
        <p:spPr>
          <a:xfrm>
            <a:off x="742950" y="4619030"/>
            <a:ext cx="1390650" cy="4280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0F9EBE7-A570-4EB6-A9B8-C06EC2E79C8E}"/>
              </a:ext>
            </a:extLst>
          </p:cNvPr>
          <p:cNvSpPr/>
          <p:nvPr/>
        </p:nvSpPr>
        <p:spPr>
          <a:xfrm flipH="1" flipV="1">
            <a:off x="6253028" y="2847932"/>
            <a:ext cx="2214692" cy="686440"/>
          </a:xfrm>
          <a:prstGeom prst="rtTriangl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997C8-D5F2-4BEB-B199-674ECB2D6522}"/>
              </a:ext>
            </a:extLst>
          </p:cNvPr>
          <p:cNvSpPr/>
          <p:nvPr/>
        </p:nvSpPr>
        <p:spPr>
          <a:xfrm>
            <a:off x="4576628" y="3653397"/>
            <a:ext cx="4175218" cy="1460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E3D72-AC4D-4D7D-AFA0-8B21579B765D}"/>
              </a:ext>
            </a:extLst>
          </p:cNvPr>
          <p:cNvSpPr/>
          <p:nvPr/>
        </p:nvSpPr>
        <p:spPr>
          <a:xfrm>
            <a:off x="3334993" y="5346256"/>
            <a:ext cx="5480002" cy="12539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Simplifying assumptions for today’s lecture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A2E29A93-669D-477D-B855-5EEFA8F18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0010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Assume:</a:t>
            </a:r>
          </a:p>
          <a:p>
            <a:pPr lvl="1" eaLnBrk="1" hangingPunct="1">
              <a:defRPr/>
            </a:pPr>
            <a:r>
              <a:rPr lang="en-US" altLang="en-US" sz="2000" dirty="0"/>
              <a:t>Subscription firm</a:t>
            </a:r>
          </a:p>
          <a:p>
            <a:pPr lvl="1" eaLnBrk="1" hangingPunct="1">
              <a:defRPr/>
            </a:pPr>
            <a:r>
              <a:rPr lang="en-US" altLang="en-US" sz="2000" dirty="0"/>
              <a:t>Customers are acquired at the end of each quarter</a:t>
            </a:r>
          </a:p>
          <a:p>
            <a:pPr lvl="1" eaLnBrk="1" hangingPunct="1">
              <a:defRPr/>
            </a:pPr>
            <a:r>
              <a:rPr lang="en-US" altLang="en-US" sz="2000" dirty="0"/>
              <a:t>Revenue is generated at end of each quarter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Cohorted</a:t>
            </a:r>
            <a:r>
              <a:rPr lang="en-US" altLang="en-US" sz="2000" dirty="0"/>
              <a:t> customer data and total revenue data are available</a:t>
            </a:r>
          </a:p>
          <a:p>
            <a:pPr eaLnBrk="1" hangingPunct="1">
              <a:defRPr/>
            </a:pPr>
            <a:r>
              <a:rPr lang="en-US" altLang="en-US" sz="2000" dirty="0"/>
              <a:t>Focus on uncovering </a:t>
            </a:r>
            <a:r>
              <a:rPr lang="en-US" altLang="en-US" sz="2000" b="1" dirty="0"/>
              <a:t>unit economic insights 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retention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spending</a:t>
            </a:r>
            <a:r>
              <a:rPr lang="en-US" altLang="en-US" sz="20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altLang="en-US" sz="2000" dirty="0"/>
              <a:t>Assuming acquisitions are given</a:t>
            </a:r>
          </a:p>
          <a:p>
            <a:pPr lvl="1" eaLnBrk="1" hangingPunct="1">
              <a:defRPr/>
            </a:pPr>
            <a:r>
              <a:rPr lang="en-US" altLang="en-US" sz="2000" dirty="0"/>
              <a:t>May be most valuable output anyways!</a:t>
            </a:r>
          </a:p>
        </p:txBody>
      </p:sp>
    </p:spTree>
    <p:extLst>
      <p:ext uri="{BB962C8B-B14F-4D97-AF65-F5344CB8AC3E}">
        <p14:creationId xmlns:p14="http://schemas.microsoft.com/office/powerpoint/2010/main" val="7238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71235-B388-4FC7-AAD4-ECE16499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4106"/>
            <a:ext cx="7476341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retention </a:t>
            </a:r>
            <a:r>
              <a:rPr lang="en-US" altLang="en-US" i="1" dirty="0"/>
              <a:t>across cohorts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001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Set up </a:t>
            </a:r>
            <a:r>
              <a:rPr lang="en-US" altLang="en-US" sz="2000" i="1" kern="0" dirty="0"/>
              <a:t>expected </a:t>
            </a:r>
            <a:r>
              <a:rPr lang="en-US" altLang="en-US" sz="2000" kern="0" dirty="0" err="1"/>
              <a:t>cohorted</a:t>
            </a:r>
            <a:r>
              <a:rPr lang="en-US" altLang="en-US" sz="2000" kern="0" dirty="0"/>
              <a:t> customer data as function of parameters</a:t>
            </a:r>
          </a:p>
          <a:p>
            <a:pPr eaLnBrk="1" hangingPunct="1">
              <a:defRPr/>
            </a:pPr>
            <a:r>
              <a:rPr lang="en-US" altLang="en-US" sz="2000" kern="0" dirty="0"/>
              <a:t>Estimate retention parameters</a:t>
            </a:r>
          </a:p>
          <a:p>
            <a:pPr lvl="1" eaLnBrk="1" hangingPunct="1">
              <a:defRPr/>
            </a:pPr>
            <a:r>
              <a:rPr lang="en-US" altLang="en-US" sz="1600" kern="0" dirty="0"/>
              <a:t>Can be cohort-specific, or over all previous cohorts (may be necessary when data is more limited)</a:t>
            </a:r>
          </a:p>
          <a:p>
            <a:pPr lvl="1" eaLnBrk="1" hangingPunct="1">
              <a:defRPr/>
            </a:pPr>
            <a:r>
              <a:rPr lang="en-US" altLang="en-US" sz="1600" kern="0" dirty="0"/>
              <a:t>One model for all previous cohorts: necessary when data is more limited</a:t>
            </a:r>
          </a:p>
          <a:p>
            <a:pPr eaLnBrk="1" hangingPunct="1">
              <a:defRPr/>
            </a:pPr>
            <a:r>
              <a:rPr lang="en-US" altLang="en-US" sz="2000" kern="0" dirty="0"/>
              <a:t>Let’s run the numbers a few ways…</a:t>
            </a:r>
          </a:p>
          <a:p>
            <a:pPr eaLnBrk="1" hangingPunct="1">
              <a:defRPr/>
            </a:pPr>
            <a:endParaRPr lang="en-US" altLang="en-US" sz="2000" kern="0" dirty="0"/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0762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total revenue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53" y="2057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Set up </a:t>
            </a:r>
            <a:r>
              <a:rPr lang="en-US" altLang="en-US" sz="2000" i="1" kern="0" dirty="0"/>
              <a:t>expected </a:t>
            </a:r>
            <a:r>
              <a:rPr lang="en-US" altLang="en-US" sz="2000" kern="0" dirty="0"/>
              <a:t>ARPU data as function of parameters</a:t>
            </a:r>
          </a:p>
          <a:p>
            <a:pPr eaLnBrk="1" hangingPunct="1">
              <a:defRPr/>
            </a:pPr>
            <a:r>
              <a:rPr lang="en-US" altLang="en-US" sz="2000" kern="0" dirty="0"/>
              <a:t>Convert expected ARPU into expected revenue</a:t>
            </a:r>
          </a:p>
          <a:p>
            <a:pPr eaLnBrk="1" hangingPunct="1">
              <a:defRPr/>
            </a:pPr>
            <a:r>
              <a:rPr lang="en-US" altLang="en-US" sz="2000" kern="0" dirty="0"/>
              <a:t>Estimate spend parameters by minimizing difference between actual and expected revenues</a:t>
            </a:r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734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Extracting cohort-level unit economics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53" y="2057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Required assumptions: 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Discount rate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Variable margin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CAC for each cohort</a:t>
            </a:r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1354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acquisitions?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43644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Two general approaches:</a:t>
            </a:r>
          </a:p>
          <a:p>
            <a:pPr lvl="1" eaLnBrk="1" hangingPunct="1">
              <a:defRPr/>
            </a:pPr>
            <a:r>
              <a:rPr lang="en-US" altLang="en-US" sz="1600" kern="0" dirty="0"/>
              <a:t>[Marketing spend] x [CAC] = [Acquisitions]</a:t>
            </a:r>
          </a:p>
          <a:p>
            <a:pPr lvl="2" eaLnBrk="1" hangingPunct="1">
              <a:defRPr/>
            </a:pPr>
            <a:r>
              <a:rPr lang="en-US" altLang="en-US" sz="1600" kern="0" dirty="0"/>
              <a:t>If inside company, marketing spend is known</a:t>
            </a:r>
          </a:p>
          <a:p>
            <a:pPr lvl="2" eaLnBrk="1" hangingPunct="1">
              <a:defRPr/>
            </a:pPr>
            <a:r>
              <a:rPr lang="en-US" altLang="en-US" sz="1600" kern="0" dirty="0"/>
              <a:t>Assume CAC </a:t>
            </a:r>
            <a:r>
              <a:rPr lang="en-US" altLang="en-US" sz="1600" kern="0" dirty="0">
                <a:sym typeface="Wingdings" panose="05000000000000000000" pitchFamily="2" charset="2"/>
              </a:rPr>
              <a:t> Acquisitions</a:t>
            </a:r>
            <a:endParaRPr lang="en-US" altLang="en-US" sz="1600" kern="0" dirty="0"/>
          </a:p>
          <a:p>
            <a:pPr lvl="1" eaLnBrk="1" hangingPunct="1">
              <a:defRPr/>
            </a:pPr>
            <a:r>
              <a:rPr lang="en-US" altLang="en-US" sz="1600" kern="0" dirty="0"/>
              <a:t>[Acquisitions] directly</a:t>
            </a:r>
          </a:p>
          <a:p>
            <a:pPr lvl="2" eaLnBrk="1" hangingPunct="1">
              <a:defRPr/>
            </a:pPr>
            <a:r>
              <a:rPr lang="en-US" altLang="en-US" sz="1600" kern="0" dirty="0"/>
              <a:t>Use statistical model to project acquisitions </a:t>
            </a:r>
          </a:p>
          <a:p>
            <a:pPr lvl="2" eaLnBrk="1" hangingPunct="1">
              <a:defRPr/>
            </a:pPr>
            <a:r>
              <a:rPr lang="en-US" altLang="en-US" sz="1600" kern="0" dirty="0"/>
              <a:t>Assume CAC </a:t>
            </a:r>
            <a:r>
              <a:rPr lang="en-US" altLang="en-US" sz="1600" kern="0" dirty="0">
                <a:sym typeface="Wingdings" panose="05000000000000000000" pitchFamily="2" charset="2"/>
              </a:rPr>
              <a:t> Marketing spend</a:t>
            </a:r>
            <a:endParaRPr lang="en-US" altLang="en-US" sz="1600" kern="0" dirty="0"/>
          </a:p>
          <a:p>
            <a:pPr eaLnBrk="1" hangingPunct="1">
              <a:defRPr/>
            </a:pPr>
            <a:r>
              <a:rPr lang="en-US" altLang="en-US" sz="2000" kern="0" dirty="0"/>
              <a:t>We will stick with approach 1 in this class</a:t>
            </a:r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3660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18258</TotalTime>
  <Words>573</Words>
  <Application>Microsoft Office PowerPoint</Application>
  <PresentationFormat>On-screen Show (4:3)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(Body)</vt:lpstr>
      <vt:lpstr>Garamond</vt:lpstr>
      <vt:lpstr>Tahoma</vt:lpstr>
      <vt:lpstr>Times New Roman</vt:lpstr>
      <vt:lpstr>Wingdings</vt:lpstr>
      <vt:lpstr>Blends</vt:lpstr>
      <vt:lpstr> </vt:lpstr>
      <vt:lpstr>Recall how CBCV works</vt:lpstr>
      <vt:lpstr>Translating framework into data</vt:lpstr>
      <vt:lpstr>Simplifying assumptions for today’s lecture</vt:lpstr>
      <vt:lpstr>The Data</vt:lpstr>
      <vt:lpstr>Modeling retention across cohorts</vt:lpstr>
      <vt:lpstr>Modeling total revenue</vt:lpstr>
      <vt:lpstr>Extracting cohort-level unit economics</vt:lpstr>
      <vt:lpstr>What about acquisitions?</vt:lpstr>
      <vt:lpstr>Further extending the framework</vt:lpstr>
      <vt:lpstr>Lessons</vt:lpstr>
    </vt:vector>
  </TitlesOfParts>
  <Manager/>
  <Company>Dell Computer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462 562</dc:title>
  <dc:subject/>
  <dc:creator>Daniel McCarthy</dc:creator>
  <cp:keywords/>
  <dc:description/>
  <cp:lastModifiedBy>Daniel McCarthy</cp:lastModifiedBy>
  <cp:revision>1525</cp:revision>
  <cp:lastPrinted>1998-02-24T15:28:58Z</cp:lastPrinted>
  <dcterms:created xsi:type="dcterms:W3CDTF">1998-01-20T15:27:12Z</dcterms:created>
  <dcterms:modified xsi:type="dcterms:W3CDTF">2023-10-19T02:29:11Z</dcterms:modified>
  <cp:category/>
</cp:coreProperties>
</file>