
<file path=[Content_Types].xml><?xml version="1.0" encoding="utf-8"?>
<Types xmlns="http://schemas.openxmlformats.org/package/2006/content-types">
  <Default Extension="a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0" r:id="rId36"/>
    <p:sldId id="301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Default" id="{6C7CBA7D-9270-4D59-B1EE-E5FA4E345B07}">
          <p14:sldIdLst>
            <p14:sldId id="256"/>
            <p14:sldId id="257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2" autoAdjust="0"/>
  </p:normalViewPr>
  <p:slideViewPr>
    <p:cSldViewPr snapToGrid="0">
      <p:cViewPr varScale="1">
        <p:scale>
          <a:sx n="56" d="100"/>
          <a:sy n="56" d="100"/>
        </p:scale>
        <p:origin x="3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2368F-5429-4405-AFF9-8AC9639000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F67B-D495-47D2-95CB-CA777A4B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: Assume the table also represent the transaction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4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82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using robust </a:t>
            </a:r>
            <a:r>
              <a:rPr lang="en-US" dirty="0" err="1"/>
              <a:t>scalling</a:t>
            </a:r>
            <a:r>
              <a:rPr lang="en-US" dirty="0"/>
              <a:t> ? It is more suitable for data that have outliers. Robust </a:t>
            </a:r>
            <a:r>
              <a:rPr lang="en-US" dirty="0" err="1"/>
              <a:t>Scaller</a:t>
            </a:r>
            <a:r>
              <a:rPr lang="en-US" dirty="0"/>
              <a:t> make the value only in range IQR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7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table also the transaction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Flats </a:t>
            </a:r>
            <a:r>
              <a:rPr lang="en-US" dirty="0" err="1"/>
              <a:t>unot</a:t>
            </a:r>
            <a:r>
              <a:rPr lang="en-US" dirty="0"/>
              <a:t> for sale always increasing every year not significantly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2022 just contain January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Median of price start increase in 2019 and 2020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Ansewring</a:t>
            </a:r>
            <a:r>
              <a:rPr lang="en-US" dirty="0"/>
              <a:t> question 6 is the market getting bigger ? Yes because of the two graphics (demand and price)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more demand, the higher the price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9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4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5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7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2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8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2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Answering the question number 2 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Decrease significantly in April and Mei (under 500 units) so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the price decline to attract more people to buy the flats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5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Answering the question number 3 :</a:t>
            </a:r>
          </a:p>
          <a:p>
            <a:r>
              <a:rPr lang="en-US" dirty="0"/>
              <a:t>- Top 5 expensive town in 2020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Volume in 2019 fluctuate possibly influenced by the price in 2019 also fluctuating e.g. in July to September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Answering the question number 4 :</a:t>
            </a:r>
          </a:p>
          <a:p>
            <a:r>
              <a:rPr lang="en-US" dirty="0"/>
              <a:t>- Top 5 town that have biggest volume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in 2020 Bukit </a:t>
            </a:r>
            <a:r>
              <a:rPr lang="en-US" dirty="0" err="1"/>
              <a:t>timah</a:t>
            </a:r>
            <a:r>
              <a:rPr lang="en-US" dirty="0"/>
              <a:t> gave the most expensive town, it would be interested to go deeper in </a:t>
            </a:r>
            <a:r>
              <a:rPr lang="en-US" dirty="0" err="1"/>
              <a:t>ther</a:t>
            </a:r>
            <a:endParaRPr lang="en-US" dirty="0"/>
          </a:p>
          <a:p>
            <a:r>
              <a:rPr lang="en-US" dirty="0"/>
              <a:t>Answering the question number 5 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2017 the price tend to be stagnant (over all). Highest June, lowest August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2020 the price tend to be decrease. The lowest point in </a:t>
            </a:r>
            <a:r>
              <a:rPr lang="en-US" dirty="0" err="1"/>
              <a:t>Oktober</a:t>
            </a:r>
            <a:r>
              <a:rPr lang="en-US" dirty="0"/>
              <a:t>, lower then the lowest point in 2017.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Possibly because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big drop of demand in April 2020 and Mei 2020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Picture 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therefor the price decrease in the interest of escalating the demand. 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? In order to reduce categorical columns so that not too much columns that have to do one hot encoding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affordibilty</a:t>
            </a:r>
            <a:r>
              <a:rPr lang="en-US" dirty="0"/>
              <a:t> columns is categorical</a:t>
            </a:r>
          </a:p>
          <a:p>
            <a:r>
              <a:rPr lang="en-US" dirty="0" err="1"/>
              <a:t>Cramers</a:t>
            </a:r>
            <a:r>
              <a:rPr lang="en-US" dirty="0"/>
              <a:t> </a:t>
            </a:r>
            <a:r>
              <a:rPr lang="en-US" dirty="0" err="1"/>
              <a:t>associaton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represent association between 2 categorical fields</a:t>
            </a:r>
          </a:p>
          <a:p>
            <a:r>
              <a:rPr lang="en-US" dirty="0">
                <a:sym typeface="Wingdings" panose="05000000000000000000" pitchFamily="2" charset="2"/>
              </a:rPr>
              <a:t>Correlation Ratio  represent association between numerical and categorical field</a:t>
            </a:r>
          </a:p>
          <a:p>
            <a:r>
              <a:rPr lang="en-US" dirty="0">
                <a:sym typeface="Wingdings" panose="05000000000000000000" pitchFamily="2" charset="2"/>
              </a:rPr>
              <a:t>The higher value, the higher they are associated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resale price has the highest value. It means that price category (affordable, very .. Etc.) Highly associated to resale price. DUH. Self explaining field. </a:t>
            </a:r>
            <a:r>
              <a:rPr lang="en-US" b="1" dirty="0">
                <a:sym typeface="Wingdings" panose="05000000000000000000" pitchFamily="2" charset="2"/>
              </a:rPr>
              <a:t>ALSO</a:t>
            </a:r>
            <a:r>
              <a:rPr lang="en-US" dirty="0">
                <a:sym typeface="Wingdings" panose="05000000000000000000" pitchFamily="2" charset="2"/>
              </a:rPr>
              <a:t> it tells that the categorization (affordable, very .. Etc.) represent the resale price well.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F67B-D495-47D2-95CB-CA777A4B77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4BAF28-E5C8-4425-9DAC-597C0333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E6F6147-F727-4842-AB88-9EB5999CE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D3A50E0-66B2-4E78-888E-19DF8469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0C08E07-4CCD-4DA6-B8FD-090E84ED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93FE17E-90A7-4FE7-A6D6-7B65FD4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EA8CFA-BA07-4589-AF9B-0CFED533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A3184E2-BD79-4AA4-95B5-D512EA91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B14E7CD-E8CD-4BD5-AC53-0D7D0F96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65FF7B-EF77-472E-B7E5-6E550E8E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2E61696-4417-42CD-A14A-4642FF3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6D7925A5-668A-4A70-8673-A372A7696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5E6BE5B-106D-40F2-909A-C633B3D4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ADD8BC9-8EDF-470E-B580-2B8CF08E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07EC583-DB00-461E-9CD1-D1F35411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F7ACF28-137F-4A04-897E-B2A08EF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B65FE8-6097-48F8-977F-F9CED057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807EA34-CD62-4825-AF8A-E6499678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535B56E-1A23-4817-B634-5BDEB59E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82ED275-1A8A-4FD8-AE0B-739AD024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8289AB2-E357-45DD-9568-ABB6ECD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19445A5-D5D5-480D-B4A9-E3914928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093E64F-8963-44FF-89D7-AF82D274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A5D843-4C2E-40C3-9E1E-B68B98C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3B59674-977F-433D-9A56-49AEEC05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65A8860-F7EC-4018-9034-5BB3E78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59F96E-D164-470A-BCB8-6591C9D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1A16610-1AC8-4C56-BDF6-F1BCDE95F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192F0A-04AE-460E-A697-CAC50F97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0A77AA9-6EB6-4284-8FD1-AC073894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6F7BEC3-6CCC-4029-91BE-8D8890F1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8C62132-5589-4108-A9F0-EFE7D2F4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15D3E1-00F2-4442-AD7F-9E37885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6D1A6F0-4EFF-40C6-B9E1-F1363212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5AC6899-B285-4CAB-82F1-27E9AC43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250B376-EFA0-4A58-B41A-83728DAAE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7992F2A-A041-4383-B561-5C0A094D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1B21F71-F812-4083-9A9D-61A4B58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04E3A12-ED5A-4923-8857-33506016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F363E49B-1A6E-4E84-A835-C416606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C299F0-1109-4720-B609-DFE17888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7BF58C6-2F4A-4696-B2AC-86D77A1C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5D557F82-561C-4E37-B321-E7BF18BA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A29CEF0D-CF92-4853-9F42-370D3601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E1F02CCD-5D46-489A-BA13-6BEC335C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A42ED8E-78FC-4D10-A142-31E40A2D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D620FD5-1A2A-4F4A-8D8D-6ECF9398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B27264-0720-4BE5-B237-71A1EAD9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8D182C-99BA-4EFA-A638-FD3FA7A3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BAFAA6E-0253-491B-A0CF-B88DAB2F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F7CDE32-AEA6-4652-BCD9-B92877D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92FBBE3-8E68-44B3-ABBE-1B5B1748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732E34B-B462-4DCB-A48F-76EA395C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8EF85A-3916-47DB-94B5-C42DF747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19B26FE-947B-44B4-B072-39015683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3754C93-151A-4397-95FF-DCF2EF5A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F26B2-048A-443B-B563-D146D5F2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923A6E6-7739-4C90-A3FA-7A5487DC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A19CDEF-56BA-42BF-AD69-B27219D1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28B1A2C-9853-449A-B244-67BFCC3C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3D53043-E6E3-40D2-B3CB-B7A9B83C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AA3DC58-C796-404D-988A-A8C1B00F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EDFC-CB6C-4EDC-ACF5-F8C9117E15C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95DC3EA-C1AF-4DD7-9AF4-B3A2C68F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BA950CB-0F1A-41BD-B991-341CCB0E0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060D-1ADA-4099-9833-BEB2732FC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ilia-orellana44.medium.com/smote-2acd5dd0994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eature-scaling-part-3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a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a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2E58BD-89C0-48DE-ACD0-16E153A6A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Housing Resale Market Analysis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2D6008A-318D-49EB-A3B9-2DD00C5F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Abdullah Sayyid Ayyash, B. </a:t>
            </a:r>
            <a:r>
              <a:rPr lang="en-US" dirty="0" err="1"/>
              <a:t>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3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E1B05F0-A3BD-4FFA-BB1B-A7F26AF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2019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C84FD87-02B4-4F31-8004-B57F0D65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29" y="1845426"/>
            <a:ext cx="469688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E1B05F0-A3BD-4FFA-BB1B-A7F26AF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2017 vs 2020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14639366-ECAC-4A4E-BE6A-AB159F403D0F}"/>
              </a:ext>
            </a:extLst>
          </p:cNvPr>
          <p:cNvSpPr txBox="1"/>
          <p:nvPr/>
        </p:nvSpPr>
        <p:spPr>
          <a:xfrm>
            <a:off x="838200" y="1318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ROOM Flat Type in Bukit </a:t>
            </a:r>
            <a:r>
              <a:rPr lang="en-US" dirty="0" err="1"/>
              <a:t>Timah</a:t>
            </a:r>
            <a:endParaRPr lang="en-U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7D23876-D721-475F-83FB-A788B605F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85" y="601265"/>
            <a:ext cx="6754091" cy="58935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9E59471-AFF0-4A6B-8D52-3279FD9E5C4B}"/>
              </a:ext>
            </a:extLst>
          </p:cNvPr>
          <p:cNvSpPr/>
          <p:nvPr/>
        </p:nvSpPr>
        <p:spPr>
          <a:xfrm>
            <a:off x="9338732" y="4114800"/>
            <a:ext cx="2540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D5BF9C-13A2-4022-886B-BA8DC1DCAFC5}"/>
              </a:ext>
            </a:extLst>
          </p:cNvPr>
          <p:cNvSpPr/>
          <p:nvPr/>
        </p:nvSpPr>
        <p:spPr>
          <a:xfrm>
            <a:off x="10185399" y="5579533"/>
            <a:ext cx="254000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Konektor Lurus 11">
            <a:extLst>
              <a:ext uri="{FF2B5EF4-FFF2-40B4-BE49-F238E27FC236}">
                <a16:creationId xmlns:a16="http://schemas.microsoft.com/office/drawing/2014/main" id="{BFBF4CC6-FFA9-4410-BEE3-1FE7B4F44100}"/>
              </a:ext>
            </a:extLst>
          </p:cNvPr>
          <p:cNvCxnSpPr/>
          <p:nvPr/>
        </p:nvCxnSpPr>
        <p:spPr>
          <a:xfrm>
            <a:off x="9465732" y="4368800"/>
            <a:ext cx="0" cy="13377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Konektor Lurus 13">
            <a:extLst>
              <a:ext uri="{FF2B5EF4-FFF2-40B4-BE49-F238E27FC236}">
                <a16:creationId xmlns:a16="http://schemas.microsoft.com/office/drawing/2014/main" id="{6B2848F7-C2B7-4F81-9405-FBCFBCF73FE4}"/>
              </a:ext>
            </a:extLst>
          </p:cNvPr>
          <p:cNvCxnSpPr>
            <a:cxnSpLocks/>
          </p:cNvCxnSpPr>
          <p:nvPr/>
        </p:nvCxnSpPr>
        <p:spPr>
          <a:xfrm flipH="1">
            <a:off x="9465732" y="5706533"/>
            <a:ext cx="7196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FD468F65-22DA-438D-B1F9-2DA7462E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B115424D-04B5-42C9-B2E1-C80E536A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Checking the null values (in EDA steps)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55BE6696-25AC-477D-AF16-08BD227B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01191"/>
            <a:ext cx="6019331" cy="38523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311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Data Preparation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800"/>
              <a:t>Change value to numerical</a:t>
            </a:r>
          </a:p>
          <a:p>
            <a:pPr marL="0" indent="0">
              <a:buNone/>
            </a:pPr>
            <a:r>
              <a:rPr lang="en-US" sz="1800"/>
              <a:t>Fields </a:t>
            </a:r>
            <a:r>
              <a:rPr lang="en-US" sz="1800" b="1"/>
              <a:t>remaining lease </a:t>
            </a:r>
            <a:r>
              <a:rPr lang="en-US" sz="1800"/>
              <a:t>and </a:t>
            </a:r>
            <a:r>
              <a:rPr lang="en-US" sz="1800" b="1"/>
              <a:t>Storey range </a:t>
            </a:r>
            <a:r>
              <a:rPr lang="en-US" sz="1800"/>
              <a:t>can be transformed into numerical values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6" name="Gambar 5" descr="Sebuah gambar berisi meja&#10;&#10;Deskripsi dibuat secara otomatis">
            <a:extLst>
              <a:ext uri="{FF2B5EF4-FFF2-40B4-BE49-F238E27FC236}">
                <a16:creationId xmlns:a16="http://schemas.microsoft.com/office/drawing/2014/main" id="{AB75DA46-6ACD-41F0-9667-74DAFAA6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" y="2819566"/>
            <a:ext cx="11164824" cy="1786371"/>
          </a:xfrm>
          <a:prstGeom prst="rect">
            <a:avLst/>
          </a:prstGeom>
        </p:spPr>
      </p:pic>
      <p:pic>
        <p:nvPicPr>
          <p:cNvPr id="8" name="Gambar 7" descr="Sebuah gambar berisi meja&#10;&#10;Deskripsi dibuat secara otomatis">
            <a:extLst>
              <a:ext uri="{FF2B5EF4-FFF2-40B4-BE49-F238E27FC236}">
                <a16:creationId xmlns:a16="http://schemas.microsoft.com/office/drawing/2014/main" id="{22F3B47D-85A0-4E14-857C-ABD46DBA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67"/>
          <a:stretch/>
        </p:blipFill>
        <p:spPr>
          <a:xfrm>
            <a:off x="9515802" y="4862224"/>
            <a:ext cx="1114098" cy="1540798"/>
          </a:xfrm>
          <a:prstGeom prst="rect">
            <a:avLst/>
          </a:prstGeom>
        </p:spPr>
      </p:pic>
      <p:pic>
        <p:nvPicPr>
          <p:cNvPr id="18" name="Gambar 17" descr="Sebuah gambar berisi meja&#10;&#10;Deskripsi dibuat secara otomatis">
            <a:extLst>
              <a:ext uri="{FF2B5EF4-FFF2-40B4-BE49-F238E27FC236}">
                <a16:creationId xmlns:a16="http://schemas.microsoft.com/office/drawing/2014/main" id="{A6F811FF-08EC-44BC-ACFC-116D34166E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3"/>
          <a:stretch/>
        </p:blipFill>
        <p:spPr>
          <a:xfrm>
            <a:off x="5590398" y="5039954"/>
            <a:ext cx="1011203" cy="1541292"/>
          </a:xfrm>
          <a:prstGeom prst="rect">
            <a:avLst/>
          </a:prstGeom>
        </p:spPr>
      </p:pic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9B10A682-97FD-4F02-8AA0-71E6D2DE197F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096000" y="4605937"/>
            <a:ext cx="0" cy="434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5AE1B455-5898-4203-A502-DF346C9EADB2}"/>
              </a:ext>
            </a:extLst>
          </p:cNvPr>
          <p:cNvCxnSpPr/>
          <p:nvPr/>
        </p:nvCxnSpPr>
        <p:spPr>
          <a:xfrm>
            <a:off x="10007600" y="4428207"/>
            <a:ext cx="0" cy="434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0B343-0002-42D3-937B-6CE250019E59}"/>
              </a:ext>
            </a:extLst>
          </p:cNvPr>
          <p:cNvSpPr/>
          <p:nvPr/>
        </p:nvSpPr>
        <p:spPr>
          <a:xfrm>
            <a:off x="5435601" y="2454440"/>
            <a:ext cx="1165999" cy="2151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9D34B-6DF7-447D-BECE-CD646BED30B6}"/>
              </a:ext>
            </a:extLst>
          </p:cNvPr>
          <p:cNvSpPr/>
          <p:nvPr/>
        </p:nvSpPr>
        <p:spPr>
          <a:xfrm>
            <a:off x="9424600" y="2436432"/>
            <a:ext cx="1165999" cy="2151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Data Preparation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800"/>
              <a:t>Data Mining</a:t>
            </a:r>
          </a:p>
          <a:p>
            <a:pPr marL="0" indent="0">
              <a:buNone/>
            </a:pPr>
            <a:r>
              <a:rPr lang="en-US" sz="1800"/>
              <a:t>How many block per town ?</a:t>
            </a:r>
          </a:p>
          <a:p>
            <a:pPr marL="0" indent="0">
              <a:buNone/>
            </a:pPr>
            <a:r>
              <a:rPr lang="en-US" sz="1800"/>
              <a:t>How many street per town ?</a:t>
            </a:r>
          </a:p>
          <a:p>
            <a:pPr marL="0" indent="0">
              <a:buNone/>
            </a:pPr>
            <a:r>
              <a:rPr lang="en-US" sz="1800"/>
              <a:t>How many street per block ?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CCE9A861-F31F-4A54-BE33-80AF1243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5" y="2729397"/>
            <a:ext cx="5464884" cy="3483864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3050B9FE-E5BA-4A9E-9F12-35EAA820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21308"/>
            <a:ext cx="5523082" cy="33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6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Data Preparation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800" dirty="0"/>
              <a:t>Joining the table</a:t>
            </a:r>
          </a:p>
          <a:p>
            <a:pPr marL="0" indent="0">
              <a:buNone/>
            </a:pPr>
            <a:r>
              <a:rPr lang="en-US" sz="1800" dirty="0"/>
              <a:t>Base table &amp; Table per town </a:t>
            </a:r>
            <a:r>
              <a:rPr lang="en-US" sz="1800"/>
              <a:t>prespective</a:t>
            </a:r>
            <a:r>
              <a:rPr lang="en-US" sz="1800" dirty="0"/>
              <a:t> &amp; Table per block </a:t>
            </a:r>
            <a:r>
              <a:rPr lang="en-US" sz="1800"/>
              <a:t>prespective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0F602B6-8E25-4891-BE3C-6BADBE4A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77781"/>
            <a:ext cx="11164824" cy="30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1. Categorize the </a:t>
            </a:r>
            <a:r>
              <a:rPr lang="en-US" sz="4000" i="1" dirty="0"/>
              <a:t>very affordable, affordable and not affordable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0DA439-3AEF-4348-85BE-C4BDFCBD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The peak is in 400,000 SGD </a:t>
            </a:r>
          </a:p>
          <a:p>
            <a:pPr>
              <a:buFontTx/>
              <a:buChar char="-"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we can classify the affordability in 3 classes: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1) Very Affordable (&lt; 400,000 SGD); 2) Affordable (400,000 – 600,000 SGD) and 3) Not Affordable (&gt;600,000 SGD) </a:t>
            </a:r>
            <a:r>
              <a:rPr lang="en-US" b="1" dirty="0"/>
              <a:t> 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E855BA1-D547-4D9C-8DEB-370FE107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 r="2" b="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7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en-US" sz="4000" i="1" dirty="0"/>
              <a:t>Affordable</a:t>
            </a:r>
            <a:r>
              <a:rPr lang="en-US" sz="4000" dirty="0"/>
              <a:t> flats </a:t>
            </a:r>
            <a:r>
              <a:rPr lang="en-US" sz="4000" dirty="0" err="1"/>
              <a:t>tha</a:t>
            </a:r>
            <a:r>
              <a:rPr lang="en-US" sz="4000" dirty="0"/>
              <a:t> have floor size more than 100 sqm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0DA439-3AEF-4348-85BE-C4BDFCBD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7100" cy="43034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Tampines have most proportion of the affordable flats (&gt;100 sqm) around 3500 unit</a:t>
            </a:r>
            <a:endParaRPr lang="en-US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50C4EF9-5116-4FEF-BA1F-A10465BC1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/>
          <a:stretch/>
        </p:blipFill>
        <p:spPr>
          <a:xfrm>
            <a:off x="4508500" y="1620768"/>
            <a:ext cx="736475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216025"/>
            <a:ext cx="4127500" cy="4194175"/>
          </a:xfrm>
        </p:spPr>
        <p:txBody>
          <a:bodyPr>
            <a:normAutofit/>
          </a:bodyPr>
          <a:lstStyle/>
          <a:p>
            <a:r>
              <a:rPr lang="en-US" sz="4000" dirty="0"/>
              <a:t>3. Variable that associated to flats affordability</a:t>
            </a:r>
          </a:p>
        </p:txBody>
      </p:sp>
      <p:pic>
        <p:nvPicPr>
          <p:cNvPr id="13" name="Gambar 12" descr="Sebuah gambar berisi teks, parfum&#10;&#10;Deskripsi dibuat secara otomatis">
            <a:extLst>
              <a:ext uri="{FF2B5EF4-FFF2-40B4-BE49-F238E27FC236}">
                <a16:creationId xmlns:a16="http://schemas.microsoft.com/office/drawing/2014/main" id="{C7A617C6-471C-427C-973B-99E84CD0A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63" y="292378"/>
            <a:ext cx="1044576" cy="6437088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56FB879-CA18-4FA8-A3DC-4E0009A9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150" y="425728"/>
            <a:ext cx="1612900" cy="549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CRAMERS ASSOCIATION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7EB2DF07-D8E5-48EE-9525-89C17FCB1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6" y="131373"/>
            <a:ext cx="2247902" cy="6598093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5C00C59-5B5D-4CC2-81C1-EE61D0CA693B}"/>
              </a:ext>
            </a:extLst>
          </p:cNvPr>
          <p:cNvSpPr txBox="1">
            <a:spLocks/>
          </p:cNvSpPr>
          <p:nvPr/>
        </p:nvSpPr>
        <p:spPr>
          <a:xfrm>
            <a:off x="7739064" y="292378"/>
            <a:ext cx="1719262" cy="549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CORRELATION RATIO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F7E18-81C0-4135-A427-218A91CF499A}"/>
              </a:ext>
            </a:extLst>
          </p:cNvPr>
          <p:cNvSpPr/>
          <p:nvPr/>
        </p:nvSpPr>
        <p:spPr>
          <a:xfrm>
            <a:off x="9867900" y="2679700"/>
            <a:ext cx="2247902" cy="622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E5B0B7C-5083-44A1-8178-E1AAE3D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Dataset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B196DB3-2807-4609-91AB-EBB8F828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/>
              <a:t>Source : </a:t>
            </a:r>
            <a:r>
              <a:rPr lang="en-US" sz="2000" b="0" i="0" u="none" strike="noStrike" baseline="0"/>
              <a:t>https://data.gov.sg/dataset/resale-flat-prices </a:t>
            </a:r>
          </a:p>
          <a:p>
            <a:pPr marL="0" indent="0" algn="ctr">
              <a:buNone/>
            </a:pPr>
            <a:endParaRPr lang="en-US" sz="2000" b="0" i="0" u="none" strike="noStrike" baseline="0">
              <a:latin typeface="Arial" panose="020B0604020202020204" pitchFamily="34" charset="0"/>
            </a:endParaRPr>
          </a:p>
          <a:p>
            <a:pPr algn="ctr"/>
            <a:endParaRPr lang="en-US" sz="2000" b="0" i="0" u="none" strike="noStrike" baseline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EBDE5061-AA21-457B-8477-367ABF7F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715710"/>
            <a:ext cx="10515595" cy="1682495"/>
          </a:xfrm>
          <a:prstGeom prst="rect">
            <a:avLst/>
          </a:prstGeom>
        </p:spPr>
      </p:pic>
      <p:sp>
        <p:nvSpPr>
          <p:cNvPr id="11" name="Tampungan Konten 2">
            <a:extLst>
              <a:ext uri="{FF2B5EF4-FFF2-40B4-BE49-F238E27FC236}">
                <a16:creationId xmlns:a16="http://schemas.microsoft.com/office/drawing/2014/main" id="{D4AAECC7-FA87-4DCB-8035-505792605CD3}"/>
              </a:ext>
            </a:extLst>
          </p:cNvPr>
          <p:cNvSpPr txBox="1">
            <a:spLocks/>
          </p:cNvSpPr>
          <p:nvPr/>
        </p:nvSpPr>
        <p:spPr>
          <a:xfrm>
            <a:off x="1178167" y="3380272"/>
            <a:ext cx="10175630" cy="168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 List price of flats in Singapore for every types in every town since January 2017 until January 2022 each month</a:t>
            </a:r>
          </a:p>
        </p:txBody>
      </p:sp>
    </p:spTree>
    <p:extLst>
      <p:ext uri="{BB962C8B-B14F-4D97-AF65-F5344CB8AC3E}">
        <p14:creationId xmlns:p14="http://schemas.microsoft.com/office/powerpoint/2010/main" val="298995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9B84A05-7305-43A7-BCAE-71D24E6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MODELLING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1F9B917-5876-4ABF-99EC-4E6022E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Dropping Fields</a:t>
            </a:r>
          </a:p>
          <a:p>
            <a:r>
              <a:rPr lang="en-US" dirty="0"/>
              <a:t>Change the target field into numerical values</a:t>
            </a:r>
          </a:p>
          <a:p>
            <a:r>
              <a:rPr lang="en-US" dirty="0"/>
              <a:t>Check Data Imbalance</a:t>
            </a:r>
          </a:p>
          <a:p>
            <a:r>
              <a:rPr lang="en-US" dirty="0"/>
              <a:t>Splitting Data</a:t>
            </a:r>
          </a:p>
          <a:p>
            <a:r>
              <a:rPr lang="en-US" dirty="0"/>
              <a:t>Over sampling (if the data imbalance)</a:t>
            </a:r>
          </a:p>
          <a:p>
            <a:r>
              <a:rPr lang="en-US" dirty="0"/>
              <a:t>Encoding</a:t>
            </a:r>
          </a:p>
          <a:p>
            <a:r>
              <a:rPr lang="en-US" dirty="0" err="1"/>
              <a:t>Scalling</a:t>
            </a:r>
            <a:endParaRPr lang="en-US" dirty="0"/>
          </a:p>
          <a:p>
            <a:r>
              <a:rPr lang="en-US" dirty="0"/>
              <a:t>Pipeline</a:t>
            </a:r>
          </a:p>
          <a:p>
            <a:r>
              <a:rPr lang="en-US" dirty="0"/>
              <a:t>Modelling (Base model)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Hyperparameter tuning (if needed)</a:t>
            </a:r>
          </a:p>
        </p:txBody>
      </p:sp>
    </p:spTree>
    <p:extLst>
      <p:ext uri="{BB962C8B-B14F-4D97-AF65-F5344CB8AC3E}">
        <p14:creationId xmlns:p14="http://schemas.microsoft.com/office/powerpoint/2010/main" val="232244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DROPPING FIELDS</a:t>
            </a:r>
            <a:endParaRPr lang="en-US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Drop : </a:t>
            </a:r>
          </a:p>
          <a:p>
            <a:pPr marL="342900" indent="-342900">
              <a:buAutoNum type="arabicPeriod"/>
            </a:pPr>
            <a:r>
              <a:rPr lang="en-US" sz="1800"/>
              <a:t>Reseale Price (self explaining field for the target)</a:t>
            </a:r>
          </a:p>
          <a:p>
            <a:pPr marL="342900" indent="-342900">
              <a:buAutoNum type="arabicPeriod"/>
            </a:pPr>
            <a:r>
              <a:rPr lang="en-US" sz="1800"/>
              <a:t>Storey range (already represented in field </a:t>
            </a:r>
            <a:r>
              <a:rPr lang="en-US" sz="1800" b="1"/>
              <a:t>med_storey_range</a:t>
            </a:r>
            <a:r>
              <a:rPr lang="en-US" sz="1800"/>
              <a:t>)</a:t>
            </a:r>
          </a:p>
          <a:p>
            <a:pPr marL="342900" indent="-342900">
              <a:buAutoNum type="arabicPeriod"/>
            </a:pPr>
            <a:r>
              <a:rPr lang="en-US" sz="1800"/>
              <a:t>Year_month (already represented in fields </a:t>
            </a:r>
            <a:r>
              <a:rPr lang="en-US" sz="1800" b="1"/>
              <a:t>year</a:t>
            </a:r>
            <a:r>
              <a:rPr lang="en-US" sz="1800"/>
              <a:t> and </a:t>
            </a:r>
            <a:r>
              <a:rPr lang="en-US" sz="1800" b="1"/>
              <a:t>month</a:t>
            </a:r>
            <a:r>
              <a:rPr lang="en-US" sz="1800"/>
              <a:t>)</a:t>
            </a:r>
          </a:p>
          <a:p>
            <a:pPr marL="342900" indent="-342900">
              <a:buAutoNum type="arabicPeriod"/>
            </a:pPr>
            <a:r>
              <a:rPr lang="en-US" sz="1800"/>
              <a:t>Block (too much unique values)</a:t>
            </a:r>
            <a:endParaRPr lang="en-US" sz="18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4025D84-F8B3-4E6D-9726-A8D5F1FF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7" y="3340971"/>
            <a:ext cx="11650585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TARGET FIELDS INTO NUMERICAL VALUES</a:t>
            </a:r>
            <a:endParaRPr lang="en-US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Very affordable = 0</a:t>
            </a:r>
          </a:p>
          <a:p>
            <a:pPr marL="0" indent="0">
              <a:buNone/>
            </a:pPr>
            <a:r>
              <a:rPr lang="en-US" sz="1800"/>
              <a:t>Affordable = 1</a:t>
            </a:r>
          </a:p>
          <a:p>
            <a:pPr marL="0" indent="0">
              <a:buNone/>
            </a:pPr>
            <a:r>
              <a:rPr lang="en-US" sz="1800"/>
              <a:t>Not affordable = 2</a:t>
            </a:r>
            <a:endParaRPr lang="en-US" sz="18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E0932120-D8C1-41D7-A2DA-D603CCB4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3117850"/>
            <a:ext cx="12185651" cy="25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Imbalance Checking</a:t>
            </a:r>
          </a:p>
        </p:txBody>
      </p:sp>
      <p:pic>
        <p:nvPicPr>
          <p:cNvPr id="8" name="Gambar 7" descr="Sebuah gambar berisi teks&#10;&#10;Deskripsi dibuat secara otomatis">
            <a:extLst>
              <a:ext uri="{FF2B5EF4-FFF2-40B4-BE49-F238E27FC236}">
                <a16:creationId xmlns:a16="http://schemas.microsoft.com/office/drawing/2014/main" id="{03DEC7DB-88C2-41DA-A8C5-A4EF0CFFA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5" y="2285429"/>
            <a:ext cx="10515599" cy="2287142"/>
          </a:xfrm>
          <a:prstGeom prst="rect">
            <a:avLst/>
          </a:prstGeom>
        </p:spPr>
      </p:pic>
      <p:sp>
        <p:nvSpPr>
          <p:cNvPr id="10" name="Judul 1">
            <a:extLst>
              <a:ext uri="{FF2B5EF4-FFF2-40B4-BE49-F238E27FC236}">
                <a16:creationId xmlns:a16="http://schemas.microsoft.com/office/drawing/2014/main" id="{7CB1EB30-5173-43B0-A25A-CF6754658BC3}"/>
              </a:ext>
            </a:extLst>
          </p:cNvPr>
          <p:cNvSpPr txBox="1">
            <a:spLocks/>
          </p:cNvSpPr>
          <p:nvPr/>
        </p:nvSpPr>
        <p:spPr>
          <a:xfrm>
            <a:off x="836675" y="4418998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IMBALANCE !</a:t>
            </a:r>
          </a:p>
        </p:txBody>
      </p:sp>
    </p:spTree>
    <p:extLst>
      <p:ext uri="{BB962C8B-B14F-4D97-AF65-F5344CB8AC3E}">
        <p14:creationId xmlns:p14="http://schemas.microsoft.com/office/powerpoint/2010/main" val="178517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SPLITTING DATA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E90FA5A-2B7C-42DF-85DE-1593AA073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r="2800" b="3"/>
          <a:stretch/>
        </p:blipFill>
        <p:spPr>
          <a:xfrm>
            <a:off x="838200" y="1653910"/>
            <a:ext cx="5563388" cy="4673448"/>
          </a:xfrm>
          <a:prstGeom prst="rect">
            <a:avLst/>
          </a:prstGeom>
        </p:spPr>
      </p:pic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6D0B6F-F550-4076-87F7-4031F480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41" y="2019036"/>
            <a:ext cx="3800856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 : 80%</a:t>
            </a:r>
          </a:p>
          <a:p>
            <a:pPr marL="0" indent="0">
              <a:buNone/>
            </a:pPr>
            <a:r>
              <a:rPr lang="en-US" sz="2000" dirty="0"/>
              <a:t>TEST : 20%</a:t>
            </a:r>
          </a:p>
        </p:txBody>
      </p:sp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D0CD44E-448D-4E5C-9D96-4399DA904469}"/>
              </a:ext>
            </a:extLst>
          </p:cNvPr>
          <p:cNvSpPr txBox="1">
            <a:spLocks/>
          </p:cNvSpPr>
          <p:nvPr/>
        </p:nvSpPr>
        <p:spPr>
          <a:xfrm>
            <a:off x="838200" y="1417958"/>
            <a:ext cx="6192289" cy="318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Example for target field that have only 2 unique values</a:t>
            </a:r>
          </a:p>
        </p:txBody>
      </p:sp>
    </p:spTree>
    <p:extLst>
      <p:ext uri="{BB962C8B-B14F-4D97-AF65-F5344CB8AC3E}">
        <p14:creationId xmlns:p14="http://schemas.microsoft.com/office/powerpoint/2010/main" val="247194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OVERSAMPLING</a:t>
            </a:r>
          </a:p>
        </p:txBody>
      </p:sp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D0CD44E-448D-4E5C-9D96-4399DA904469}"/>
              </a:ext>
            </a:extLst>
          </p:cNvPr>
          <p:cNvSpPr txBox="1">
            <a:spLocks/>
          </p:cNvSpPr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Oversampling </a:t>
            </a:r>
            <a:r>
              <a:rPr lang="en-US" sz="2000" b="1" dirty="0"/>
              <a:t>ONLY</a:t>
            </a:r>
            <a:r>
              <a:rPr lang="en-US" sz="2000" dirty="0"/>
              <a:t> for Train dataset</a:t>
            </a:r>
            <a:endParaRPr lang="en-US" sz="2000"/>
          </a:p>
        </p:txBody>
      </p:sp>
      <p:pic>
        <p:nvPicPr>
          <p:cNvPr id="14" name="Gambar 13" descr="Sebuah gambar berisi teks, kartu nama, cuplikan layar, grafik vektor&#10;&#10;Deskripsi dibuat secara otomatis">
            <a:extLst>
              <a:ext uri="{FF2B5EF4-FFF2-40B4-BE49-F238E27FC236}">
                <a16:creationId xmlns:a16="http://schemas.microsoft.com/office/drawing/2014/main" id="{C9376A87-1098-4D6D-9BC5-B77668E67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06" y="2007150"/>
            <a:ext cx="6274370" cy="42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OVERSAMPLING</a:t>
            </a:r>
          </a:p>
        </p:txBody>
      </p:sp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D0CD44E-448D-4E5C-9D96-4399DA904469}"/>
              </a:ext>
            </a:extLst>
          </p:cNvPr>
          <p:cNvSpPr txBox="1">
            <a:spLocks/>
          </p:cNvSpPr>
          <p:nvPr/>
        </p:nvSpPr>
        <p:spPr>
          <a:xfrm>
            <a:off x="838200" y="1417958"/>
            <a:ext cx="6477000" cy="499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Using SMOTE techniques. Oversampling </a:t>
            </a:r>
            <a:r>
              <a:rPr lang="en-US" sz="2000" b="1" dirty="0"/>
              <a:t>ONLY</a:t>
            </a:r>
            <a:r>
              <a:rPr lang="en-US" sz="2000" dirty="0"/>
              <a:t> for Train dataset</a:t>
            </a:r>
          </a:p>
        </p:txBody>
      </p:sp>
      <p:pic>
        <p:nvPicPr>
          <p:cNvPr id="11" name="Gambar 10" descr="Sebuah gambar berisi grafik vektor&#10;&#10;Deskripsi dibuat secara otomatis">
            <a:extLst>
              <a:ext uri="{FF2B5EF4-FFF2-40B4-BE49-F238E27FC236}">
                <a16:creationId xmlns:a16="http://schemas.microsoft.com/office/drawing/2014/main" id="{62D901F8-E7D7-4DCE-88CC-3D6100B36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019036"/>
            <a:ext cx="8669148" cy="3850861"/>
          </a:xfrm>
          <a:prstGeom prst="rect">
            <a:avLst/>
          </a:prstGeom>
        </p:spPr>
      </p:pic>
      <p:sp>
        <p:nvSpPr>
          <p:cNvPr id="12" name="Tampungan Konten 2">
            <a:extLst>
              <a:ext uri="{FF2B5EF4-FFF2-40B4-BE49-F238E27FC236}">
                <a16:creationId xmlns:a16="http://schemas.microsoft.com/office/drawing/2014/main" id="{0150DB24-69CA-486B-B31D-2411B7D67AC7}"/>
              </a:ext>
            </a:extLst>
          </p:cNvPr>
          <p:cNvSpPr txBox="1">
            <a:spLocks/>
          </p:cNvSpPr>
          <p:nvPr/>
        </p:nvSpPr>
        <p:spPr>
          <a:xfrm>
            <a:off x="2855975" y="5954091"/>
            <a:ext cx="6477000" cy="4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Source : </a:t>
            </a:r>
            <a:r>
              <a:rPr lang="en-US" sz="2000" dirty="0">
                <a:hlinkClick r:id="rId4"/>
              </a:rPr>
              <a:t>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47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ENCODING</a:t>
            </a:r>
          </a:p>
        </p:txBody>
      </p:sp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D0CD44E-448D-4E5C-9D96-4399DA904469}"/>
              </a:ext>
            </a:extLst>
          </p:cNvPr>
          <p:cNvSpPr txBox="1">
            <a:spLocks/>
          </p:cNvSpPr>
          <p:nvPr/>
        </p:nvSpPr>
        <p:spPr>
          <a:xfrm>
            <a:off x="838200" y="1417958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ONLY </a:t>
            </a:r>
            <a:r>
              <a:rPr lang="en-US" sz="2000" dirty="0"/>
              <a:t>for Fields that have categorical values. Use One Hot Encoding</a:t>
            </a:r>
            <a:endParaRPr lang="en-US" sz="2000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CE0433E-0015-481F-A19D-0102F649B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1784121"/>
            <a:ext cx="5305425" cy="50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3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SCALLING</a:t>
            </a:r>
          </a:p>
        </p:txBody>
      </p:sp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D0CD44E-448D-4E5C-9D96-4399DA904469}"/>
              </a:ext>
            </a:extLst>
          </p:cNvPr>
          <p:cNvSpPr txBox="1">
            <a:spLocks/>
          </p:cNvSpPr>
          <p:nvPr/>
        </p:nvSpPr>
        <p:spPr>
          <a:xfrm>
            <a:off x="1676400" y="1502152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ONLY </a:t>
            </a:r>
            <a:r>
              <a:rPr lang="en-US" sz="2000" dirty="0"/>
              <a:t>for fields that have numerical values. Using Robust </a:t>
            </a:r>
            <a:r>
              <a:rPr lang="en-US" sz="2000" dirty="0" err="1"/>
              <a:t>Scalling</a:t>
            </a:r>
            <a:endParaRPr lang="en-US" sz="2000" b="1" dirty="0"/>
          </a:p>
        </p:txBody>
      </p:sp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DF59F218-6B04-4CD4-AE73-9CD985AF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426567"/>
            <a:ext cx="4224361" cy="2353363"/>
          </a:xfrm>
          <a:prstGeom prst="rect">
            <a:avLst/>
          </a:prstGeom>
        </p:spPr>
      </p:pic>
      <p:sp>
        <p:nvSpPr>
          <p:cNvPr id="9" name="Tampungan Konten 2">
            <a:extLst>
              <a:ext uri="{FF2B5EF4-FFF2-40B4-BE49-F238E27FC236}">
                <a16:creationId xmlns:a16="http://schemas.microsoft.com/office/drawing/2014/main" id="{4D9C377A-8DE6-4331-AC28-A17B7BCDF65C}"/>
              </a:ext>
            </a:extLst>
          </p:cNvPr>
          <p:cNvSpPr txBox="1">
            <a:spLocks/>
          </p:cNvSpPr>
          <p:nvPr/>
        </p:nvSpPr>
        <p:spPr>
          <a:xfrm>
            <a:off x="4696630" y="4838964"/>
            <a:ext cx="19685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Source : </a:t>
            </a:r>
            <a:r>
              <a:rPr lang="en-US" sz="2000" dirty="0">
                <a:hlinkClick r:id="rId4"/>
              </a:rPr>
              <a:t>link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787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79BE26B-E080-4538-90A2-6293F997E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600200"/>
            <a:ext cx="9423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E5B0B7C-5083-44A1-8178-E1AAE3D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Feature Description</a:t>
            </a:r>
          </a:p>
        </p:txBody>
      </p:sp>
      <p:pic>
        <p:nvPicPr>
          <p:cNvPr id="5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EBDE5061-AA21-457B-8477-367ABF7F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204433"/>
            <a:ext cx="10515595" cy="1682495"/>
          </a:xfrm>
          <a:prstGeom prst="rect">
            <a:avLst/>
          </a:prstGeom>
        </p:spPr>
      </p:pic>
      <p:sp>
        <p:nvSpPr>
          <p:cNvPr id="11" name="Tampungan Konten 2">
            <a:extLst>
              <a:ext uri="{FF2B5EF4-FFF2-40B4-BE49-F238E27FC236}">
                <a16:creationId xmlns:a16="http://schemas.microsoft.com/office/drawing/2014/main" id="{D4AAECC7-FA87-4DCB-8035-505792605CD3}"/>
              </a:ext>
            </a:extLst>
          </p:cNvPr>
          <p:cNvSpPr txBox="1">
            <a:spLocks/>
          </p:cNvSpPr>
          <p:nvPr/>
        </p:nvSpPr>
        <p:spPr>
          <a:xfrm>
            <a:off x="1178167" y="3380272"/>
            <a:ext cx="10175630" cy="256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Flat Type : type of the flats e.g., 2 ROOM, 3 ROOM etc.</a:t>
            </a:r>
          </a:p>
          <a:p>
            <a:pPr algn="just"/>
            <a:r>
              <a:rPr lang="en-US" sz="2000" dirty="0" err="1"/>
              <a:t>Storey</a:t>
            </a:r>
            <a:r>
              <a:rPr lang="en-US" sz="2000" dirty="0"/>
              <a:t> Range : Location of the flats vertically e.g., 10 TO 12 means the flats in between 10</a:t>
            </a:r>
            <a:r>
              <a:rPr lang="en-US" sz="2000" baseline="30000" dirty="0"/>
              <a:t>th</a:t>
            </a:r>
            <a:r>
              <a:rPr lang="en-US" sz="2000" dirty="0"/>
              <a:t> and 12</a:t>
            </a:r>
            <a:r>
              <a:rPr lang="en-US" sz="2000" baseline="30000" dirty="0"/>
              <a:t>th</a:t>
            </a:r>
            <a:r>
              <a:rPr lang="en-US" sz="2000" dirty="0"/>
              <a:t> floors</a:t>
            </a:r>
          </a:p>
          <a:p>
            <a:pPr algn="just"/>
            <a:r>
              <a:rPr lang="en-US" sz="2000" dirty="0"/>
              <a:t>Floor area sqm : </a:t>
            </a:r>
            <a:r>
              <a:rPr lang="en-US" sz="2000" dirty="0" err="1"/>
              <a:t>Flats’s</a:t>
            </a:r>
            <a:r>
              <a:rPr lang="en-US" sz="2000" dirty="0"/>
              <a:t> area in squared meter</a:t>
            </a:r>
          </a:p>
          <a:p>
            <a:pPr algn="just"/>
            <a:r>
              <a:rPr lang="en-US" sz="2000" dirty="0" err="1"/>
              <a:t>Lease_commence</a:t>
            </a:r>
            <a:r>
              <a:rPr lang="en-US" sz="2000" dirty="0"/>
              <a:t> date :  Lease starting date</a:t>
            </a:r>
          </a:p>
          <a:p>
            <a:pPr algn="just"/>
            <a:r>
              <a:rPr lang="en-US" sz="2000" dirty="0"/>
              <a:t>Year remaining lease : remaining years of flat until the flat’s period is end (99 years)</a:t>
            </a:r>
          </a:p>
          <a:p>
            <a:pPr algn="just"/>
            <a:r>
              <a:rPr lang="en-US" sz="2000" dirty="0"/>
              <a:t>Resale price : Price of the flat at that moment </a:t>
            </a:r>
          </a:p>
        </p:txBody>
      </p:sp>
    </p:spTree>
    <p:extLst>
      <p:ext uri="{BB962C8B-B14F-4D97-AF65-F5344CB8AC3E}">
        <p14:creationId xmlns:p14="http://schemas.microsoft.com/office/powerpoint/2010/main" val="75725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MODELLING</a:t>
            </a:r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B1D0546A-F4F5-4BDB-A683-F5AFB9B3B069}"/>
              </a:ext>
            </a:extLst>
          </p:cNvPr>
          <p:cNvSpPr txBox="1">
            <a:spLocks/>
          </p:cNvSpPr>
          <p:nvPr/>
        </p:nvSpPr>
        <p:spPr>
          <a:xfrm>
            <a:off x="838200" y="2153662"/>
            <a:ext cx="8553450" cy="391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Support Vector Machine (Classification)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Decision Tree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3633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Metrics</a:t>
            </a:r>
          </a:p>
        </p:txBody>
      </p:sp>
      <p:pic>
        <p:nvPicPr>
          <p:cNvPr id="4" name="Gambar 3" descr="Sebuah gambar berisi teks&#10;&#10;Deskripsi dibuat secara otomatis">
            <a:extLst>
              <a:ext uri="{FF2B5EF4-FFF2-40B4-BE49-F238E27FC236}">
                <a16:creationId xmlns:a16="http://schemas.microsoft.com/office/drawing/2014/main" id="{B1564ACE-2E16-4018-9D62-6133FC730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429"/>
            <a:ext cx="10512547" cy="33902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71AF3C-59F3-4CAA-B6FB-B0C0EF3AB04A}"/>
              </a:ext>
            </a:extLst>
          </p:cNvPr>
          <p:cNvSpPr/>
          <p:nvPr/>
        </p:nvSpPr>
        <p:spPr>
          <a:xfrm>
            <a:off x="1577340" y="4446270"/>
            <a:ext cx="10115550" cy="10858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4. a. </a:t>
            </a:r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Is it affordable for flat at Blk 12 TOH YI IDR, 5 ROOM type, </a:t>
            </a:r>
            <a:r>
              <a:rPr lang="en-US" sz="4000" i="0" u="none" strike="noStrike" baseline="0" dirty="0" err="1">
                <a:solidFill>
                  <a:srgbClr val="000000"/>
                </a:solidFill>
                <a:latin typeface="+mn-lt"/>
              </a:rPr>
              <a:t>floorsize</a:t>
            </a:r>
            <a: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  <a:t> 120 sqm and remaining lease at least 60 years ? </a:t>
            </a:r>
            <a:br>
              <a:rPr lang="en-US" sz="4000" i="0" u="none" strike="noStrike" baseline="0" dirty="0">
                <a:solidFill>
                  <a:srgbClr val="000000"/>
                </a:solidFill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E96F467F-A137-483F-BA6D-7730BDF81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2" y="2613026"/>
            <a:ext cx="10352735" cy="3787774"/>
          </a:xfrm>
          <a:prstGeom prst="rect">
            <a:avLst/>
          </a:prstGeom>
        </p:spPr>
      </p:pic>
      <p:sp>
        <p:nvSpPr>
          <p:cNvPr id="10" name="Tampungan Konten 2">
            <a:extLst>
              <a:ext uri="{FF2B5EF4-FFF2-40B4-BE49-F238E27FC236}">
                <a16:creationId xmlns:a16="http://schemas.microsoft.com/office/drawing/2014/main" id="{AF7935AE-DB85-4E41-9E9D-9F15E92F568F}"/>
              </a:ext>
            </a:extLst>
          </p:cNvPr>
          <p:cNvSpPr txBox="1">
            <a:spLocks/>
          </p:cNvSpPr>
          <p:nvPr/>
        </p:nvSpPr>
        <p:spPr>
          <a:xfrm>
            <a:off x="1676400" y="2153662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Preparing for the input, Assume the price for this month and this year</a:t>
            </a:r>
          </a:p>
        </p:txBody>
      </p:sp>
    </p:spTree>
    <p:extLst>
      <p:ext uri="{BB962C8B-B14F-4D97-AF65-F5344CB8AC3E}">
        <p14:creationId xmlns:p14="http://schemas.microsoft.com/office/powerpoint/2010/main" val="298950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latin typeface="+mn-lt"/>
              </a:rPr>
              <a:t>4. a. </a:t>
            </a:r>
            <a:r>
              <a:rPr lang="en-US" sz="4000" i="0" u="none" strike="noStrike" baseline="0">
                <a:solidFill>
                  <a:srgbClr val="000000"/>
                </a:solidFill>
                <a:latin typeface="+mn-lt"/>
              </a:rPr>
              <a:t>Is it affordable for flat at Blk 12 TOH YI IDR, 5 ROOM type, floorsize 120 sqm and remaining lease at least 60 years ? </a:t>
            </a:r>
            <a:br>
              <a:rPr lang="en-US" sz="4000" i="0" u="none" strike="noStrike" baseline="0">
                <a:solidFill>
                  <a:srgbClr val="000000"/>
                </a:solidFill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10" name="Tampungan Konten 2">
            <a:extLst>
              <a:ext uri="{FF2B5EF4-FFF2-40B4-BE49-F238E27FC236}">
                <a16:creationId xmlns:a16="http://schemas.microsoft.com/office/drawing/2014/main" id="{AF7935AE-DB85-4E41-9E9D-9F15E92F568F}"/>
              </a:ext>
            </a:extLst>
          </p:cNvPr>
          <p:cNvSpPr txBox="1">
            <a:spLocks/>
          </p:cNvSpPr>
          <p:nvPr/>
        </p:nvSpPr>
        <p:spPr>
          <a:xfrm>
            <a:off x="1676400" y="2153662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Prediction </a:t>
            </a:r>
          </a:p>
        </p:txBody>
      </p:sp>
      <p:pic>
        <p:nvPicPr>
          <p:cNvPr id="4" name="Gambar 3" descr="Sebuah gambar berisi teks&#10;&#10;Deskripsi dibuat secara otomatis">
            <a:extLst>
              <a:ext uri="{FF2B5EF4-FFF2-40B4-BE49-F238E27FC236}">
                <a16:creationId xmlns:a16="http://schemas.microsoft.com/office/drawing/2014/main" id="{4C7130D9-4EDE-40B6-BC72-03DCC1C30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50262"/>
            <a:ext cx="8688070" cy="36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211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5.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+mn-lt"/>
              </a:rPr>
              <a:t>Do you think you should go to view the flat? How confident are you with the assessment ? </a:t>
            </a:r>
            <a:endParaRPr lang="en-US" sz="4000" dirty="0">
              <a:latin typeface="+mn-lt"/>
            </a:endParaRPr>
          </a:p>
        </p:txBody>
      </p:sp>
      <p:pic>
        <p:nvPicPr>
          <p:cNvPr id="5" name="Gambar 4" descr="Sebuah gambar berisi teks, tanda terima, cuplikan layar&#10;&#10;Deskripsi dibuat secara otomatis">
            <a:extLst>
              <a:ext uri="{FF2B5EF4-FFF2-40B4-BE49-F238E27FC236}">
                <a16:creationId xmlns:a16="http://schemas.microsoft.com/office/drawing/2014/main" id="{4CCB5C1E-B475-4E2A-A12A-C66D85D91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10" y="1634489"/>
            <a:ext cx="5391150" cy="4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211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6.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+mn-lt"/>
              </a:rPr>
              <a:t>Suggestion for Flats (floor area &gt;= 90 sqm and year remaining lease at least 60 Years (&gt;=60)</a:t>
            </a:r>
            <a:endParaRPr lang="en-US" sz="4000" dirty="0">
              <a:latin typeface="+mn-lt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CF2BBB7-FD24-4E56-9138-42B4DC369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5" y="1813560"/>
            <a:ext cx="8845550" cy="990600"/>
          </a:xfrm>
          <a:prstGeom prst="rect">
            <a:avLst/>
          </a:prstGeom>
        </p:spPr>
      </p:pic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5CBE3208-9DEF-435C-9366-2C87692D772E}"/>
              </a:ext>
            </a:extLst>
          </p:cNvPr>
          <p:cNvSpPr txBox="1">
            <a:spLocks/>
          </p:cNvSpPr>
          <p:nvPr/>
        </p:nvSpPr>
        <p:spPr>
          <a:xfrm>
            <a:off x="1505268" y="1437646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Creating all possibilities based on historical data</a:t>
            </a:r>
          </a:p>
        </p:txBody>
      </p:sp>
      <p:sp>
        <p:nvSpPr>
          <p:cNvPr id="7" name="Tampungan Konten 2">
            <a:extLst>
              <a:ext uri="{FF2B5EF4-FFF2-40B4-BE49-F238E27FC236}">
                <a16:creationId xmlns:a16="http://schemas.microsoft.com/office/drawing/2014/main" id="{0AF2C90A-FDED-47C3-9029-8ADFA34DC88D}"/>
              </a:ext>
            </a:extLst>
          </p:cNvPr>
          <p:cNvSpPr txBox="1">
            <a:spLocks/>
          </p:cNvSpPr>
          <p:nvPr/>
        </p:nvSpPr>
        <p:spPr>
          <a:xfrm>
            <a:off x="1505268" y="2921632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Add value for month and year == February 2022</a:t>
            </a:r>
          </a:p>
        </p:txBody>
      </p:sp>
      <p:pic>
        <p:nvPicPr>
          <p:cNvPr id="9" name="Gambar 8" descr="Sebuah gambar berisi meja&#10;&#10;Deskripsi dibuat secara otomatis">
            <a:extLst>
              <a:ext uri="{FF2B5EF4-FFF2-40B4-BE49-F238E27FC236}">
                <a16:creationId xmlns:a16="http://schemas.microsoft.com/office/drawing/2014/main" id="{E51CE746-38E2-4ACE-9269-5E135122F0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38"/>
          <a:stretch/>
        </p:blipFill>
        <p:spPr>
          <a:xfrm>
            <a:off x="1275715" y="3300096"/>
            <a:ext cx="8820150" cy="26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8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211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6.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+mn-lt"/>
              </a:rPr>
              <a:t>Suggestion for Flats (floor area &gt;= 90 sqm and year remaining lease at least 60 Years (&gt;=60)</a:t>
            </a:r>
            <a:endParaRPr lang="en-US" sz="4000" dirty="0">
              <a:latin typeface="+mn-lt"/>
            </a:endParaRPr>
          </a:p>
        </p:txBody>
      </p:sp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5CBE3208-9DEF-435C-9366-2C87692D772E}"/>
              </a:ext>
            </a:extLst>
          </p:cNvPr>
          <p:cNvSpPr txBox="1">
            <a:spLocks/>
          </p:cNvSpPr>
          <p:nvPr/>
        </p:nvSpPr>
        <p:spPr>
          <a:xfrm>
            <a:off x="1505268" y="1437646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Predicting using DT Model</a:t>
            </a:r>
          </a:p>
        </p:txBody>
      </p:sp>
      <p:sp>
        <p:nvSpPr>
          <p:cNvPr id="7" name="Tampungan Konten 2">
            <a:extLst>
              <a:ext uri="{FF2B5EF4-FFF2-40B4-BE49-F238E27FC236}">
                <a16:creationId xmlns:a16="http://schemas.microsoft.com/office/drawing/2014/main" id="{0AF2C90A-FDED-47C3-9029-8ADFA34DC88D}"/>
              </a:ext>
            </a:extLst>
          </p:cNvPr>
          <p:cNvSpPr txBox="1">
            <a:spLocks/>
          </p:cNvSpPr>
          <p:nvPr/>
        </p:nvSpPr>
        <p:spPr>
          <a:xfrm>
            <a:off x="1505268" y="2663190"/>
            <a:ext cx="6985000" cy="5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Result</a:t>
            </a:r>
          </a:p>
        </p:txBody>
      </p:sp>
      <p:pic>
        <p:nvPicPr>
          <p:cNvPr id="9" name="Gambar 8" descr="Sebuah gambar berisi meja&#10;&#10;Deskripsi dibuat secara otomatis">
            <a:extLst>
              <a:ext uri="{FF2B5EF4-FFF2-40B4-BE49-F238E27FC236}">
                <a16:creationId xmlns:a16="http://schemas.microsoft.com/office/drawing/2014/main" id="{E51CE746-38E2-4ACE-9269-5E135122F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1"/>
          <a:stretch/>
        </p:blipFill>
        <p:spPr>
          <a:xfrm>
            <a:off x="1275715" y="1921197"/>
            <a:ext cx="8820150" cy="516884"/>
          </a:xfrm>
          <a:prstGeom prst="rect">
            <a:avLst/>
          </a:prstGeom>
        </p:spPr>
      </p:pic>
      <p:pic>
        <p:nvPicPr>
          <p:cNvPr id="5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480C2443-E9A3-41A8-9060-422F8A75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5" y="3138171"/>
            <a:ext cx="87693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FD468F65-22DA-438D-B1F9-2DA7462E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B115424D-04B5-42C9-B2E1-C80E536A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236664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1.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+mn-lt"/>
              </a:rPr>
              <a:t>The same case like in Classification (Blk 12 TOH YI DR. It’s a 5-room flat so the size is approximately 120 sqm), but the price is 700,000 SGD. is the price reasonable ? </a:t>
            </a:r>
            <a:endParaRPr lang="en-US" sz="4000" dirty="0">
              <a:latin typeface="+mn-lt"/>
            </a:endParaRPr>
          </a:p>
        </p:txBody>
      </p:sp>
      <p:pic>
        <p:nvPicPr>
          <p:cNvPr id="4" name="Gambar 3" descr="Sebuah gambar berisi meja&#10;&#10;Deskripsi dibuat secara otomatis">
            <a:extLst>
              <a:ext uri="{FF2B5EF4-FFF2-40B4-BE49-F238E27FC236}">
                <a16:creationId xmlns:a16="http://schemas.microsoft.com/office/drawing/2014/main" id="{5556694F-018E-4C62-BDEB-BFF1AB830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57" y="2810510"/>
            <a:ext cx="8548086" cy="1236980"/>
          </a:xfrm>
          <a:prstGeom prst="rect">
            <a:avLst/>
          </a:prstGeom>
        </p:spPr>
      </p:pic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FAA8E936-3F99-4744-A78E-06A14DDEBB58}"/>
              </a:ext>
            </a:extLst>
          </p:cNvPr>
          <p:cNvSpPr txBox="1">
            <a:spLocks/>
          </p:cNvSpPr>
          <p:nvPr/>
        </p:nvSpPr>
        <p:spPr>
          <a:xfrm>
            <a:off x="1554480" y="4469130"/>
            <a:ext cx="9006840" cy="213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historical data,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minumum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price of flats in 12 TOH YI DR with 5 ROOM type is 750,000 SGD. That price was 3 years ago. The newest data (2021) is around 889,000 SGD and every year it the price should be increase. In conclusion, it is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unreasonable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price is 700,000 SGD. you should check the flat if it’s necessary.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908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05219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2. The Reasonable Price ?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61BAC227-6BD1-42CF-A1E5-0D1483867D6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BEGIN REGRESSION MODELLING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FD468F65-22DA-438D-B1F9-2DA7462E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B115424D-04B5-42C9-B2E1-C80E536A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0336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9B84A05-7305-43A7-BCAE-71D24E6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REGRESSION MODELLING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1F9B917-5876-4ABF-99EC-4E6022E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Dropping Fields</a:t>
            </a:r>
          </a:p>
          <a:p>
            <a:r>
              <a:rPr lang="en-US" dirty="0">
                <a:highlight>
                  <a:srgbClr val="C0C0C0"/>
                </a:highlight>
              </a:rPr>
              <a:t>Splitting Data</a:t>
            </a:r>
          </a:p>
          <a:p>
            <a:r>
              <a:rPr lang="en-US" dirty="0">
                <a:highlight>
                  <a:srgbClr val="C0C0C0"/>
                </a:highlight>
              </a:rPr>
              <a:t>Encoding</a:t>
            </a:r>
          </a:p>
          <a:p>
            <a:r>
              <a:rPr lang="en-US" dirty="0" err="1">
                <a:highlight>
                  <a:srgbClr val="C0C0C0"/>
                </a:highlight>
              </a:rPr>
              <a:t>Scalling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Pipeline</a:t>
            </a:r>
          </a:p>
          <a:p>
            <a:r>
              <a:rPr lang="en-US" dirty="0"/>
              <a:t>Modelling (Base model)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Hyperparameter tuning (if needed)</a:t>
            </a:r>
          </a:p>
        </p:txBody>
      </p:sp>
    </p:spTree>
    <p:extLst>
      <p:ext uri="{BB962C8B-B14F-4D97-AF65-F5344CB8AC3E}">
        <p14:creationId xmlns:p14="http://schemas.microsoft.com/office/powerpoint/2010/main" val="357660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MODELLING</a:t>
            </a:r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B1D0546A-F4F5-4BDB-A683-F5AFB9B3B069}"/>
              </a:ext>
            </a:extLst>
          </p:cNvPr>
          <p:cNvSpPr txBox="1">
            <a:spLocks/>
          </p:cNvSpPr>
          <p:nvPr/>
        </p:nvSpPr>
        <p:spPr>
          <a:xfrm>
            <a:off x="838200" y="2153662"/>
            <a:ext cx="8553450" cy="391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Linear Regression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Support Vector Machine (Regression)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4000" dirty="0"/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74639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634B7201-1364-4CBF-B61F-07249AB8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039097"/>
            <a:ext cx="11849100" cy="2831201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03E2394-5CED-4606-BF1C-D2B548F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Metrics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1AF3C-59F3-4CAA-B6FB-B0C0EF3AB04A}"/>
              </a:ext>
            </a:extLst>
          </p:cNvPr>
          <p:cNvSpPr/>
          <p:nvPr/>
        </p:nvSpPr>
        <p:spPr>
          <a:xfrm>
            <a:off x="4251960" y="3200400"/>
            <a:ext cx="1143000" cy="5943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5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EDAA58-0D96-4606-8C55-B26E08E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05219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n-lt"/>
              </a:rPr>
              <a:t>2. The Reasonable Price ?</a:t>
            </a:r>
          </a:p>
        </p:txBody>
      </p:sp>
      <p:pic>
        <p:nvPicPr>
          <p:cNvPr id="4" name="Gambar 3" descr="Sebuah gambar berisi teks&#10;&#10;Deskripsi dibuat secara otomatis">
            <a:extLst>
              <a:ext uri="{FF2B5EF4-FFF2-40B4-BE49-F238E27FC236}">
                <a16:creationId xmlns:a16="http://schemas.microsoft.com/office/drawing/2014/main" id="{7DDB3C5C-3C65-4E61-A108-B4252DC8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1" y="1707197"/>
            <a:ext cx="10826599" cy="40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30449B1-8098-4F9F-96D6-CC2BB491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:</a:t>
            </a:r>
          </a:p>
          <a:p>
            <a:pPr marL="514350" indent="-514350">
              <a:buAutoNum type="arabicPeriod"/>
            </a:pPr>
            <a:r>
              <a:rPr lang="en-US" dirty="0"/>
              <a:t>Units (number of flats)</a:t>
            </a:r>
          </a:p>
          <a:p>
            <a:pPr marL="514350" indent="-514350">
              <a:buAutoNum type="arabicPeriod"/>
            </a:pPr>
            <a:r>
              <a:rPr lang="en-US" dirty="0"/>
              <a:t>Price</a:t>
            </a:r>
          </a:p>
          <a:p>
            <a:pPr marL="514350" indent="-514350">
              <a:buAutoNum type="arabicPeriod"/>
            </a:pPr>
            <a:r>
              <a:rPr lang="en-US" dirty="0"/>
              <a:t>Volume (Sum of the transaction)</a:t>
            </a:r>
          </a:p>
        </p:txBody>
      </p:sp>
    </p:spTree>
    <p:extLst>
      <p:ext uri="{BB962C8B-B14F-4D97-AF65-F5344CB8AC3E}">
        <p14:creationId xmlns:p14="http://schemas.microsoft.com/office/powerpoint/2010/main" val="23139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C5964BFA-8D73-46D6-88FA-232EE5F9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</a:p>
        </p:txBody>
      </p:sp>
      <p:pic>
        <p:nvPicPr>
          <p:cNvPr id="6" name="Gambar 5" descr="Sebuah gambar berisi meja&#10;&#10;Deskripsi dibuat secara otomatis">
            <a:extLst>
              <a:ext uri="{FF2B5EF4-FFF2-40B4-BE49-F238E27FC236}">
                <a16:creationId xmlns:a16="http://schemas.microsoft.com/office/drawing/2014/main" id="{9103DC09-B696-458E-B309-726EF5F7E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0" y="1489751"/>
            <a:ext cx="10891371" cy="2476072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05B921A7-BCB7-4620-BDAF-0E92D5A90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6" y="3965823"/>
            <a:ext cx="10935903" cy="24028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1B93C7E-EE33-416D-920F-CD5681709EBB}"/>
              </a:ext>
            </a:extLst>
          </p:cNvPr>
          <p:cNvSpPr/>
          <p:nvPr/>
        </p:nvSpPr>
        <p:spPr>
          <a:xfrm>
            <a:off x="5073650" y="5523408"/>
            <a:ext cx="628650" cy="6286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E34EDD-5CE3-4A17-A72B-7A9531F59CC7}"/>
              </a:ext>
            </a:extLst>
          </p:cNvPr>
          <p:cNvSpPr/>
          <p:nvPr/>
        </p:nvSpPr>
        <p:spPr>
          <a:xfrm>
            <a:off x="6965950" y="5256708"/>
            <a:ext cx="628650" cy="6286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33687047-0B2A-4A6C-A0E3-C8BC5F67E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844675"/>
            <a:ext cx="5246688" cy="4449763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3D3F1E2-1793-4F73-B0B6-7748215B9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1844675"/>
            <a:ext cx="5122863" cy="444976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1E1B05F0-A3BD-4FFA-BB1B-A7F26AF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2020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DD8F2-C798-427F-8F76-C583442462C9}"/>
              </a:ext>
            </a:extLst>
          </p:cNvPr>
          <p:cNvSpPr/>
          <p:nvPr/>
        </p:nvSpPr>
        <p:spPr>
          <a:xfrm>
            <a:off x="7879080" y="5557520"/>
            <a:ext cx="238760" cy="23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E71DC7-1B1B-47D8-8BDB-00DFB1CD2FE8}"/>
              </a:ext>
            </a:extLst>
          </p:cNvPr>
          <p:cNvSpPr/>
          <p:nvPr/>
        </p:nvSpPr>
        <p:spPr>
          <a:xfrm>
            <a:off x="8204200" y="5679440"/>
            <a:ext cx="238760" cy="23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1ED39-D29A-48E6-8771-C4EC5AB74155}"/>
              </a:ext>
            </a:extLst>
          </p:cNvPr>
          <p:cNvSpPr/>
          <p:nvPr/>
        </p:nvSpPr>
        <p:spPr>
          <a:xfrm>
            <a:off x="3528537" y="5359400"/>
            <a:ext cx="238760" cy="23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A86F518-50AB-466F-88C7-0EE6BB95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844675"/>
            <a:ext cx="5224463" cy="4449763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D9FC46C4-645C-4113-8FA5-B03C1D6AF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844675"/>
            <a:ext cx="4851400" cy="444976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1E1B05F0-A3BD-4FFA-BB1B-A7F26AF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1479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1ED90CE1-8510-41A7-BFC3-1E9FD9AC9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1844675"/>
            <a:ext cx="4702175" cy="4449763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1001997-9224-4940-908A-691BE2FB1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844675"/>
            <a:ext cx="4783138" cy="444976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1E1B05F0-A3BD-4FFA-BB1B-A7F26AF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46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1255</Words>
  <Application>Microsoft Office PowerPoint</Application>
  <PresentationFormat>Layar Lebar</PresentationFormat>
  <Paragraphs>181</Paragraphs>
  <Slides>43</Slides>
  <Notes>30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Tema Office</vt:lpstr>
      <vt:lpstr>Public Housing Resale Market Analysis</vt:lpstr>
      <vt:lpstr>Dataset</vt:lpstr>
      <vt:lpstr>Feature Description</vt:lpstr>
      <vt:lpstr>EDA</vt:lpstr>
      <vt:lpstr>Presentasi PowerPoint</vt:lpstr>
      <vt:lpstr>Growth</vt:lpstr>
      <vt:lpstr>2020</vt:lpstr>
      <vt:lpstr>2020</vt:lpstr>
      <vt:lpstr>2019</vt:lpstr>
      <vt:lpstr>2019</vt:lpstr>
      <vt:lpstr>2017 vs 2020</vt:lpstr>
      <vt:lpstr>CLASSIFICATION PROBLEM</vt:lpstr>
      <vt:lpstr>Data Preparation</vt:lpstr>
      <vt:lpstr>Data Preparation</vt:lpstr>
      <vt:lpstr>Data Preparation</vt:lpstr>
      <vt:lpstr>Data Preparation</vt:lpstr>
      <vt:lpstr>1. Categorize the very affordable, affordable and not affordable</vt:lpstr>
      <vt:lpstr>2. Affordable flats tha have floor size more than 100 sqm</vt:lpstr>
      <vt:lpstr>3. Variable that associated to flats affordability</vt:lpstr>
      <vt:lpstr>BEGIN MODELLING </vt:lpstr>
      <vt:lpstr>DROPPING FIELDS</vt:lpstr>
      <vt:lpstr>TARGET FIELDS INTO NUMERICAL VALUES</vt:lpstr>
      <vt:lpstr>Data Imbalance Checking</vt:lpstr>
      <vt:lpstr>SPLITTING DATA</vt:lpstr>
      <vt:lpstr>OVERSAMPLING</vt:lpstr>
      <vt:lpstr>OVERSAMPLING</vt:lpstr>
      <vt:lpstr>ENCODING</vt:lpstr>
      <vt:lpstr>SCALLING</vt:lpstr>
      <vt:lpstr>PIPELINE</vt:lpstr>
      <vt:lpstr>MODELLING</vt:lpstr>
      <vt:lpstr>Evaluation Metrics</vt:lpstr>
      <vt:lpstr>4. a. Is it affordable for flat at Blk 12 TOH YI IDR, 5 ROOM type, floorsize 120 sqm and remaining lease at least 60 years ?  </vt:lpstr>
      <vt:lpstr>4. a. Is it affordable for flat at Blk 12 TOH YI IDR, 5 ROOM type, floorsize 120 sqm and remaining lease at least 60 years ?  </vt:lpstr>
      <vt:lpstr>5. Do you think you should go to view the flat? How confident are you with the assessment ? </vt:lpstr>
      <vt:lpstr>6. Suggestion for Flats (floor area &gt;= 90 sqm and year remaining lease at least 60 Years (&gt;=60)</vt:lpstr>
      <vt:lpstr>6. Suggestion for Flats (floor area &gt;= 90 sqm and year remaining lease at least 60 Years (&gt;=60)</vt:lpstr>
      <vt:lpstr>REGRESSION PROBLEM</vt:lpstr>
      <vt:lpstr>1. The same case like in Classification (Blk 12 TOH YI DR. It’s a 5-room flat so the size is approximately 120 sqm), but the price is 700,000 SGD. is the price reasonable ? </vt:lpstr>
      <vt:lpstr>2. The Reasonable Price ?</vt:lpstr>
      <vt:lpstr>BEGIN REGRESSION MODELLING </vt:lpstr>
      <vt:lpstr>MODELLING</vt:lpstr>
      <vt:lpstr>Evaluation Metrics</vt:lpstr>
      <vt:lpstr>2. The Reasonable Price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Housing Resale Market Analysis</dc:title>
  <dc:creator>Ayas</dc:creator>
  <cp:lastModifiedBy>Ayas</cp:lastModifiedBy>
  <cp:revision>11</cp:revision>
  <dcterms:created xsi:type="dcterms:W3CDTF">2022-02-15T06:41:37Z</dcterms:created>
  <dcterms:modified xsi:type="dcterms:W3CDTF">2022-02-16T01:11:17Z</dcterms:modified>
</cp:coreProperties>
</file>