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6" r:id="rId2"/>
    <p:sldId id="270" r:id="rId3"/>
    <p:sldId id="271" r:id="rId4"/>
    <p:sldId id="293" r:id="rId5"/>
    <p:sldId id="341" r:id="rId6"/>
    <p:sldId id="294" r:id="rId7"/>
    <p:sldId id="272" r:id="rId8"/>
    <p:sldId id="273" r:id="rId9"/>
    <p:sldId id="296" r:id="rId10"/>
    <p:sldId id="334" r:id="rId11"/>
    <p:sldId id="257" r:id="rId12"/>
    <p:sldId id="258" r:id="rId13"/>
    <p:sldId id="297" r:id="rId14"/>
    <p:sldId id="274" r:id="rId15"/>
    <p:sldId id="282" r:id="rId16"/>
    <p:sldId id="283" r:id="rId17"/>
    <p:sldId id="284" r:id="rId18"/>
    <p:sldId id="285" r:id="rId19"/>
    <p:sldId id="288" r:id="rId20"/>
    <p:sldId id="287" r:id="rId21"/>
    <p:sldId id="289" r:id="rId22"/>
    <p:sldId id="290" r:id="rId23"/>
    <p:sldId id="291" r:id="rId24"/>
    <p:sldId id="342" r:id="rId25"/>
    <p:sldId id="292" r:id="rId26"/>
    <p:sldId id="343" r:id="rId27"/>
    <p:sldId id="278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295" r:id="rId37"/>
    <p:sldId id="325" r:id="rId38"/>
    <p:sldId id="286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298" r:id="rId48"/>
    <p:sldId id="275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37" r:id="rId61"/>
    <p:sldId id="340" r:id="rId62"/>
    <p:sldId id="312" r:id="rId63"/>
    <p:sldId id="339" r:id="rId64"/>
    <p:sldId id="338" r:id="rId65"/>
    <p:sldId id="311" r:id="rId66"/>
    <p:sldId id="336" r:id="rId67"/>
    <p:sldId id="313" r:id="rId68"/>
    <p:sldId id="276" r:id="rId69"/>
    <p:sldId id="314" r:id="rId70"/>
    <p:sldId id="315" r:id="rId71"/>
    <p:sldId id="316" r:id="rId72"/>
    <p:sldId id="277" r:id="rId73"/>
    <p:sldId id="33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55" autoAdjust="0"/>
  </p:normalViewPr>
  <p:slideViewPr>
    <p:cSldViewPr snapToGrid="0">
      <p:cViewPr>
        <p:scale>
          <a:sx n="62" d="100"/>
          <a:sy n="62" d="100"/>
        </p:scale>
        <p:origin x="760" y="1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Digedein</a:t>
            </a:r>
            <a:r>
              <a:rPr lang="en-US" dirty="0"/>
              <a:t> tulisan di </a:t>
            </a:r>
            <a:r>
              <a:rPr lang="en-US" dirty="0" err="1"/>
              <a:t>grafiknya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Dibuta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333796" y="3640793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3649293" y="3350657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5030725" y="3507342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6349661" y="3170546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Ya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2975783" y="4095534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8175636" y="3048402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1520609" y="1810681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7755674" y="3344598"/>
            <a:ext cx="419962" cy="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8179546" y="488703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5856635" y="5017395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Tidak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cxnSpLocks/>
            <a:stCxn id="14" idx="1"/>
            <a:endCxn id="29" idx="1"/>
          </p:cNvCxnSpPr>
          <p:nvPr/>
        </p:nvCxnSpPr>
        <p:spPr>
          <a:xfrm>
            <a:off x="4352300" y="4756670"/>
            <a:ext cx="1504335" cy="51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 flipV="1">
            <a:off x="7262648" y="5255998"/>
            <a:ext cx="916898" cy="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19F650A-F00B-4CE9-9F11-52F12098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" y="154755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41" y="1375371"/>
            <a:ext cx="5482629" cy="54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52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communication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and Economy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5" y="1428213"/>
            <a:ext cx="5450894" cy="53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and Economy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4" y="1424974"/>
            <a:ext cx="9168557" cy="38861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35" y="1253911"/>
            <a:ext cx="4171475" cy="40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b="1" dirty="0"/>
              <a:t>Contact</a:t>
            </a:r>
            <a:r>
              <a:rPr lang="en-US" sz="5000" dirty="0"/>
              <a:t>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b="1" dirty="0"/>
              <a:t>Month</a:t>
            </a:r>
            <a:r>
              <a:rPr lang="en-US" sz="5000" dirty="0"/>
              <a:t>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sz="5000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  <a:p>
            <a:pPr>
              <a:buFontTx/>
              <a:buChar char="-"/>
            </a:pPr>
            <a:r>
              <a:rPr lang="en-US" dirty="0"/>
              <a:t>Encoding variables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62" y="38628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0" b="48267"/>
          <a:stretch/>
        </p:blipFill>
        <p:spPr>
          <a:xfrm>
            <a:off x="6253318" y="1724026"/>
            <a:ext cx="5613866" cy="15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9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2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6DB77-055A-4F53-921D-EE6F68DA7D56}"/>
              </a:ext>
            </a:extLst>
          </p:cNvPr>
          <p:cNvSpPr/>
          <p:nvPr/>
        </p:nvSpPr>
        <p:spPr>
          <a:xfrm>
            <a:off x="5102942" y="3268717"/>
            <a:ext cx="1171733" cy="536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0B3D1-5B71-4CA2-B6BC-C986282CAA20}"/>
              </a:ext>
            </a:extLst>
          </p:cNvPr>
          <p:cNvSpPr/>
          <p:nvPr/>
        </p:nvSpPr>
        <p:spPr>
          <a:xfrm>
            <a:off x="3815425" y="3268717"/>
            <a:ext cx="1171733" cy="5360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2088932" y="4138503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False Positive : 102</a:t>
            </a:r>
          </a:p>
          <a:p>
            <a:pPr marL="0" indent="0">
              <a:buNone/>
            </a:pPr>
            <a:r>
              <a:rPr lang="en-US" dirty="0"/>
              <a:t>False Negative : 741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C582-1EAA-459C-BA2E-94E38406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690688"/>
            <a:ext cx="7764204" cy="2021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93111-28EE-4C05-880E-0343C918ED79}"/>
              </a:ext>
            </a:extLst>
          </p:cNvPr>
          <p:cNvSpPr/>
          <p:nvPr/>
        </p:nvSpPr>
        <p:spPr>
          <a:xfrm>
            <a:off x="3079532" y="3300246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7EBC-5D46-42F3-A60D-2C30B24F50A5}"/>
              </a:ext>
            </a:extLst>
          </p:cNvPr>
          <p:cNvSpPr/>
          <p:nvPr/>
        </p:nvSpPr>
        <p:spPr>
          <a:xfrm>
            <a:off x="3980950" y="3016251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4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will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1013878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DC57-E81E-48D0-B72E-72BE8CF7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46542" cy="61718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1952297" y="5044263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3673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1CD6E-468A-4774-B974-5EAF670B1F85}"/>
              </a:ext>
            </a:extLst>
          </p:cNvPr>
          <p:cNvSpPr txBox="1">
            <a:spLocks/>
          </p:cNvSpPr>
          <p:nvPr/>
        </p:nvSpPr>
        <p:spPr>
          <a:xfrm>
            <a:off x="838200" y="1437386"/>
            <a:ext cx="5034455" cy="50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Using all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0AD72-67C2-4182-BD36-30485809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7" y="2762949"/>
            <a:ext cx="3528816" cy="23231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603FD2-D410-4E1E-8AEB-D94A7294AD59}"/>
              </a:ext>
            </a:extLst>
          </p:cNvPr>
          <p:cNvSpPr txBox="1">
            <a:spLocks/>
          </p:cNvSpPr>
          <p:nvPr/>
        </p:nvSpPr>
        <p:spPr>
          <a:xfrm>
            <a:off x="1952297" y="2358616"/>
            <a:ext cx="3155732" cy="40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Confusion Metrix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3FADD-FDAB-4EB9-B99C-2780887C36DF}"/>
              </a:ext>
            </a:extLst>
          </p:cNvPr>
          <p:cNvSpPr/>
          <p:nvPr/>
        </p:nvSpPr>
        <p:spPr>
          <a:xfrm>
            <a:off x="4529960" y="3965975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147A5-938F-4DE1-85B6-DFFEEFBAFD5B}"/>
              </a:ext>
            </a:extLst>
          </p:cNvPr>
          <p:cNvSpPr/>
          <p:nvPr/>
        </p:nvSpPr>
        <p:spPr>
          <a:xfrm>
            <a:off x="3817882" y="4505765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3673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80D9FD-086A-4303-91D7-E39C10EF39D0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323786" cy="103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High False negative  prediction 0 (no) but in actual 1 (yes)   Causing  </a:t>
            </a:r>
            <a:r>
              <a:rPr lang="en-US" b="1" dirty="0">
                <a:sym typeface="Wingdings" panose="05000000000000000000" pitchFamily="2" charset="2"/>
              </a:rPr>
              <a:t>High lose of potential customer 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FD68-10C3-442F-8D6E-087340EEA5CA}"/>
              </a:ext>
            </a:extLst>
          </p:cNvPr>
          <p:cNvGrpSpPr/>
          <p:nvPr/>
        </p:nvGrpSpPr>
        <p:grpSpPr>
          <a:xfrm>
            <a:off x="2967858" y="4046483"/>
            <a:ext cx="6064469" cy="2446392"/>
            <a:chOff x="662152" y="4046483"/>
            <a:chExt cx="6064469" cy="2446392"/>
          </a:xfrm>
        </p:grpSpPr>
        <p:pic>
          <p:nvPicPr>
            <p:cNvPr id="14" name="Graphic 13" descr="Lightbulb and gear">
              <a:extLst>
                <a:ext uri="{FF2B5EF4-FFF2-40B4-BE49-F238E27FC236}">
                  <a16:creationId xmlns:a16="http://schemas.microsoft.com/office/drawing/2014/main" id="{42A6BB7C-6AB0-4939-A0C3-AC877CE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4265469"/>
              <a:ext cx="1564782" cy="1564782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2F2ED08-50AF-489D-86DD-4EFE9A435E8F}"/>
                </a:ext>
              </a:extLst>
            </p:cNvPr>
            <p:cNvSpPr txBox="1">
              <a:spLocks/>
            </p:cNvSpPr>
            <p:nvPr/>
          </p:nvSpPr>
          <p:spPr>
            <a:xfrm>
              <a:off x="2402982" y="4265469"/>
              <a:ext cx="2472558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dirty="0">
                  <a:sym typeface="Wingdings" panose="05000000000000000000" pitchFamily="2" charset="2"/>
                </a:rPr>
                <a:t>SOLUTION </a:t>
              </a:r>
              <a:endParaRPr lang="en-US" sz="40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1F5029A-3D8C-4E3A-B9CB-D980837BAC80}"/>
                </a:ext>
              </a:extLst>
            </p:cNvPr>
            <p:cNvSpPr txBox="1">
              <a:spLocks/>
            </p:cNvSpPr>
            <p:nvPr/>
          </p:nvSpPr>
          <p:spPr>
            <a:xfrm>
              <a:off x="2402981" y="5047860"/>
              <a:ext cx="4092411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u="sng" dirty="0">
                  <a:sym typeface="Wingdings" panose="05000000000000000000" pitchFamily="2" charset="2"/>
                </a:rPr>
                <a:t>Predict Probability</a:t>
              </a:r>
              <a:endParaRPr lang="en-US" sz="4000" b="1" u="sng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462775-2591-4BD9-ADEB-24F5BEA7CB4B}"/>
                </a:ext>
              </a:extLst>
            </p:cNvPr>
            <p:cNvSpPr/>
            <p:nvPr/>
          </p:nvSpPr>
          <p:spPr>
            <a:xfrm>
              <a:off x="662152" y="4046483"/>
              <a:ext cx="6064469" cy="24463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05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1305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FF28-7FB9-4D2A-867D-90000487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4" y="101247"/>
            <a:ext cx="10094485" cy="5260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315310" y="5362234"/>
            <a:ext cx="11771587" cy="13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0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  all FN’s and TN’s </a:t>
            </a:r>
            <a:r>
              <a:rPr lang="en-US" b="1" dirty="0"/>
              <a:t>costumer account balance </a:t>
            </a:r>
            <a:r>
              <a:rPr lang="en-US" dirty="0">
                <a:sym typeface="Wingdings" panose="05000000000000000000" pitchFamily="2" charset="2"/>
              </a:rPr>
              <a:t>should be checked.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1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&gt;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</p:txBody>
      </p:sp>
    </p:spTree>
    <p:extLst>
      <p:ext uri="{BB962C8B-B14F-4D97-AF65-F5344CB8AC3E}">
        <p14:creationId xmlns:p14="http://schemas.microsoft.com/office/powerpoint/2010/main" val="3856222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marketing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8407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1)[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false negative</a:t>
            </a:r>
            <a:r>
              <a:rPr lang="en-US" dirty="0"/>
              <a:t>]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9B02-50B6-4006-B5FE-74B1FF54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5966263" y="1198179"/>
            <a:ext cx="5868385" cy="47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 (Logistic Regression), we got </a:t>
            </a:r>
            <a:r>
              <a:rPr lang="en-US" b="1" dirty="0"/>
              <a:t>1515</a:t>
            </a:r>
            <a:r>
              <a:rPr lang="en-US" dirty="0"/>
              <a:t> People want to subscribed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subscribed (</a:t>
            </a:r>
            <a:r>
              <a:rPr lang="en-US" b="1" dirty="0"/>
              <a:t>y predict = 0</a:t>
            </a:r>
            <a:r>
              <a:rPr lang="en-US" dirty="0"/>
              <a:t>). </a:t>
            </a:r>
          </a:p>
          <a:p>
            <a:pPr>
              <a:buFontTx/>
              <a:buChar char="-"/>
            </a:pPr>
            <a:r>
              <a:rPr lang="en-US" dirty="0"/>
              <a:t>If we look on the probability of wanting to subscribed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in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in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 for the same </a:t>
            </a:r>
            <a:r>
              <a:rPr lang="en-US" dirty="0" err="1"/>
              <a:t>amoub</a:t>
            </a:r>
            <a:r>
              <a:rPr lang="en-US" dirty="0"/>
              <a:t> of people that subscribed the term deposit, we can estimate the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Term deposit subscribed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3447</Words>
  <Application>Microsoft Office PowerPoint</Application>
  <PresentationFormat>Widescreen</PresentationFormat>
  <Paragraphs>821</Paragraphs>
  <Slides>73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Road map</vt:lpstr>
      <vt:lpstr>PowerPoint Presentation</vt:lpstr>
      <vt:lpstr>Flow chart</vt:lpstr>
      <vt:lpstr>EDA (EXPLANATORY DATA ANALYSIS)</vt:lpstr>
      <vt:lpstr>Customer Profile</vt:lpstr>
      <vt:lpstr>Customer Profile</vt:lpstr>
      <vt:lpstr>Customer Profile</vt:lpstr>
      <vt:lpstr>Customer Profile</vt:lpstr>
      <vt:lpstr>Credit status</vt:lpstr>
      <vt:lpstr>Contact communication type</vt:lpstr>
      <vt:lpstr>EDA – Univariate (6)</vt:lpstr>
      <vt:lpstr>EDA – Univariate (7)</vt:lpstr>
      <vt:lpstr>EDA – Univariate (8)</vt:lpstr>
      <vt:lpstr>Social and Economy data</vt:lpstr>
      <vt:lpstr>Social and Economy data</vt:lpstr>
      <vt:lpstr>EDA – Univariate (10)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Algorithms</vt:lpstr>
      <vt:lpstr>Evaluation Matrix</vt:lpstr>
      <vt:lpstr>Evaluation Matrix</vt:lpstr>
      <vt:lpstr>Hyperparameter Tuning</vt:lpstr>
      <vt:lpstr>Hyperparameter Tuning</vt:lpstr>
      <vt:lpstr>Confusion Metrix</vt:lpstr>
      <vt:lpstr>Suggestion</vt:lpstr>
      <vt:lpstr>Prediction</vt:lpstr>
      <vt:lpstr>Prediction</vt:lpstr>
      <vt:lpstr>PowerPoint Presentation</vt:lpstr>
      <vt:lpstr>Probability</vt:lpstr>
      <vt:lpstr>PowerPoint Presentation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90</cp:revision>
  <dcterms:created xsi:type="dcterms:W3CDTF">2021-05-28T10:39:48Z</dcterms:created>
  <dcterms:modified xsi:type="dcterms:W3CDTF">2021-06-03T14:19:44Z</dcterms:modified>
</cp:coreProperties>
</file>