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8" r:id="rId5"/>
    <p:sldId id="267" r:id="rId6"/>
    <p:sldId id="269" r:id="rId7"/>
    <p:sldId id="270" r:id="rId8"/>
    <p:sldId id="271" r:id="rId9"/>
    <p:sldId id="293" r:id="rId10"/>
    <p:sldId id="294" r:id="rId11"/>
    <p:sldId id="272" r:id="rId12"/>
    <p:sldId id="273" r:id="rId13"/>
    <p:sldId id="274" r:id="rId14"/>
    <p:sldId id="282" r:id="rId15"/>
    <p:sldId id="283" r:id="rId16"/>
    <p:sldId id="284" r:id="rId17"/>
    <p:sldId id="285" r:id="rId18"/>
    <p:sldId id="288" r:id="rId19"/>
    <p:sldId id="287" r:id="rId20"/>
    <p:sldId id="289" r:id="rId21"/>
    <p:sldId id="290" r:id="rId22"/>
    <p:sldId id="291" r:id="rId23"/>
    <p:sldId id="292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F31B8D-AEB5-4F17-BF76-59934633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D7CF57-C1C9-4F7D-8907-8E06A08CB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E3E6B6-9724-45AE-81D2-389EFEE4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2C7545-17D6-40C5-AF3F-A7746F7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BFE5A4-46EE-4ACC-B161-CB3D53C7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4DFAD7-EFBE-488B-A654-59E0547B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BF90913-05DD-496B-879B-DF0143C19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3E74A9B-4EAB-4149-BA9B-1E78B5C5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FEE880-FBBC-4151-B5C3-3BCEEEFA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8459DC-03E1-4177-A6E6-1034B05D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E4CFF45-9AE3-41E9-B10C-9A75C3027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F8B060-AFC5-41D5-BAC9-D754FC76C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026D99-5B54-478A-BC06-AA0661C9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94D0EF-1F1D-4B8A-B66D-7D59F31B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7F5BA6-1F64-42F0-BAF1-6B5D57D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2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CF5B05-0A07-4942-B390-83D22748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080CA0-D20F-4601-A14B-02D3562EC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9422F8-0FD9-44C1-A35A-990A54C5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0A860F-CC61-467F-9050-D50E21D2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F25B8D9-5289-4B72-9499-2F1B2E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86EAC5-EE1A-491B-BB2C-BDD52BD7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313E277-8D52-43F3-98FB-E0CFF2E3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9F44AB-9771-44DB-977D-3630A37B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EFB8AE-358A-4B9A-A107-BC4C7509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B93194-1762-4B9A-8CF5-7871EE3E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3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3D6178-E071-4926-813A-C1CD12F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FB1A26-4968-4C49-A4C0-2B8404FB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64FDF0-017D-4135-BC52-E7473D775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DBC8DDC-7384-4599-B360-4AA7E2A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908CD8-717D-4049-9640-F25B46C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8B4174-2E11-496F-BD4B-33210E51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74B59-F71F-44BC-ADA6-88B38A8E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A6F67D-970D-4DA6-BFE4-A049C0D2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209540-61E7-4894-BC4B-5FDA3560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6F44226-88D7-40B1-8617-5A362E65C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E51099E-EAAD-4E07-B30B-B177C76DC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26FF32E-817F-40C9-8A6F-1864948C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D8B2285-2CD5-4A4D-9AFC-1370097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6365F4E-7CC5-463B-9F0E-EF37292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7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D0921-2B9B-4E88-9AB7-A85E0ABB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57161EA-F8FD-4480-BC47-0A4852A0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D2ECA95-BB8C-492D-878A-C1800C2A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E1E33F9-BE76-4C9E-BA89-46D8CE80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8FE5350-59D6-4C4D-8B85-DA79FB7B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9FD89B4-5E0B-4DDD-AB84-36238578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7168BE-5949-49B1-8843-3497AA6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6E6902-C52C-4A42-B8DC-ABDF545E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305018-3D3C-44D8-8348-BC38DF0E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F8DAD25-444E-4933-B8C6-AA3C56ED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131D77-66FE-4F13-B32D-6CFD798D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C06D9AA-4C6E-4493-88E2-7ADAB325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0697537-DC04-4174-BD00-392C74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2529AD-0189-4801-94AF-9BB0F466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96054B8-915E-4CE5-8CE0-0FD6C0AD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B2F7C0-45E3-4063-AF00-EDB124FEF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77DC09-74A4-4E17-9BB4-9DAD076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4975AA-9348-42C2-B09D-BF23316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8B7657-856A-46B5-B638-0DA3F8C1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72725EB-D1DD-4241-825B-2562F14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48AB85-5BC8-4828-B118-7E948E0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7826FD-E24E-4DB1-B788-6CE65AEFA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1B066-343D-43D8-97CB-4AEB94029EE7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CECDAB-8BD2-42B2-8729-8C508644F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D6254A-6B65-42EE-ADA8-ECB6B288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3E3-B401-4C04-9971-A20668B6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SKENARIO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7E43DF-EBED-41CA-9F3C-BB6878D5A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Social and </a:t>
            </a:r>
            <a:r>
              <a:rPr lang="en-US" dirty="0"/>
              <a:t>economic context attributes</a:t>
            </a:r>
          </a:p>
          <a:p>
            <a:pPr lvl="2"/>
            <a:r>
              <a:rPr lang="en-US" dirty="0"/>
              <a:t>- </a:t>
            </a:r>
            <a:r>
              <a:rPr lang="en-US" dirty="0" err="1" smtClean="0"/>
              <a:t>Emp.var.rate</a:t>
            </a:r>
            <a:r>
              <a:rPr lang="en-US" dirty="0" smtClean="0"/>
              <a:t>: </a:t>
            </a:r>
            <a:r>
              <a:rPr lang="en-US" dirty="0"/>
              <a:t>employment variation rate - quarterly indicator (numeric)</a:t>
            </a:r>
          </a:p>
          <a:p>
            <a:pPr lvl="2"/>
            <a:r>
              <a:rPr lang="en-US" dirty="0"/>
              <a:t>- </a:t>
            </a:r>
            <a:r>
              <a:rPr lang="en-US" dirty="0" err="1" smtClean="0"/>
              <a:t>Cons.price.idx</a:t>
            </a:r>
            <a:r>
              <a:rPr lang="en-US" dirty="0" smtClean="0"/>
              <a:t>: </a:t>
            </a:r>
            <a:r>
              <a:rPr lang="en-US" dirty="0"/>
              <a:t>consumer price index - monthly indicator (changes in the price level of a weighted average </a:t>
            </a:r>
            <a:r>
              <a:rPr lang="en-US" dirty="0" smtClean="0"/>
              <a:t>market basket </a:t>
            </a:r>
            <a:r>
              <a:rPr lang="en-US" dirty="0"/>
              <a:t>of consumer goods and services purchased by households, affect inflation (numeric))</a:t>
            </a:r>
          </a:p>
          <a:p>
            <a:pPr lvl="2"/>
            <a:r>
              <a:rPr lang="en-US" dirty="0"/>
              <a:t>- </a:t>
            </a:r>
            <a:r>
              <a:rPr lang="en-US" dirty="0" err="1" smtClean="0"/>
              <a:t>Cons.conf.idx</a:t>
            </a:r>
            <a:r>
              <a:rPr lang="en-US" dirty="0" smtClean="0"/>
              <a:t>: </a:t>
            </a:r>
            <a:r>
              <a:rPr lang="en-US" dirty="0"/>
              <a:t>consumer confidence index - monthly indicator (degree of </a:t>
            </a:r>
            <a:r>
              <a:rPr lang="en-US" dirty="0" smtClean="0"/>
              <a:t>consumers optimism </a:t>
            </a:r>
            <a:r>
              <a:rPr lang="en-US" dirty="0"/>
              <a:t>are expressing through their activities of savings and spending. affect consumer behavior (numeric))</a:t>
            </a:r>
          </a:p>
          <a:p>
            <a:pPr lvl="2"/>
            <a:r>
              <a:rPr lang="en-US" dirty="0"/>
              <a:t>- </a:t>
            </a:r>
            <a:r>
              <a:rPr lang="en-US" dirty="0" smtClean="0"/>
              <a:t>Euribor3m: </a:t>
            </a:r>
            <a:r>
              <a:rPr lang="en-US" dirty="0" err="1"/>
              <a:t>euribor</a:t>
            </a:r>
            <a:r>
              <a:rPr lang="en-US" dirty="0"/>
              <a:t> 3 month rate - daily indicator (</a:t>
            </a:r>
            <a:r>
              <a:rPr lang="en-US" dirty="0" err="1"/>
              <a:t>Euribor</a:t>
            </a:r>
            <a:r>
              <a:rPr lang="en-US" dirty="0"/>
              <a:t> (euro interbank offered rate) (numeric))</a:t>
            </a:r>
          </a:p>
          <a:p>
            <a:pPr lvl="2"/>
            <a:r>
              <a:rPr lang="en-US" dirty="0"/>
              <a:t>- </a:t>
            </a:r>
            <a:r>
              <a:rPr lang="en-US" dirty="0" err="1" smtClean="0"/>
              <a:t>Nr.employed</a:t>
            </a:r>
            <a:r>
              <a:rPr lang="en-US" dirty="0" smtClean="0"/>
              <a:t>: </a:t>
            </a:r>
            <a:r>
              <a:rPr lang="en-US" dirty="0"/>
              <a:t>number of employees - quarterly indicator (Number of employed persons for a quarter (numeric))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Output </a:t>
            </a:r>
            <a:r>
              <a:rPr lang="en-US" dirty="0"/>
              <a:t>variable (desired target):</a:t>
            </a:r>
          </a:p>
          <a:p>
            <a:pPr lvl="2"/>
            <a:r>
              <a:rPr lang="en-US" dirty="0"/>
              <a:t>- </a:t>
            </a:r>
            <a:r>
              <a:rPr lang="en-US" dirty="0" smtClean="0"/>
              <a:t>y </a:t>
            </a:r>
            <a:r>
              <a:rPr lang="en-US" dirty="0"/>
              <a:t>- has the client subscribed a term deposit? (binary: "</a:t>
            </a:r>
            <a:r>
              <a:rPr lang="en-US" dirty="0" err="1"/>
              <a:t>yes","no</a:t>
            </a:r>
            <a:r>
              <a:rPr lang="en-US" dirty="0"/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9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We are data scientist team working at XYZ Bank in Portugal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The business development team came to us and told us that they needed improvement on marketing campaign result because the result was not good enough compared to the cost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They are asking if we can propose solutions to either reduce the cost or increase the income generated or both</a:t>
            </a:r>
          </a:p>
          <a:p>
            <a:pPr>
              <a:buFontTx/>
              <a:buChar char="-"/>
            </a:pPr>
            <a:r>
              <a:rPr lang="en-ID" dirty="0" smtClean="0"/>
              <a:t>They gave us customer dataset used at the recent campaign which consist of the bank’s customer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7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en-US" dirty="0" smtClean="0"/>
              <a:t>Problems and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 fontScale="92500" lnSpcReduction="10000"/>
          </a:bodyPr>
          <a:lstStyle/>
          <a:p>
            <a:r>
              <a:rPr lang="en-ID" dirty="0" smtClean="0"/>
              <a:t>Subscribe rate from the dataset is low (11.27%)</a:t>
            </a:r>
            <a:endParaRPr lang="en-US" dirty="0" smtClean="0"/>
          </a:p>
          <a:p>
            <a:r>
              <a:rPr lang="en-ID" dirty="0" smtClean="0"/>
              <a:t>Cost expended was too big for the income generated</a:t>
            </a:r>
            <a:endParaRPr lang="en-US" dirty="0"/>
          </a:p>
          <a:p>
            <a:r>
              <a:rPr lang="en-US" dirty="0" err="1" smtClean="0"/>
              <a:t>Dibutuhkan</a:t>
            </a:r>
            <a:r>
              <a:rPr lang="en-US" dirty="0" smtClean="0"/>
              <a:t> </a:t>
            </a:r>
            <a:r>
              <a:rPr lang="en-US" dirty="0" err="1"/>
              <a:t>cara</a:t>
            </a:r>
            <a:r>
              <a:rPr lang="en-US" dirty="0"/>
              <a:t> agar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yang </a:t>
            </a:r>
            <a:r>
              <a:rPr lang="en-US" dirty="0" err="1"/>
              <a:t>berpotensi</a:t>
            </a:r>
            <a:r>
              <a:rPr lang="en-US" dirty="0"/>
              <a:t> dan yang </a:t>
            </a:r>
            <a:r>
              <a:rPr lang="en-US" dirty="0" err="1"/>
              <a:t>tidak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dposit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untk</a:t>
            </a:r>
            <a:r>
              <a:rPr lang="en-US" dirty="0"/>
              <a:t> campaign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berdasrkan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Learning</a:t>
            </a:r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cost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</a:t>
            </a:r>
            <a:r>
              <a:rPr lang="en-US" dirty="0" err="1"/>
              <a:t>learningggggg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5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- Univariate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were 25 to 60 years old</a:t>
            </a:r>
          </a:p>
          <a:p>
            <a:pPr>
              <a:buFontTx/>
              <a:buChar char="-"/>
            </a:pPr>
            <a:r>
              <a:rPr lang="en-ID" dirty="0" smtClean="0"/>
              <a:t>There is little to none customers in kids and teenager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8" y="1684381"/>
            <a:ext cx="4392591" cy="43925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9" y="1804742"/>
            <a:ext cx="3348681" cy="33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7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are working as </a:t>
            </a:r>
            <a:r>
              <a:rPr lang="en-ID" dirty="0" smtClean="0"/>
              <a:t>admin, blue-collar, and technician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4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3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are </a:t>
            </a:r>
            <a:r>
              <a:rPr lang="en-ID" dirty="0" smtClean="0"/>
              <a:t>married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445483"/>
            <a:ext cx="6889922" cy="45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0340" y="2181259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have university degree and high school education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6" y="1527861"/>
            <a:ext cx="6889922" cy="367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Most customers are not credit card default and has no personal loan</a:t>
            </a:r>
          </a:p>
          <a:p>
            <a:pPr>
              <a:buFontTx/>
              <a:buChar char="-"/>
            </a:pPr>
            <a:r>
              <a:rPr lang="en-ID" sz="2000" dirty="0" smtClean="0"/>
              <a:t>More than half of the customers have housing loan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6715"/>
            <a:ext cx="3795070" cy="3795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215" y="1620876"/>
            <a:ext cx="3800908" cy="3800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8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7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3" y="5519351"/>
            <a:ext cx="10684474" cy="106268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Most customers were contacted through their mobile phone</a:t>
            </a:r>
          </a:p>
          <a:p>
            <a:pPr>
              <a:buFontTx/>
              <a:buChar char="-"/>
            </a:pPr>
            <a:r>
              <a:rPr lang="en-ID" sz="2000" dirty="0" smtClean="0"/>
              <a:t>Most customers were contacted in May and all of them were contacted at weekdays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0" y="1620876"/>
            <a:ext cx="3800908" cy="38009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66" y="1605808"/>
            <a:ext cx="3831044" cy="38310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67" y="1690687"/>
            <a:ext cx="3731097" cy="37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(6)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7" y="1614615"/>
            <a:ext cx="3896499" cy="38964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1" y="1614615"/>
            <a:ext cx="8229599" cy="411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 smtClean="0"/>
              <a:t>Most call durations are 0-3 mins and 3-6 mins</a:t>
            </a:r>
          </a:p>
          <a:p>
            <a:pPr>
              <a:buFontTx/>
              <a:buChar char="-"/>
            </a:pPr>
            <a:r>
              <a:rPr lang="en-ID" sz="2000" dirty="0" smtClean="0"/>
              <a:t>Most customers only contacted between 1 to 3 times during the campaign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2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69F860C-3DD8-4B3C-9AD3-19A463E43850}"/>
              </a:ext>
            </a:extLst>
          </p:cNvPr>
          <p:cNvSpPr/>
          <p:nvPr/>
        </p:nvSpPr>
        <p:spPr>
          <a:xfrm>
            <a:off x="245805" y="176982"/>
            <a:ext cx="5019369" cy="924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 DATA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C7A9CFE-7D7A-4C6B-806D-32870BC47BAE}"/>
              </a:ext>
            </a:extLst>
          </p:cNvPr>
          <p:cNvSpPr/>
          <p:nvPr/>
        </p:nvSpPr>
        <p:spPr>
          <a:xfrm>
            <a:off x="245806" y="1248697"/>
            <a:ext cx="2418736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 err="1"/>
              <a:t>Terima</a:t>
            </a:r>
            <a:r>
              <a:rPr lang="en-US" dirty="0"/>
              <a:t> report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342900" indent="-342900" algn="ctr">
              <a:buAutoNum type="arabicPeriod"/>
            </a:pPr>
            <a:r>
              <a:rPr lang="en-US" dirty="0"/>
              <a:t>Dari report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didaptkan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(88%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deposito</a:t>
            </a:r>
            <a:r>
              <a:rPr lang="en-US" dirty="0"/>
              <a:t>)</a:t>
            </a:r>
          </a:p>
          <a:p>
            <a:pPr marL="342900" indent="-342900" algn="ctr">
              <a:buAutoNum type="arabicPeriod"/>
            </a:pP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5230BFF4-90C0-448F-8655-E62BB29256A3}"/>
              </a:ext>
            </a:extLst>
          </p:cNvPr>
          <p:cNvSpPr/>
          <p:nvPr/>
        </p:nvSpPr>
        <p:spPr>
          <a:xfrm>
            <a:off x="5048865" y="1248698"/>
            <a:ext cx="130769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6 Points 9">
            <a:extLst>
              <a:ext uri="{FF2B5EF4-FFF2-40B4-BE49-F238E27FC236}">
                <a16:creationId xmlns="" xmlns:a16="http://schemas.microsoft.com/office/drawing/2014/main" id="{50B4BDF3-4192-47A7-B59C-EE4FAD5DE0B0}"/>
              </a:ext>
            </a:extLst>
          </p:cNvPr>
          <p:cNvSpPr/>
          <p:nvPr/>
        </p:nvSpPr>
        <p:spPr>
          <a:xfrm>
            <a:off x="6422923" y="442452"/>
            <a:ext cx="2330245" cy="2330245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PERLU DIBUAT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B8F2F6E-973E-431B-8946-9ED27879C274}"/>
              </a:ext>
            </a:extLst>
          </p:cNvPr>
          <p:cNvSpPr/>
          <p:nvPr/>
        </p:nvSpPr>
        <p:spPr>
          <a:xfrm>
            <a:off x="6378677" y="2871019"/>
            <a:ext cx="2418736" cy="1347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[PENTING] model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campaign/program marketing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25980B7-833F-401F-A9FF-1110D070F93F}"/>
              </a:ext>
            </a:extLst>
          </p:cNvPr>
          <p:cNvSpPr/>
          <p:nvPr/>
        </p:nvSpPr>
        <p:spPr>
          <a:xfrm>
            <a:off x="6378677" y="4360607"/>
            <a:ext cx="2418736" cy="2241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Kolom di dataset model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KOLOM YG BISA DIDAPATKAN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Campaign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DC299E1-1B01-4DC8-A1D6-3365EC8ED552}"/>
              </a:ext>
            </a:extLst>
          </p:cNvPr>
          <p:cNvSpPr/>
          <p:nvPr/>
        </p:nvSpPr>
        <p:spPr>
          <a:xfrm>
            <a:off x="776749" y="4606414"/>
            <a:ext cx="3244645" cy="1750142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Calon customer yang di approach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bank </a:t>
            </a:r>
            <a:r>
              <a:rPr lang="en-US" dirty="0" err="1"/>
              <a:t>tersebut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199FF53C-44D6-4140-BA6D-4BFCB9D42FCF}"/>
              </a:ext>
            </a:extLst>
          </p:cNvPr>
          <p:cNvSpPr/>
          <p:nvPr/>
        </p:nvSpPr>
        <p:spPr>
          <a:xfrm>
            <a:off x="8819536" y="1106130"/>
            <a:ext cx="752168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5E49095A-1E8E-4BD3-922A-E2010D50DAE2}"/>
              </a:ext>
            </a:extLst>
          </p:cNvPr>
          <p:cNvSpPr/>
          <p:nvPr/>
        </p:nvSpPr>
        <p:spPr>
          <a:xfrm>
            <a:off x="9615949" y="550606"/>
            <a:ext cx="2330245" cy="233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customer </a:t>
            </a:r>
            <a:r>
              <a:rPr lang="en-US" dirty="0" err="1"/>
              <a:t>untuk</a:t>
            </a:r>
            <a:r>
              <a:rPr lang="en-US" dirty="0"/>
              <a:t> program marketing </a:t>
            </a:r>
            <a:r>
              <a:rPr lang="en-US" dirty="0" err="1"/>
              <a:t>selanjutnya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19BF0DA-F8BE-4200-8063-53905AE628CC}"/>
              </a:ext>
            </a:extLst>
          </p:cNvPr>
          <p:cNvSpPr/>
          <p:nvPr/>
        </p:nvSpPr>
        <p:spPr>
          <a:xfrm>
            <a:off x="2846439" y="1248697"/>
            <a:ext cx="2040193" cy="2772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Tambahan</a:t>
            </a:r>
            <a:r>
              <a:rPr lang="en-US" dirty="0"/>
              <a:t> :</a:t>
            </a:r>
          </a:p>
          <a:p>
            <a:pPr algn="ctr"/>
            <a:r>
              <a:rPr lang="en-US" dirty="0"/>
              <a:t>Concern </a:t>
            </a:r>
            <a:r>
              <a:rPr lang="en-US" dirty="0" err="1"/>
              <a:t>tim</a:t>
            </a:r>
            <a:r>
              <a:rPr lang="en-US" dirty="0"/>
              <a:t> marketing di cost campaign</a:t>
            </a:r>
          </a:p>
        </p:txBody>
      </p:sp>
    </p:spTree>
    <p:extLst>
      <p:ext uri="{BB962C8B-B14F-4D97-AF65-F5344CB8AC3E}">
        <p14:creationId xmlns:p14="http://schemas.microsoft.com/office/powerpoint/2010/main" val="3754076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(7)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 smtClean="0"/>
              <a:t>Most call customers are contacted again in 10 days</a:t>
            </a:r>
          </a:p>
          <a:p>
            <a:pPr>
              <a:buFontTx/>
              <a:buChar char="-"/>
            </a:pPr>
            <a:r>
              <a:rPr lang="en-ID" sz="2000" dirty="0" smtClean="0"/>
              <a:t>Most customers only contacted between 1 to 2 times during the previous campaign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6" y="1837040"/>
            <a:ext cx="5604542" cy="286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7039"/>
            <a:ext cx="5662724" cy="286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(8)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76" y="1844075"/>
            <a:ext cx="4079239" cy="37900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550" y="1958837"/>
            <a:ext cx="3802593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Most customers were not included in previous campaign and have nonexistent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(9)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16" y="1575358"/>
            <a:ext cx="2614591" cy="25534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584" y="1575358"/>
            <a:ext cx="5741558" cy="2553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9" y="4244120"/>
            <a:ext cx="5298244" cy="2257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2" y="4244120"/>
            <a:ext cx="6468063" cy="22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EDA – Univariate (10)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5" y="1844075"/>
            <a:ext cx="5980670" cy="253495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 txBox="1">
            <a:spLocks/>
          </p:cNvSpPr>
          <p:nvPr/>
        </p:nvSpPr>
        <p:spPr>
          <a:xfrm>
            <a:off x="753763" y="5519351"/>
            <a:ext cx="10684474" cy="106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 smtClean="0"/>
              <a:t>Most call customers were contacted when number of employees were high</a:t>
            </a:r>
          </a:p>
          <a:p>
            <a:pPr>
              <a:buFontTx/>
              <a:buChar char="-"/>
            </a:pPr>
            <a:r>
              <a:rPr lang="en-ID" sz="2000" dirty="0" smtClean="0"/>
              <a:t>Most didn’t subscribe to term deposit offered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059" y="1844075"/>
            <a:ext cx="3527854" cy="34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table </a:t>
            </a:r>
            <a:r>
              <a:rPr lang="en-US" dirty="0" err="1"/>
              <a:t>Perbandingan</a:t>
            </a:r>
            <a:r>
              <a:rPr lang="en-US" dirty="0"/>
              <a:t> precision</a:t>
            </a:r>
          </a:p>
          <a:p>
            <a:pPr>
              <a:buFontTx/>
              <a:buChar char="-"/>
            </a:pPr>
            <a:r>
              <a:rPr lang="en-US" dirty="0"/>
              <a:t>Pk model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aja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Kesimpulan</a:t>
            </a:r>
          </a:p>
          <a:p>
            <a:pPr>
              <a:buFontTx/>
              <a:buChar char="-"/>
            </a:pPr>
            <a:r>
              <a:rPr lang="en-US" dirty="0" err="1"/>
              <a:t>Grafik</a:t>
            </a:r>
            <a:r>
              <a:rPr lang="en-US" dirty="0"/>
              <a:t> predict </a:t>
            </a:r>
            <a:r>
              <a:rPr lang="en-US" dirty="0" err="1"/>
              <a:t>proba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1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Perhitungan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Kesimpulan (cost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brp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8789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Menjawab</a:t>
            </a:r>
            <a:r>
              <a:rPr lang="en-US" dirty="0"/>
              <a:t> Business </a:t>
            </a:r>
            <a:r>
              <a:rPr lang="en-US" dirty="0" err="1"/>
              <a:t>Goalss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515B476-9AE4-4AAD-AE67-BDA429550E09}"/>
              </a:ext>
            </a:extLst>
          </p:cNvPr>
          <p:cNvSpPr/>
          <p:nvPr/>
        </p:nvSpPr>
        <p:spPr>
          <a:xfrm>
            <a:off x="9539183" y="2318357"/>
            <a:ext cx="2429033" cy="309058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!!  INGAT  !!</a:t>
            </a:r>
          </a:p>
          <a:p>
            <a:pPr algn="ctr"/>
            <a:r>
              <a:rPr lang="en-US" dirty="0"/>
              <a:t> </a:t>
            </a:r>
            <a:r>
              <a:rPr lang="en-US" b="1" dirty="0" err="1"/>
              <a:t>patokan</a:t>
            </a:r>
            <a:r>
              <a:rPr lang="en-US" b="1" dirty="0"/>
              <a:t> di 500 </a:t>
            </a:r>
            <a:r>
              <a:rPr lang="en-US" b="1" dirty="0" err="1"/>
              <a:t>jt</a:t>
            </a:r>
            <a:r>
              <a:rPr lang="en-US" b="1" dirty="0"/>
              <a:t> rupiah/ 30,000 euro</a:t>
            </a:r>
          </a:p>
          <a:p>
            <a:pPr algn="ctr"/>
            <a:endParaRPr lang="en-US" b="1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&gt;= </a:t>
            </a:r>
            <a:r>
              <a:rPr lang="en-US" dirty="0" err="1"/>
              <a:t>patokan</a:t>
            </a:r>
            <a:r>
              <a:rPr lang="en-US" dirty="0"/>
              <a:t> (SABI)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Rekening</a:t>
            </a:r>
            <a:r>
              <a:rPr lang="en-US" dirty="0"/>
              <a:t> &lt; </a:t>
            </a:r>
            <a:r>
              <a:rPr lang="en-US" dirty="0" err="1"/>
              <a:t>Patokan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92540AC-FAB7-4396-8CB5-2C7D20F3F54C}"/>
              </a:ext>
            </a:extLst>
          </p:cNvPr>
          <p:cNvSpPr/>
          <p:nvPr/>
        </p:nvSpPr>
        <p:spPr>
          <a:xfrm>
            <a:off x="167148" y="2182761"/>
            <a:ext cx="1406013" cy="90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</a:t>
            </a:r>
            <a:r>
              <a:rPr lang="en-US" dirty="0" err="1"/>
              <a:t>baru</a:t>
            </a:r>
            <a:endParaRPr lang="en-US" dirty="0"/>
          </a:p>
        </p:txBody>
      </p:sp>
      <p:sp>
        <p:nvSpPr>
          <p:cNvPr id="14" name="Heart 13">
            <a:extLst>
              <a:ext uri="{FF2B5EF4-FFF2-40B4-BE49-F238E27FC236}">
                <a16:creationId xmlns="" xmlns:a16="http://schemas.microsoft.com/office/drawing/2014/main" id="{392E5D61-A213-4BB0-8A6C-3891D20A1E63}"/>
              </a:ext>
            </a:extLst>
          </p:cNvPr>
          <p:cNvSpPr/>
          <p:nvPr/>
        </p:nvSpPr>
        <p:spPr>
          <a:xfrm>
            <a:off x="2482645" y="1892625"/>
            <a:ext cx="1406013" cy="1406013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83322147-18E6-47FF-A565-61C82D440560}"/>
              </a:ext>
            </a:extLst>
          </p:cNvPr>
          <p:cNvCxnSpPr/>
          <p:nvPr/>
        </p:nvCxnSpPr>
        <p:spPr>
          <a:xfrm flipV="1">
            <a:off x="3864077" y="2049310"/>
            <a:ext cx="1347020" cy="51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AB6CADEF-896F-46F4-AA50-D5EF02B4A05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888658" y="2595631"/>
            <a:ext cx="1052253" cy="131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883E966-3ECB-48E2-8C85-6EEFAA30C00E}"/>
              </a:ext>
            </a:extLst>
          </p:cNvPr>
          <p:cNvSpPr/>
          <p:nvPr/>
        </p:nvSpPr>
        <p:spPr>
          <a:xfrm>
            <a:off x="4940911" y="1771192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YA &gt;  0.6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14D189D-384A-4901-95D0-FA83581327B1}"/>
              </a:ext>
            </a:extLst>
          </p:cNvPr>
          <p:cNvSpPr/>
          <p:nvPr/>
        </p:nvSpPr>
        <p:spPr>
          <a:xfrm>
            <a:off x="4940911" y="3654329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0.6 &gt;=</a:t>
            </a:r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&gt;= 0.3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="" xmlns:a16="http://schemas.microsoft.com/office/drawing/2014/main" id="{B4F29545-C968-4923-AE3D-83B08E50170B}"/>
              </a:ext>
            </a:extLst>
          </p:cNvPr>
          <p:cNvSpPr/>
          <p:nvPr/>
        </p:nvSpPr>
        <p:spPr>
          <a:xfrm>
            <a:off x="1809135" y="2637502"/>
            <a:ext cx="560439" cy="196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A9157F7-6ABD-4250-9D7C-B0F050202771}"/>
              </a:ext>
            </a:extLst>
          </p:cNvPr>
          <p:cNvSpPr/>
          <p:nvPr/>
        </p:nvSpPr>
        <p:spPr>
          <a:xfrm>
            <a:off x="6980905" y="3530042"/>
            <a:ext cx="1714850" cy="88700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 </a:t>
            </a:r>
            <a:r>
              <a:rPr lang="en-US" dirty="0" err="1"/>
              <a:t>sabi</a:t>
            </a:r>
            <a:r>
              <a:rPr lang="en-US" dirty="0"/>
              <a:t> ga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1EB15D2-21A6-4048-9DD4-44D3AB2D1174}"/>
              </a:ext>
            </a:extLst>
          </p:cNvPr>
          <p:cNvSpPr/>
          <p:nvPr/>
        </p:nvSpPr>
        <p:spPr>
          <a:xfrm>
            <a:off x="7008988" y="1590370"/>
            <a:ext cx="2241756" cy="59239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57E843B5-FA73-4782-99AA-E6CF76BCE3F4}"/>
              </a:ext>
            </a:extLst>
          </p:cNvPr>
          <p:cNvSpPr/>
          <p:nvPr/>
        </p:nvSpPr>
        <p:spPr>
          <a:xfrm>
            <a:off x="353961" y="352649"/>
            <a:ext cx="4680155" cy="712838"/>
          </a:xfrm>
          <a:prstGeom prst="rect">
            <a:avLst/>
          </a:prstGeom>
          <a:ln w="57150">
            <a:solidFill>
              <a:schemeClr val="tx1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di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program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1811511-F160-4C5D-A4DC-2DF5D526DBCD}"/>
              </a:ext>
            </a:extLst>
          </p:cNvPr>
          <p:cNvSpPr/>
          <p:nvPr/>
        </p:nvSpPr>
        <p:spPr>
          <a:xfrm>
            <a:off x="7360392" y="2827728"/>
            <a:ext cx="791697" cy="31101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E66695E6-236C-4B52-93C5-AC271882D16A}"/>
              </a:ext>
            </a:extLst>
          </p:cNvPr>
          <p:cNvCxnSpPr>
            <a:stCxn id="22" idx="0"/>
            <a:endCxn id="49" idx="2"/>
          </p:cNvCxnSpPr>
          <p:nvPr/>
        </p:nvCxnSpPr>
        <p:spPr>
          <a:xfrm flipH="1" flipV="1">
            <a:off x="7756241" y="3138745"/>
            <a:ext cx="82089" cy="39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39F2A515-125A-4AA3-B7EB-CF4D191D796B}"/>
              </a:ext>
            </a:extLst>
          </p:cNvPr>
          <p:cNvCxnSpPr>
            <a:stCxn id="49" idx="0"/>
            <a:endCxn id="28" idx="2"/>
          </p:cNvCxnSpPr>
          <p:nvPr/>
        </p:nvCxnSpPr>
        <p:spPr>
          <a:xfrm flipV="1">
            <a:off x="7756241" y="2182761"/>
            <a:ext cx="373625" cy="644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A24912AB-02C2-48EB-A066-84282A8C22E4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6346924" y="1886566"/>
            <a:ext cx="662064" cy="14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94EBAC42-4394-47E0-AA46-4BB7C3A29DBB}"/>
              </a:ext>
            </a:extLst>
          </p:cNvPr>
          <p:cNvSpPr/>
          <p:nvPr/>
        </p:nvSpPr>
        <p:spPr>
          <a:xfrm>
            <a:off x="7106303" y="4813034"/>
            <a:ext cx="1122897" cy="37803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Sabi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56F1E56F-6D08-43C3-9CD0-F9856AB2BFCB}"/>
              </a:ext>
            </a:extLst>
          </p:cNvPr>
          <p:cNvCxnSpPr>
            <a:stCxn id="22" idx="2"/>
            <a:endCxn id="59" idx="0"/>
          </p:cNvCxnSpPr>
          <p:nvPr/>
        </p:nvCxnSpPr>
        <p:spPr>
          <a:xfrm flipH="1">
            <a:off x="7667752" y="4417044"/>
            <a:ext cx="170578" cy="39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873AB6BD-1DA9-412E-92D4-8E3706AB1162}"/>
              </a:ext>
            </a:extLst>
          </p:cNvPr>
          <p:cNvSpPr/>
          <p:nvPr/>
        </p:nvSpPr>
        <p:spPr>
          <a:xfrm>
            <a:off x="6499603" y="5593122"/>
            <a:ext cx="2237846" cy="7379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JANGAN </a:t>
            </a:r>
            <a:r>
              <a:rPr lang="en-US" dirty="0" err="1"/>
              <a:t>masukin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 </a:t>
            </a:r>
            <a:r>
              <a:rPr lang="en-US" dirty="0" err="1"/>
              <a:t>calon</a:t>
            </a:r>
            <a:r>
              <a:rPr lang="en-US" dirty="0"/>
              <a:t> customer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34FCC3EF-D503-44C7-8236-B4369AC6C7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98233" y="3973458"/>
            <a:ext cx="782672" cy="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948B062E-F9A3-4E06-9C1D-5FE812A34AF1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flipH="1">
            <a:off x="7618526" y="5191073"/>
            <a:ext cx="49226" cy="4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1F48799-AD9E-4E8A-BD80-7449EDA8548E}"/>
              </a:ext>
            </a:extLst>
          </p:cNvPr>
          <p:cNvSpPr/>
          <p:nvPr/>
        </p:nvSpPr>
        <p:spPr>
          <a:xfrm>
            <a:off x="4933406" y="5002053"/>
            <a:ext cx="1406013" cy="516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&lt; 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C2EF522-2915-437A-9A4B-D966AE1BD8C3}"/>
              </a:ext>
            </a:extLst>
          </p:cNvPr>
          <p:cNvCxnSpPr>
            <a:endCxn id="29" idx="1"/>
          </p:cNvCxnSpPr>
          <p:nvPr/>
        </p:nvCxnSpPr>
        <p:spPr>
          <a:xfrm>
            <a:off x="3864077" y="2637502"/>
            <a:ext cx="1069329" cy="262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C806C0F4-B8A8-4BB9-A419-4F30F0B89D19}"/>
              </a:ext>
            </a:extLst>
          </p:cNvPr>
          <p:cNvCxnSpPr>
            <a:stCxn id="29" idx="2"/>
            <a:endCxn id="64" idx="1"/>
          </p:cNvCxnSpPr>
          <p:nvPr/>
        </p:nvCxnSpPr>
        <p:spPr>
          <a:xfrm>
            <a:off x="5636413" y="5518961"/>
            <a:ext cx="863190" cy="44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689CBEFC-E1E8-4392-B5FA-82BD665BABA2}"/>
              </a:ext>
            </a:extLst>
          </p:cNvPr>
          <p:cNvCxnSpPr/>
          <p:nvPr/>
        </p:nvCxnSpPr>
        <p:spPr>
          <a:xfrm flipV="1">
            <a:off x="8664312" y="2288100"/>
            <a:ext cx="897094" cy="1241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170B41E-8F17-4A71-8A40-AC53F84BBE26}"/>
              </a:ext>
            </a:extLst>
          </p:cNvPr>
          <p:cNvCxnSpPr/>
          <p:nvPr/>
        </p:nvCxnSpPr>
        <p:spPr>
          <a:xfrm>
            <a:off x="8695755" y="4417044"/>
            <a:ext cx="821205" cy="106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661AE275-EA5D-4A5E-8498-2CBF6FE01557}"/>
              </a:ext>
            </a:extLst>
          </p:cNvPr>
          <p:cNvSpPr/>
          <p:nvPr/>
        </p:nvSpPr>
        <p:spPr>
          <a:xfrm>
            <a:off x="9709355" y="1145253"/>
            <a:ext cx="2241756" cy="103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Mengacu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minimal </a:t>
            </a:r>
            <a:r>
              <a:rPr lang="en-US" dirty="0" err="1"/>
              <a:t>rekening</a:t>
            </a:r>
            <a:r>
              <a:rPr lang="en-US" dirty="0"/>
              <a:t> </a:t>
            </a:r>
            <a:r>
              <a:rPr lang="en-US" dirty="0" err="1"/>
              <a:t>nasabah</a:t>
            </a:r>
            <a:r>
              <a:rPr lang="en-US" dirty="0"/>
              <a:t> premium </a:t>
            </a:r>
          </a:p>
        </p:txBody>
      </p:sp>
    </p:spTree>
    <p:extLst>
      <p:ext uri="{BB962C8B-B14F-4D97-AF65-F5344CB8AC3E}">
        <p14:creationId xmlns:p14="http://schemas.microsoft.com/office/powerpoint/2010/main" val="28625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17C270-45DA-420A-A5CC-3782A3552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VS Recall</a:t>
            </a:r>
          </a:p>
        </p:txBody>
      </p:sp>
    </p:spTree>
    <p:extLst>
      <p:ext uri="{BB962C8B-B14F-4D97-AF65-F5344CB8AC3E}">
        <p14:creationId xmlns:p14="http://schemas.microsoft.com/office/powerpoint/2010/main" val="39062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561B9-FF41-4580-8FA9-F43F1005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</a:t>
            </a:r>
            <a:r>
              <a:rPr lang="en-US" b="1" dirty="0" err="1"/>
              <a:t>diutamakan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BBCB85-D0B1-4179-87C1-E19B3115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Cost Ketika </a:t>
            </a:r>
            <a:r>
              <a:rPr lang="en-US" dirty="0" err="1"/>
              <a:t>Prediksi</a:t>
            </a:r>
            <a:r>
              <a:rPr lang="en-US" dirty="0"/>
              <a:t> = YA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= TIDAK</a:t>
            </a:r>
          </a:p>
          <a:p>
            <a:pPr marL="514350" indent="-514350">
              <a:buAutoNum type="arabicPeriod"/>
            </a:pPr>
            <a:r>
              <a:rPr lang="en-US" dirty="0" err="1"/>
              <a:t>Mengacu</a:t>
            </a:r>
            <a:r>
              <a:rPr lang="en-US" dirty="0"/>
              <a:t> pada concern </a:t>
            </a:r>
            <a:r>
              <a:rPr lang="en-US" dirty="0" err="1"/>
              <a:t>tim</a:t>
            </a:r>
            <a:r>
              <a:rPr lang="en-US" dirty="0"/>
              <a:t> marketing</a:t>
            </a:r>
          </a:p>
          <a:p>
            <a:pPr marL="514350" indent="-514350">
              <a:buAutoNum type="arabicPeriod"/>
            </a:pPr>
            <a:r>
              <a:rPr lang="en-US" dirty="0"/>
              <a:t>Campaign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sasaran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C69DFA4-F03D-47FB-A0E9-DB980B075D8B}"/>
              </a:ext>
            </a:extLst>
          </p:cNvPr>
          <p:cNvSpPr txBox="1">
            <a:spLocks/>
          </p:cNvSpPr>
          <p:nvPr/>
        </p:nvSpPr>
        <p:spPr>
          <a:xfrm>
            <a:off x="838200" y="37101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RESIKO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8F6FE04-A580-4B92-9F32-B833961BC453}"/>
              </a:ext>
            </a:extLst>
          </p:cNvPr>
          <p:cNvSpPr txBox="1">
            <a:spLocks/>
          </p:cNvSpPr>
          <p:nvPr/>
        </p:nvSpPr>
        <p:spPr>
          <a:xfrm>
            <a:off x="838200" y="4962140"/>
            <a:ext cx="10515600" cy="10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Recall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FN Tinggi  </a:t>
            </a:r>
            <a:r>
              <a:rPr lang="en-US" dirty="0" err="1">
                <a:sym typeface="Wingdings" panose="05000000000000000000" pitchFamily="2" charset="2"/>
              </a:rPr>
              <a:t>banyak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prediksi</a:t>
            </a:r>
            <a:r>
              <a:rPr lang="en-US" dirty="0">
                <a:sym typeface="Wingdings" panose="05000000000000000000" pitchFamily="2" charset="2"/>
              </a:rPr>
              <a:t> = TIDAK </a:t>
            </a:r>
            <a:r>
              <a:rPr lang="en-US" dirty="0" err="1">
                <a:sym typeface="Wingdings" panose="05000000000000000000" pitchFamily="2" charset="2"/>
              </a:rPr>
              <a:t>tapi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aktual</a:t>
            </a:r>
            <a:r>
              <a:rPr lang="en-US" dirty="0">
                <a:sym typeface="Wingdings" panose="05000000000000000000" pitchFamily="2" charset="2"/>
              </a:rPr>
              <a:t> = YA.  </a:t>
            </a:r>
            <a:r>
              <a:rPr lang="en-US" dirty="0" err="1">
                <a:sym typeface="Wingdings" panose="05000000000000000000" pitchFamily="2" charset="2"/>
              </a:rPr>
              <a:t>Potensial</a:t>
            </a:r>
            <a:r>
              <a:rPr lang="en-US" dirty="0">
                <a:sym typeface="Wingdings" panose="05000000000000000000" pitchFamily="2" charset="2"/>
              </a:rPr>
              <a:t> customer YA </a:t>
            </a:r>
            <a:r>
              <a:rPr lang="en-US" dirty="0" err="1">
                <a:sym typeface="Wingdings" panose="05000000000000000000" pitchFamily="2" charset="2"/>
              </a:rPr>
              <a:t>banyak</a:t>
            </a:r>
            <a:r>
              <a:rPr lang="en-US" dirty="0">
                <a:sym typeface="Wingdings" panose="05000000000000000000" pitchFamily="2" charset="2"/>
              </a:rPr>
              <a:t> yang </a:t>
            </a:r>
            <a:r>
              <a:rPr lang="en-US" dirty="0" err="1">
                <a:sym typeface="Wingdings" panose="05000000000000000000" pitchFamily="2" charset="2"/>
              </a:rPr>
              <a:t>menghilang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34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561B9-FF41-4580-8FA9-F43F1005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Mengatasi</a:t>
            </a:r>
            <a:r>
              <a:rPr lang="en-US" b="1" dirty="0"/>
              <a:t> </a:t>
            </a:r>
            <a:r>
              <a:rPr lang="en-US" b="1" dirty="0" err="1"/>
              <a:t>Resiko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BBCB85-D0B1-4179-87C1-E19B3115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455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Check orang-orang yang </a:t>
            </a:r>
            <a:r>
              <a:rPr lang="en-US" dirty="0" err="1"/>
              <a:t>Probabilitas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di </a:t>
            </a:r>
            <a:r>
              <a:rPr lang="en-US" dirty="0" err="1"/>
              <a:t>antara</a:t>
            </a:r>
            <a:r>
              <a:rPr lang="en-US" dirty="0"/>
              <a:t> 0.3 – 0.6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rekeningnya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9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6FE829-20DB-4FB3-8A9D-EB99BC1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Urutan</a:t>
            </a:r>
            <a:r>
              <a:rPr lang="en-US" dirty="0"/>
              <a:t> PPT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98BF82-36D7-48C6-8463-A47CB522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Tunjukin</a:t>
            </a:r>
            <a:r>
              <a:rPr lang="en-US" dirty="0"/>
              <a:t> data set &amp; </a:t>
            </a:r>
            <a:r>
              <a:rPr lang="en-US" dirty="0" err="1"/>
              <a:t>casenya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Skenario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Business problem dan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Simulasi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6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Dataset used was bank marketing campaign dataset from </a:t>
            </a:r>
            <a:r>
              <a:rPr lang="en-US" sz="2400" dirty="0" err="1" smtClean="0"/>
              <a:t>Kaggle</a:t>
            </a:r>
            <a:r>
              <a:rPr lang="en-US" sz="2400" dirty="0" smtClean="0"/>
              <a:t> </a:t>
            </a:r>
            <a:r>
              <a:rPr lang="en-US" sz="2400" dirty="0" smtClean="0"/>
              <a:t>(https</a:t>
            </a:r>
            <a:r>
              <a:rPr lang="en-US" sz="2400" dirty="0"/>
              <a:t>://</a:t>
            </a:r>
            <a:r>
              <a:rPr lang="en-US" sz="2400" dirty="0" smtClean="0"/>
              <a:t>www.kaggle.com/volodymyrgavrysh/bank-marketing-campaigns-dataset)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 smtClean="0"/>
              <a:t>Features Description</a:t>
            </a:r>
          </a:p>
          <a:p>
            <a:pPr lvl="1"/>
            <a:r>
              <a:rPr lang="en-US" sz="2000" dirty="0" smtClean="0"/>
              <a:t>Bank </a:t>
            </a:r>
            <a:r>
              <a:rPr lang="en-US" sz="2000" dirty="0"/>
              <a:t>client data:</a:t>
            </a:r>
          </a:p>
          <a:p>
            <a:pPr lvl="2"/>
            <a:r>
              <a:rPr lang="en-US" sz="1600" dirty="0" smtClean="0"/>
              <a:t>Age (numerical continuous)</a:t>
            </a:r>
            <a:endParaRPr lang="en-US" sz="1600" dirty="0"/>
          </a:p>
          <a:p>
            <a:pPr lvl="2"/>
            <a:r>
              <a:rPr lang="en-US" sz="1600" dirty="0" smtClean="0"/>
              <a:t>Job </a:t>
            </a:r>
            <a:r>
              <a:rPr lang="en-US" sz="1600" dirty="0"/>
              <a:t>: type of job (categorical: "</a:t>
            </a:r>
            <a:r>
              <a:rPr lang="en-US" sz="1600" dirty="0" err="1"/>
              <a:t>admin.","blue-collar","entrepreneur</a:t>
            </a:r>
            <a:r>
              <a:rPr lang="en-US" sz="1600" dirty="0"/>
              <a:t>",...,"unknown")</a:t>
            </a:r>
          </a:p>
          <a:p>
            <a:pPr lvl="2"/>
            <a:r>
              <a:rPr lang="en-US" sz="1600" dirty="0" smtClean="0"/>
              <a:t>Marital </a:t>
            </a:r>
            <a:r>
              <a:rPr lang="en-US" sz="1600" dirty="0"/>
              <a:t>: marital status (categorical: "</a:t>
            </a:r>
            <a:r>
              <a:rPr lang="en-US" sz="1600" dirty="0" err="1"/>
              <a:t>divorced","married","single","unknown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 smtClean="0"/>
              <a:t>Education </a:t>
            </a:r>
            <a:r>
              <a:rPr lang="en-US" sz="1600" dirty="0"/>
              <a:t>: (categorical: "illiterate",...,"</a:t>
            </a:r>
            <a:r>
              <a:rPr lang="en-US" sz="1600" dirty="0" err="1"/>
              <a:t>university.degree","unknown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 smtClean="0"/>
              <a:t>Default: </a:t>
            </a:r>
            <a:r>
              <a:rPr lang="en-US" sz="1600" dirty="0"/>
              <a:t>has credit in default?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 smtClean="0"/>
              <a:t>Housing: </a:t>
            </a:r>
            <a:r>
              <a:rPr lang="en-US" sz="1600" dirty="0"/>
              <a:t>has housing loan? (categorical: "</a:t>
            </a:r>
            <a:r>
              <a:rPr lang="en-US" sz="1600" dirty="0" err="1"/>
              <a:t>no","yes","unknown</a:t>
            </a:r>
            <a:r>
              <a:rPr lang="en-US" sz="1600" dirty="0"/>
              <a:t>")</a:t>
            </a:r>
          </a:p>
          <a:p>
            <a:pPr lvl="2"/>
            <a:r>
              <a:rPr lang="en-US" sz="1600" dirty="0" smtClean="0"/>
              <a:t>Loan: </a:t>
            </a:r>
            <a:r>
              <a:rPr lang="en-US" sz="1600" dirty="0"/>
              <a:t>has personal loan? (categorical: "</a:t>
            </a:r>
            <a:r>
              <a:rPr lang="en-US" sz="1600" dirty="0" err="1"/>
              <a:t>no","yes","unknown</a:t>
            </a:r>
            <a:r>
              <a:rPr lang="en-US" sz="1600" dirty="0" smtClean="0"/>
              <a:t>")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448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EC1A3-E984-4881-B54A-F1C5E73F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454B748-3B9E-49AD-A4D5-FC6C95CA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 smtClean="0"/>
              <a:t>Related </a:t>
            </a:r>
            <a:r>
              <a:rPr lang="en-US" sz="6000" dirty="0"/>
              <a:t>with the last contact of the current campaign:</a:t>
            </a:r>
          </a:p>
          <a:p>
            <a:pPr lvl="2"/>
            <a:r>
              <a:rPr lang="en-US" sz="5000" dirty="0" smtClean="0"/>
              <a:t>Contact: </a:t>
            </a:r>
            <a:r>
              <a:rPr lang="en-US" sz="5000" dirty="0"/>
              <a:t>contact communication type (categorical: "</a:t>
            </a:r>
            <a:r>
              <a:rPr lang="en-US" sz="5000" dirty="0" err="1"/>
              <a:t>cellular","telephone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smtClean="0"/>
              <a:t>Month: </a:t>
            </a:r>
            <a:r>
              <a:rPr lang="en-US" sz="5000" dirty="0"/>
              <a:t>last contact month of year (categorical: "</a:t>
            </a:r>
            <a:r>
              <a:rPr lang="en-US" sz="5000" dirty="0" err="1"/>
              <a:t>jan</a:t>
            </a:r>
            <a:r>
              <a:rPr lang="en-US" sz="5000" dirty="0"/>
              <a:t>", …, "</a:t>
            </a:r>
            <a:r>
              <a:rPr lang="en-US" sz="5000" dirty="0" err="1"/>
              <a:t>nov</a:t>
            </a:r>
            <a:r>
              <a:rPr lang="en-US" sz="5000" dirty="0"/>
              <a:t>", "</a:t>
            </a:r>
            <a:r>
              <a:rPr lang="en-US" sz="5000" dirty="0" err="1"/>
              <a:t>dec</a:t>
            </a:r>
            <a:r>
              <a:rPr lang="en-US" sz="5000" dirty="0"/>
              <a:t>")</a:t>
            </a:r>
          </a:p>
          <a:p>
            <a:pPr lvl="2"/>
            <a:r>
              <a:rPr lang="en-US" sz="5000" dirty="0" err="1" smtClean="0"/>
              <a:t>Dayofweek</a:t>
            </a:r>
            <a:r>
              <a:rPr lang="en-US" sz="5000" dirty="0" smtClean="0"/>
              <a:t>: </a:t>
            </a:r>
            <a:r>
              <a:rPr lang="en-US" sz="5000" dirty="0"/>
              <a:t>last contact day of the week (categorical: "mon","</a:t>
            </a:r>
            <a:r>
              <a:rPr lang="en-US" sz="5000" dirty="0" err="1"/>
              <a:t>tue</a:t>
            </a:r>
            <a:r>
              <a:rPr lang="en-US" sz="5000" dirty="0"/>
              <a:t>",...)</a:t>
            </a:r>
          </a:p>
          <a:p>
            <a:pPr lvl="2"/>
            <a:r>
              <a:rPr lang="en-US" sz="5000" dirty="0" smtClean="0"/>
              <a:t>Duration: </a:t>
            </a:r>
            <a:r>
              <a:rPr lang="en-US" sz="5000" dirty="0"/>
              <a:t>last contact duration, in seconds (numeric).</a:t>
            </a:r>
          </a:p>
          <a:p>
            <a:pPr lvl="3"/>
            <a:r>
              <a:rPr lang="en-US" sz="5000" dirty="0"/>
              <a:t>I</a:t>
            </a:r>
            <a:r>
              <a:rPr lang="en-US" sz="5000" dirty="0" smtClean="0"/>
              <a:t>mportant note: </a:t>
            </a:r>
            <a:r>
              <a:rPr lang="en-US" sz="5000" dirty="0"/>
              <a:t>this attribute highly affects the output target (e.g., if duration=0 then y="no"). , Can not get this feature before the campaign</a:t>
            </a:r>
          </a:p>
          <a:p>
            <a:pPr>
              <a:buFontTx/>
              <a:buChar char="-"/>
            </a:pPr>
            <a:endParaRPr lang="en-US" dirty="0"/>
          </a:p>
          <a:p>
            <a:pPr lvl="1"/>
            <a:r>
              <a:rPr lang="en-US" sz="6000" dirty="0" smtClean="0"/>
              <a:t>Other attributes</a:t>
            </a:r>
            <a:r>
              <a:rPr lang="en-US" sz="6000" dirty="0"/>
              <a:t>:</a:t>
            </a:r>
          </a:p>
          <a:p>
            <a:pPr lvl="2"/>
            <a:r>
              <a:rPr lang="en-US" sz="5000" dirty="0" smtClean="0"/>
              <a:t>Campaign: </a:t>
            </a:r>
            <a:r>
              <a:rPr lang="en-US" sz="5000" dirty="0"/>
              <a:t>number of contacts performed during this campaign and for this client (numeric, includes last contact)</a:t>
            </a:r>
          </a:p>
          <a:p>
            <a:pPr lvl="3"/>
            <a:r>
              <a:rPr lang="en-US" sz="5000" dirty="0" smtClean="0"/>
              <a:t>Important note: </a:t>
            </a:r>
            <a:r>
              <a:rPr lang="en-US" sz="5000" dirty="0"/>
              <a:t>Can not get this feature before the campaign</a:t>
            </a:r>
          </a:p>
          <a:p>
            <a:pPr lvl="2"/>
            <a:r>
              <a:rPr lang="en-US" sz="5000" dirty="0" err="1" smtClean="0"/>
              <a:t>Pdays</a:t>
            </a:r>
            <a:r>
              <a:rPr lang="en-US" sz="5000" dirty="0" smtClean="0"/>
              <a:t>: </a:t>
            </a:r>
            <a:r>
              <a:rPr lang="en-US" sz="5000" dirty="0"/>
              <a:t>number of days that passed by after the client was last contacted from a previous campaign (numeric; 999 means client was not previously contacted)</a:t>
            </a:r>
          </a:p>
          <a:p>
            <a:pPr lvl="2"/>
            <a:r>
              <a:rPr lang="en-US" sz="5000" dirty="0" smtClean="0"/>
              <a:t>Previous: </a:t>
            </a:r>
            <a:r>
              <a:rPr lang="en-US" sz="5000" dirty="0"/>
              <a:t>number of contacts performed before this campaign and for this client (numeric)</a:t>
            </a:r>
          </a:p>
          <a:p>
            <a:pPr lvl="2"/>
            <a:r>
              <a:rPr lang="en-US" sz="5000" dirty="0" err="1" smtClean="0"/>
              <a:t>Poutcome</a:t>
            </a:r>
            <a:r>
              <a:rPr lang="en-US" sz="5000" dirty="0" smtClean="0"/>
              <a:t>: </a:t>
            </a:r>
            <a:r>
              <a:rPr lang="en-US" sz="5000" dirty="0"/>
              <a:t>outcome of the previous marketing campaign (categorical: "</a:t>
            </a:r>
            <a:r>
              <a:rPr lang="en-US" sz="5000" dirty="0" err="1"/>
              <a:t>failure","nonexistent","success</a:t>
            </a:r>
            <a:r>
              <a:rPr lang="en-US" sz="5000" dirty="0"/>
              <a:t>")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8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1106</Words>
  <Application>Microsoft Office PowerPoint</Application>
  <PresentationFormat>Widescreen</PresentationFormat>
  <Paragraphs>137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SKENARIO</vt:lpstr>
      <vt:lpstr>PowerPoint Presentation</vt:lpstr>
      <vt:lpstr>PowerPoint Presentation</vt:lpstr>
      <vt:lpstr>Precision VS Recall</vt:lpstr>
      <vt:lpstr>Precision diutamakan</vt:lpstr>
      <vt:lpstr>Mengatasi Resiko</vt:lpstr>
      <vt:lpstr>Urutan PPT</vt:lpstr>
      <vt:lpstr>Dataset &amp; Case</vt:lpstr>
      <vt:lpstr>Dataset &amp; Case</vt:lpstr>
      <vt:lpstr>Dataset &amp; Case</vt:lpstr>
      <vt:lpstr>Scenario</vt:lpstr>
      <vt:lpstr>Business Problems and Goals</vt:lpstr>
      <vt:lpstr>EDA - Univariate</vt:lpstr>
      <vt:lpstr>EDA – Univariate (2)</vt:lpstr>
      <vt:lpstr>EDA – Univariate (3)</vt:lpstr>
      <vt:lpstr>EDA – Univariate (4)</vt:lpstr>
      <vt:lpstr>EDA – Univariate (5)</vt:lpstr>
      <vt:lpstr>EDA – Univariate (6)</vt:lpstr>
      <vt:lpstr>EDA – Univariate (6)</vt:lpstr>
      <vt:lpstr>EDA – Univariate (7)</vt:lpstr>
      <vt:lpstr>EDA – Univariate (8)</vt:lpstr>
      <vt:lpstr>EDA – Univariate (9)</vt:lpstr>
      <vt:lpstr>EDA – Univariate (10)</vt:lpstr>
      <vt:lpstr>Modelling</vt:lpstr>
      <vt:lpstr>Simulasi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ayas</dc:creator>
  <cp:lastModifiedBy>hendri tedjo</cp:lastModifiedBy>
  <cp:revision>36</cp:revision>
  <dcterms:created xsi:type="dcterms:W3CDTF">2021-05-28T10:39:48Z</dcterms:created>
  <dcterms:modified xsi:type="dcterms:W3CDTF">2021-06-02T14:22:20Z</dcterms:modified>
</cp:coreProperties>
</file>