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58" r:id="rId4"/>
    <p:sldId id="268" r:id="rId5"/>
    <p:sldId id="267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31B8D-AEB5-4F17-BF76-599346334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D7CF57-C1C9-4F7D-8907-8E06A08CB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3E6B6-9724-45AE-81D2-389EFEE4A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C7545-17D6-40C5-AF3F-A7746F7A3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FE5A4-46EE-4ACC-B161-CB3D53C7A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7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DFAD7-EFBE-488B-A654-59E0547B7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F90913-05DD-496B-879B-DF0143C19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74A9B-4EAB-4149-BA9B-1E78B5C5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EE880-FBBC-4151-B5C3-3BCEEEFA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459DC-03E1-4177-A6E6-1034B05DD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63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CFF45-9AE3-41E9-B10C-9A75C30277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8B060-AFC5-41D5-BAC9-D754FC76C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26D99-5B54-478A-BC06-AA0661C96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4D0EF-1F1D-4B8A-B66D-7D59F31BF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F5BA6-1F64-42F0-BAF1-6B5D57DB8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23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F5B05-0A07-4942-B390-83D227485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80CA0-D20F-4601-A14B-02D3562EC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422F8-0FD9-44C1-A35A-990A54C5A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A860F-CC61-467F-9050-D50E21D21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5B8D9-5289-4B72-9499-2F1B2E46B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6EAC5-EE1A-491B-BB2C-BDD52BD77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3E277-8D52-43F3-98FB-E0CFF2E30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F44AB-9771-44DB-977D-3630A37B5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FB8AE-358A-4B9A-A107-BC4C75091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93194-1762-4B9A-8CF5-7871EE3EE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3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D6178-E071-4926-813A-C1CD12F6D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B1A26-4968-4C49-A4C0-2B8404FBD0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4FDF0-017D-4135-BC52-E7473D775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C8DDC-7384-4599-B360-4AA7E2A72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08CD8-717D-4049-9640-F25B46C1D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B4174-2E11-496F-BD4B-33210E517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5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74B59-F71F-44BC-ADA6-88B38A8ED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6F67D-970D-4DA6-BFE4-A049C0D29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09540-61E7-4894-BC4B-5FDA35608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F44226-88D7-40B1-8617-5A362E65C6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51099E-EAAD-4E07-B30B-B177C76DC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6FF32E-817F-40C9-8A6F-1864948C1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8B2285-2CD5-4A4D-9AFC-137009752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365F4E-7CC5-463B-9F0E-EF3729216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27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D0921-2B9B-4E88-9AB7-A85E0ABBB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161EA-F8FD-4480-BC47-0A4852A0C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2ECA95-BB8C-492D-878A-C1800C2AF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1E33F9-BE76-4C9E-BA89-46D8CE80F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34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FE5350-59D6-4C4D-8B85-DA79FB7B3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FD89B4-5E0B-4DDD-AB84-362385787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168BE-5949-49B1-8843-3497AA626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E6902-C52C-4A42-B8DC-ABDF545EB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05018-3D3C-44D8-8348-BC38DF0ED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DAD25-444E-4933-B8C6-AA3C56ED7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31D77-66FE-4F13-B32D-6CFD798D4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6D9AA-4C6E-4493-88E2-7ADAB3250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97537-DC04-4174-BD00-392C74ACD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42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529AD-0189-4801-94AF-9BB0F4660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6054B8-915E-4CE5-8CE0-0FD6C0AD2F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2F7C0-45E3-4063-AF00-EDB124FEF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7DC09-74A4-4E17-9BB4-9DAD076E2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975AA-9348-42C2-B09D-BF233163A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B7657-856A-46B5-B638-0DA3F8C1E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86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2725EB-D1DD-4241-825B-2562F14B8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8AB85-5BC8-4828-B118-7E948E08A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826FD-E24E-4DB1-B788-6CE65AEFA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1B066-343D-43D8-97CB-4AEB94029EE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ECDAB-8BD2-42B2-8729-8C508644FC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6254A-6B65-42EE-ADA8-ECB6B288E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67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C270-45DA-420A-A5CC-3782A35521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SKENARIO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7E43DF-EBED-41CA-9F3C-BB6878D5AE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Scipy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49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 dan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510"/>
            <a:ext cx="10515600" cy="474145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rendahnya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keberhasilan</a:t>
            </a:r>
            <a:r>
              <a:rPr lang="en-US" dirty="0"/>
              <a:t> marketing campaign bank XYZ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US" dirty="0"/>
          </a:p>
          <a:p>
            <a:r>
              <a:rPr lang="en-US" dirty="0" err="1"/>
              <a:t>Biaya</a:t>
            </a:r>
            <a:r>
              <a:rPr lang="en-US" dirty="0"/>
              <a:t> yang </a:t>
            </a:r>
            <a:r>
              <a:rPr lang="en-US" dirty="0" err="1"/>
              <a:t>dikeluarkan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marketing campaign juga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besarrrr</a:t>
            </a:r>
            <a:endParaRPr lang="en-US" dirty="0"/>
          </a:p>
          <a:p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agar </a:t>
            </a:r>
            <a:r>
              <a:rPr lang="en-US" dirty="0" err="1"/>
              <a:t>supaya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memfilter</a:t>
            </a:r>
            <a:r>
              <a:rPr lang="en-US" dirty="0"/>
              <a:t> </a:t>
            </a:r>
            <a:r>
              <a:rPr lang="en-US" dirty="0" err="1"/>
              <a:t>nasabah</a:t>
            </a:r>
            <a:r>
              <a:rPr lang="en-US" dirty="0"/>
              <a:t> yang </a:t>
            </a:r>
            <a:r>
              <a:rPr lang="en-US" dirty="0" err="1"/>
              <a:t>berpotensi</a:t>
            </a:r>
            <a:r>
              <a:rPr lang="en-US" dirty="0"/>
              <a:t> dan yang </a:t>
            </a:r>
            <a:r>
              <a:rPr lang="en-US" dirty="0" err="1"/>
              <a:t>tidak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GOALS</a:t>
            </a:r>
          </a:p>
          <a:p>
            <a:r>
              <a:rPr lang="en-US" dirty="0" err="1"/>
              <a:t>Memprediksi</a:t>
            </a:r>
            <a:r>
              <a:rPr lang="en-US" dirty="0"/>
              <a:t> </a:t>
            </a:r>
            <a:r>
              <a:rPr lang="en-US" dirty="0" err="1"/>
              <a:t>nasabah</a:t>
            </a:r>
            <a:r>
              <a:rPr lang="en-US" dirty="0"/>
              <a:t> bank yang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dposit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untk</a:t>
            </a:r>
            <a:r>
              <a:rPr lang="en-US" dirty="0"/>
              <a:t> campaign </a:t>
            </a:r>
            <a:r>
              <a:rPr lang="en-US" dirty="0" err="1"/>
              <a:t>berikutnya</a:t>
            </a:r>
            <a:r>
              <a:rPr lang="en-US" dirty="0"/>
              <a:t> </a:t>
            </a:r>
            <a:r>
              <a:rPr lang="en-US" dirty="0" err="1"/>
              <a:t>berdasrkan</a:t>
            </a:r>
            <a:r>
              <a:rPr lang="en-US" dirty="0"/>
              <a:t> model </a:t>
            </a:r>
            <a:r>
              <a:rPr lang="en-US" dirty="0" err="1"/>
              <a:t>dari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Machine Learning</a:t>
            </a:r>
          </a:p>
          <a:p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penurunan</a:t>
            </a:r>
            <a:r>
              <a:rPr lang="en-US" dirty="0"/>
              <a:t> cost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Machine </a:t>
            </a:r>
            <a:r>
              <a:rPr lang="en-US" dirty="0" err="1"/>
              <a:t>learningggggg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757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Skenario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1 slide 1 </a:t>
            </a:r>
            <a:r>
              <a:rPr lang="en-US" dirty="0" err="1"/>
              <a:t>grafik</a:t>
            </a:r>
            <a:r>
              <a:rPr lang="en-US" dirty="0"/>
              <a:t> 1 table 1 insight</a:t>
            </a:r>
          </a:p>
          <a:p>
            <a:pPr>
              <a:buFontTx/>
              <a:buChar char="-"/>
            </a:pPr>
            <a:r>
              <a:rPr lang="en-US" dirty="0" err="1"/>
              <a:t>Tunjukkan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unique</a:t>
            </a:r>
          </a:p>
          <a:p>
            <a:pPr>
              <a:buFontTx/>
              <a:buChar char="-"/>
            </a:pPr>
            <a:r>
              <a:rPr lang="en-US" dirty="0" err="1"/>
              <a:t>Conclusionn</a:t>
            </a:r>
            <a:r>
              <a:rPr lang="en-US" dirty="0"/>
              <a:t> EDA</a:t>
            </a:r>
          </a:p>
        </p:txBody>
      </p:sp>
    </p:spTree>
    <p:extLst>
      <p:ext uri="{BB962C8B-B14F-4D97-AF65-F5344CB8AC3E}">
        <p14:creationId xmlns:p14="http://schemas.microsoft.com/office/powerpoint/2010/main" val="1768367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/>
              <a:t>Tunjukkan</a:t>
            </a:r>
            <a:r>
              <a:rPr lang="en-US" dirty="0"/>
              <a:t> table </a:t>
            </a:r>
            <a:r>
              <a:rPr lang="en-US" dirty="0" err="1"/>
              <a:t>Perbandingan</a:t>
            </a:r>
            <a:r>
              <a:rPr lang="en-US" dirty="0"/>
              <a:t> precision</a:t>
            </a:r>
          </a:p>
          <a:p>
            <a:pPr>
              <a:buFontTx/>
              <a:buChar char="-"/>
            </a:pPr>
            <a:r>
              <a:rPr lang="en-US" dirty="0"/>
              <a:t>Pk model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aja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Kesimpulan</a:t>
            </a:r>
          </a:p>
          <a:p>
            <a:pPr>
              <a:buFontTx/>
              <a:buChar char="-"/>
            </a:pPr>
            <a:r>
              <a:rPr lang="en-US" dirty="0" err="1"/>
              <a:t>Grafik</a:t>
            </a:r>
            <a:r>
              <a:rPr lang="en-US" dirty="0"/>
              <a:t> predict </a:t>
            </a:r>
            <a:r>
              <a:rPr lang="en-US" dirty="0" err="1"/>
              <a:t>proba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314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Simulasi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/>
              <a:t>Tunjukkan</a:t>
            </a:r>
            <a:r>
              <a:rPr lang="en-US" dirty="0"/>
              <a:t> </a:t>
            </a:r>
            <a:r>
              <a:rPr lang="en-US" dirty="0" err="1"/>
              <a:t>asumsi</a:t>
            </a:r>
            <a:r>
              <a:rPr lang="en-US" dirty="0"/>
              <a:t> yang </a:t>
            </a:r>
            <a:r>
              <a:rPr lang="en-US" dirty="0" err="1"/>
              <a:t>dipakai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Perhitungan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Kesimpulan (cost </a:t>
            </a:r>
            <a:r>
              <a:rPr lang="en-US" dirty="0" err="1"/>
              <a:t>berkurang</a:t>
            </a:r>
            <a:r>
              <a:rPr lang="en-US" dirty="0"/>
              <a:t> </a:t>
            </a:r>
            <a:r>
              <a:rPr lang="en-US" dirty="0" err="1"/>
              <a:t>brp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58789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/>
              <a:t>Menjawab</a:t>
            </a:r>
            <a:r>
              <a:rPr lang="en-US" dirty="0"/>
              <a:t> Business </a:t>
            </a:r>
            <a:r>
              <a:rPr lang="en-US" dirty="0" err="1"/>
              <a:t>Goalss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302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69F860C-3DD8-4B3C-9AD3-19A463E43850}"/>
              </a:ext>
            </a:extLst>
          </p:cNvPr>
          <p:cNvSpPr/>
          <p:nvPr/>
        </p:nvSpPr>
        <p:spPr>
          <a:xfrm>
            <a:off x="245805" y="176982"/>
            <a:ext cx="5019369" cy="924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 DATA SCIENCE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7A9CFE-7D7A-4C6B-806D-32870BC47BAE}"/>
              </a:ext>
            </a:extLst>
          </p:cNvPr>
          <p:cNvSpPr/>
          <p:nvPr/>
        </p:nvSpPr>
        <p:spPr>
          <a:xfrm>
            <a:off x="245806" y="1248697"/>
            <a:ext cx="2418736" cy="27726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dirty="0" err="1"/>
              <a:t>Terima</a:t>
            </a:r>
            <a:r>
              <a:rPr lang="en-US" dirty="0"/>
              <a:t> report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marketing</a:t>
            </a:r>
          </a:p>
          <a:p>
            <a:pPr marL="342900" indent="-342900" algn="ctr">
              <a:buAutoNum type="arabicPeriod"/>
            </a:pPr>
            <a:r>
              <a:rPr lang="en-US" dirty="0"/>
              <a:t>Dari report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didaptkan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gagal</a:t>
            </a:r>
            <a:r>
              <a:rPr lang="en-US" dirty="0"/>
              <a:t> (88% </a:t>
            </a:r>
            <a:r>
              <a:rPr lang="en-US" dirty="0" err="1"/>
              <a:t>tdk</a:t>
            </a:r>
            <a:r>
              <a:rPr lang="en-US" dirty="0"/>
              <a:t> </a:t>
            </a:r>
            <a:r>
              <a:rPr lang="en-US" dirty="0" err="1"/>
              <a:t>beli</a:t>
            </a:r>
            <a:r>
              <a:rPr lang="en-US" dirty="0"/>
              <a:t> </a:t>
            </a:r>
            <a:r>
              <a:rPr lang="en-US" dirty="0" err="1"/>
              <a:t>deposito</a:t>
            </a:r>
            <a:r>
              <a:rPr lang="en-US" dirty="0"/>
              <a:t>)</a:t>
            </a:r>
          </a:p>
          <a:p>
            <a:pPr marL="342900" indent="-342900" algn="ctr">
              <a:buAutoNum type="arabicPeriod"/>
            </a:pPr>
            <a:r>
              <a:rPr lang="en-US" dirty="0" err="1"/>
              <a:t>Evaluasi</a:t>
            </a: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230BFF4-90C0-448F-8655-E62BB29256A3}"/>
              </a:ext>
            </a:extLst>
          </p:cNvPr>
          <p:cNvSpPr/>
          <p:nvPr/>
        </p:nvSpPr>
        <p:spPr>
          <a:xfrm>
            <a:off x="5048865" y="1248698"/>
            <a:ext cx="130769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ar: 6 Points 9">
            <a:extLst>
              <a:ext uri="{FF2B5EF4-FFF2-40B4-BE49-F238E27FC236}">
                <a16:creationId xmlns:a16="http://schemas.microsoft.com/office/drawing/2014/main" id="{50B4BDF3-4192-47A7-B59C-EE4FAD5DE0B0}"/>
              </a:ext>
            </a:extLst>
          </p:cNvPr>
          <p:cNvSpPr/>
          <p:nvPr/>
        </p:nvSpPr>
        <p:spPr>
          <a:xfrm>
            <a:off x="6422923" y="442452"/>
            <a:ext cx="2330245" cy="2330245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PERLU DIBUAT 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8F2F6E-973E-431B-8946-9ED27879C274}"/>
              </a:ext>
            </a:extLst>
          </p:cNvPr>
          <p:cNvSpPr/>
          <p:nvPr/>
        </p:nvSpPr>
        <p:spPr>
          <a:xfrm>
            <a:off x="6378677" y="2871019"/>
            <a:ext cx="2418736" cy="13470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[PENTING] model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campaign/program marketing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5980B7-833F-401F-A9FF-1110D070F93F}"/>
              </a:ext>
            </a:extLst>
          </p:cNvPr>
          <p:cNvSpPr/>
          <p:nvPr/>
        </p:nvSpPr>
        <p:spPr>
          <a:xfrm>
            <a:off x="6378677" y="4360607"/>
            <a:ext cx="2418736" cy="22417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Kolom di dataset model yang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KOLOM YG BISA DIDAPATKAN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Campaign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C299E1-1B01-4DC8-A1D6-3365EC8ED552}"/>
              </a:ext>
            </a:extLst>
          </p:cNvPr>
          <p:cNvSpPr/>
          <p:nvPr/>
        </p:nvSpPr>
        <p:spPr>
          <a:xfrm>
            <a:off x="776749" y="4606414"/>
            <a:ext cx="3244645" cy="1750142"/>
          </a:xfrm>
          <a:prstGeom prst="rect">
            <a:avLst/>
          </a:prstGeom>
          <a:ln w="57150">
            <a:solidFill>
              <a:schemeClr val="tx1"/>
            </a:solidFill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!!  INGAT  !!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Calon customer yang di approach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nasabah</a:t>
            </a:r>
            <a:r>
              <a:rPr lang="en-US" dirty="0"/>
              <a:t> bank </a:t>
            </a:r>
            <a:r>
              <a:rPr lang="en-US" dirty="0" err="1"/>
              <a:t>tersebut</a:t>
            </a:r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99FF53C-44D6-4140-BA6D-4BFCB9D42FCF}"/>
              </a:ext>
            </a:extLst>
          </p:cNvPr>
          <p:cNvSpPr/>
          <p:nvPr/>
        </p:nvSpPr>
        <p:spPr>
          <a:xfrm>
            <a:off x="8819536" y="1106130"/>
            <a:ext cx="752168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E49095A-1E8E-4BD3-922A-E2010D50DAE2}"/>
              </a:ext>
            </a:extLst>
          </p:cNvPr>
          <p:cNvSpPr/>
          <p:nvPr/>
        </p:nvSpPr>
        <p:spPr>
          <a:xfrm>
            <a:off x="9615949" y="550606"/>
            <a:ext cx="2330245" cy="2330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calon</a:t>
            </a:r>
            <a:r>
              <a:rPr lang="en-US" dirty="0"/>
              <a:t> customer </a:t>
            </a:r>
            <a:r>
              <a:rPr lang="en-US" dirty="0" err="1"/>
              <a:t>untuk</a:t>
            </a:r>
            <a:r>
              <a:rPr lang="en-US" dirty="0"/>
              <a:t> program marketing </a:t>
            </a:r>
            <a:r>
              <a:rPr lang="en-US" dirty="0" err="1"/>
              <a:t>selanjutnya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9BF0DA-F8BE-4200-8063-53905AE628CC}"/>
              </a:ext>
            </a:extLst>
          </p:cNvPr>
          <p:cNvSpPr/>
          <p:nvPr/>
        </p:nvSpPr>
        <p:spPr>
          <a:xfrm>
            <a:off x="2846439" y="1248697"/>
            <a:ext cx="2040193" cy="27726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Tambahan</a:t>
            </a:r>
            <a:r>
              <a:rPr lang="en-US" dirty="0"/>
              <a:t> :</a:t>
            </a:r>
          </a:p>
          <a:p>
            <a:pPr algn="ctr"/>
            <a:r>
              <a:rPr lang="en-US" dirty="0"/>
              <a:t>Concern </a:t>
            </a:r>
            <a:r>
              <a:rPr lang="en-US" dirty="0" err="1"/>
              <a:t>tim</a:t>
            </a:r>
            <a:r>
              <a:rPr lang="en-US" dirty="0"/>
              <a:t> marketing di cost campaign</a:t>
            </a:r>
          </a:p>
        </p:txBody>
      </p:sp>
    </p:spTree>
    <p:extLst>
      <p:ext uri="{BB962C8B-B14F-4D97-AF65-F5344CB8AC3E}">
        <p14:creationId xmlns:p14="http://schemas.microsoft.com/office/powerpoint/2010/main" val="3754076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515B476-9AE4-4AAD-AE67-BDA429550E09}"/>
              </a:ext>
            </a:extLst>
          </p:cNvPr>
          <p:cNvSpPr/>
          <p:nvPr/>
        </p:nvSpPr>
        <p:spPr>
          <a:xfrm>
            <a:off x="9539183" y="2318357"/>
            <a:ext cx="2429033" cy="3090588"/>
          </a:xfrm>
          <a:prstGeom prst="rect">
            <a:avLst/>
          </a:prstGeom>
          <a:ln w="57150">
            <a:solidFill>
              <a:schemeClr val="tx1"/>
            </a:solidFill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!!  INGAT  !!</a:t>
            </a:r>
          </a:p>
          <a:p>
            <a:pPr algn="ctr"/>
            <a:r>
              <a:rPr lang="en-US" dirty="0"/>
              <a:t> </a:t>
            </a:r>
            <a:r>
              <a:rPr lang="en-US" b="1" dirty="0" err="1"/>
              <a:t>patokan</a:t>
            </a:r>
            <a:r>
              <a:rPr lang="en-US" b="1" dirty="0"/>
              <a:t> di 500 </a:t>
            </a:r>
            <a:r>
              <a:rPr lang="en-US" b="1" dirty="0" err="1"/>
              <a:t>jt</a:t>
            </a:r>
            <a:r>
              <a:rPr lang="en-US" b="1" dirty="0"/>
              <a:t> rupiah/ 30,000 euro</a:t>
            </a:r>
          </a:p>
          <a:p>
            <a:pPr algn="ctr"/>
            <a:endParaRPr lang="en-US" b="1" dirty="0"/>
          </a:p>
          <a:p>
            <a:pPr algn="ctr"/>
            <a:r>
              <a:rPr lang="en-US" dirty="0" err="1"/>
              <a:t>Rekening</a:t>
            </a:r>
            <a:r>
              <a:rPr lang="en-US" dirty="0"/>
              <a:t> &gt;= </a:t>
            </a:r>
            <a:r>
              <a:rPr lang="en-US" dirty="0" err="1"/>
              <a:t>patokan</a:t>
            </a:r>
            <a:r>
              <a:rPr lang="en-US" dirty="0"/>
              <a:t> (SABI)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Rekening</a:t>
            </a:r>
            <a:r>
              <a:rPr lang="en-US" dirty="0"/>
              <a:t> &lt; </a:t>
            </a:r>
            <a:r>
              <a:rPr lang="en-US" dirty="0" err="1"/>
              <a:t>Patokan</a:t>
            </a:r>
            <a:r>
              <a:rPr lang="en-US" dirty="0"/>
              <a:t> (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sabi</a:t>
            </a:r>
            <a:r>
              <a:rPr lang="en-US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2540AC-FAB7-4396-8CB5-2C7D20F3F54C}"/>
              </a:ext>
            </a:extLst>
          </p:cNvPr>
          <p:cNvSpPr/>
          <p:nvPr/>
        </p:nvSpPr>
        <p:spPr>
          <a:xfrm>
            <a:off x="167148" y="2182761"/>
            <a:ext cx="1406013" cy="909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baru</a:t>
            </a:r>
            <a:endParaRPr lang="en-US" dirty="0"/>
          </a:p>
        </p:txBody>
      </p:sp>
      <p:sp>
        <p:nvSpPr>
          <p:cNvPr id="14" name="Heart 13">
            <a:extLst>
              <a:ext uri="{FF2B5EF4-FFF2-40B4-BE49-F238E27FC236}">
                <a16:creationId xmlns:a16="http://schemas.microsoft.com/office/drawing/2014/main" id="{392E5D61-A213-4BB0-8A6C-3891D20A1E63}"/>
              </a:ext>
            </a:extLst>
          </p:cNvPr>
          <p:cNvSpPr/>
          <p:nvPr/>
        </p:nvSpPr>
        <p:spPr>
          <a:xfrm>
            <a:off x="2482645" y="1892625"/>
            <a:ext cx="1406013" cy="1406013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322147-18E6-47FF-A565-61C82D440560}"/>
              </a:ext>
            </a:extLst>
          </p:cNvPr>
          <p:cNvCxnSpPr/>
          <p:nvPr/>
        </p:nvCxnSpPr>
        <p:spPr>
          <a:xfrm flipV="1">
            <a:off x="3864077" y="2049310"/>
            <a:ext cx="1347020" cy="516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6CADEF-896F-46F4-AA50-D5EF02B4A05E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888658" y="2595631"/>
            <a:ext cx="1052253" cy="1317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883E966-3ECB-48E2-8C85-6EEFAA30C00E}"/>
              </a:ext>
            </a:extLst>
          </p:cNvPr>
          <p:cNvSpPr/>
          <p:nvPr/>
        </p:nvSpPr>
        <p:spPr>
          <a:xfrm>
            <a:off x="4940911" y="1771192"/>
            <a:ext cx="1406013" cy="51690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Proba</a:t>
            </a:r>
            <a:r>
              <a:rPr lang="en-US" dirty="0"/>
              <a:t> YA &gt;  0.6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4D189D-384A-4901-95D0-FA83581327B1}"/>
              </a:ext>
            </a:extLst>
          </p:cNvPr>
          <p:cNvSpPr/>
          <p:nvPr/>
        </p:nvSpPr>
        <p:spPr>
          <a:xfrm>
            <a:off x="4940911" y="3654329"/>
            <a:ext cx="1406013" cy="51690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0.6 &gt;=</a:t>
            </a:r>
            <a:r>
              <a:rPr lang="en-US" dirty="0" err="1"/>
              <a:t>Proba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&gt;= 0.3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4F29545-C968-4923-AE3D-83B08E50170B}"/>
              </a:ext>
            </a:extLst>
          </p:cNvPr>
          <p:cNvSpPr/>
          <p:nvPr/>
        </p:nvSpPr>
        <p:spPr>
          <a:xfrm>
            <a:off x="1809135" y="2637502"/>
            <a:ext cx="560439" cy="1962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9157F7-6ABD-4250-9D7C-B0F050202771}"/>
              </a:ext>
            </a:extLst>
          </p:cNvPr>
          <p:cNvSpPr/>
          <p:nvPr/>
        </p:nvSpPr>
        <p:spPr>
          <a:xfrm>
            <a:off x="6980905" y="3530042"/>
            <a:ext cx="1714850" cy="88700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rekeningnya</a:t>
            </a:r>
            <a:r>
              <a:rPr lang="en-US" dirty="0"/>
              <a:t> </a:t>
            </a:r>
            <a:r>
              <a:rPr lang="en-US" dirty="0" err="1"/>
              <a:t>sabi</a:t>
            </a:r>
            <a:r>
              <a:rPr lang="en-US" dirty="0"/>
              <a:t> ga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1EB15D2-21A6-4048-9DD4-44D3AB2D1174}"/>
              </a:ext>
            </a:extLst>
          </p:cNvPr>
          <p:cNvSpPr/>
          <p:nvPr/>
        </p:nvSpPr>
        <p:spPr>
          <a:xfrm>
            <a:off x="7008988" y="1590370"/>
            <a:ext cx="2241756" cy="59239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Gas </a:t>
            </a:r>
            <a:r>
              <a:rPr lang="en-US" dirty="0" err="1"/>
              <a:t>masukin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list </a:t>
            </a:r>
            <a:r>
              <a:rPr lang="en-US" dirty="0" err="1"/>
              <a:t>calon</a:t>
            </a:r>
            <a:r>
              <a:rPr lang="en-US" dirty="0"/>
              <a:t> customer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7E843B5-FA73-4782-99AA-E6CF76BCE3F4}"/>
              </a:ext>
            </a:extLst>
          </p:cNvPr>
          <p:cNvSpPr/>
          <p:nvPr/>
        </p:nvSpPr>
        <p:spPr>
          <a:xfrm>
            <a:off x="353961" y="352649"/>
            <a:ext cx="4680155" cy="712838"/>
          </a:xfrm>
          <a:prstGeom prst="rect">
            <a:avLst/>
          </a:prstGeom>
          <a:ln w="57150">
            <a:solidFill>
              <a:schemeClr val="tx1"/>
            </a:solidFill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di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jeda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program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1811511-F160-4C5D-A4DC-2DF5D526DBCD}"/>
              </a:ext>
            </a:extLst>
          </p:cNvPr>
          <p:cNvSpPr/>
          <p:nvPr/>
        </p:nvSpPr>
        <p:spPr>
          <a:xfrm>
            <a:off x="7360392" y="2827728"/>
            <a:ext cx="791697" cy="31101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Sabi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6695E6-236C-4B52-93C5-AC271882D16A}"/>
              </a:ext>
            </a:extLst>
          </p:cNvPr>
          <p:cNvCxnSpPr>
            <a:stCxn id="22" idx="0"/>
            <a:endCxn id="49" idx="2"/>
          </p:cNvCxnSpPr>
          <p:nvPr/>
        </p:nvCxnSpPr>
        <p:spPr>
          <a:xfrm flipH="1" flipV="1">
            <a:off x="7756241" y="3138745"/>
            <a:ext cx="82089" cy="39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F2A515-125A-4AA3-B7EB-CF4D191D796B}"/>
              </a:ext>
            </a:extLst>
          </p:cNvPr>
          <p:cNvCxnSpPr>
            <a:stCxn id="49" idx="0"/>
            <a:endCxn id="28" idx="2"/>
          </p:cNvCxnSpPr>
          <p:nvPr/>
        </p:nvCxnSpPr>
        <p:spPr>
          <a:xfrm flipV="1">
            <a:off x="7756241" y="2182761"/>
            <a:ext cx="373625" cy="644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4912AB-02C2-48EB-A066-84282A8C22E4}"/>
              </a:ext>
            </a:extLst>
          </p:cNvPr>
          <p:cNvCxnSpPr>
            <a:cxnSpLocks/>
            <a:stCxn id="19" idx="3"/>
            <a:endCxn id="28" idx="1"/>
          </p:cNvCxnSpPr>
          <p:nvPr/>
        </p:nvCxnSpPr>
        <p:spPr>
          <a:xfrm flipV="1">
            <a:off x="6346924" y="1886566"/>
            <a:ext cx="662064" cy="143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94EBAC42-4394-47E0-AA46-4BB7C3A29DBB}"/>
              </a:ext>
            </a:extLst>
          </p:cNvPr>
          <p:cNvSpPr/>
          <p:nvPr/>
        </p:nvSpPr>
        <p:spPr>
          <a:xfrm>
            <a:off x="7106303" y="4813034"/>
            <a:ext cx="1122897" cy="37803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Sabi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6F1E56F-6D08-43C3-9CD0-F9856AB2BFCB}"/>
              </a:ext>
            </a:extLst>
          </p:cNvPr>
          <p:cNvCxnSpPr>
            <a:stCxn id="22" idx="2"/>
            <a:endCxn id="59" idx="0"/>
          </p:cNvCxnSpPr>
          <p:nvPr/>
        </p:nvCxnSpPr>
        <p:spPr>
          <a:xfrm flipH="1">
            <a:off x="7667752" y="4417044"/>
            <a:ext cx="170578" cy="39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73AB6BD-1DA9-412E-92D4-8E3706AB1162}"/>
              </a:ext>
            </a:extLst>
          </p:cNvPr>
          <p:cNvSpPr/>
          <p:nvPr/>
        </p:nvSpPr>
        <p:spPr>
          <a:xfrm>
            <a:off x="6499603" y="5593122"/>
            <a:ext cx="2237846" cy="7379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JANGAN </a:t>
            </a:r>
            <a:r>
              <a:rPr lang="en-US" dirty="0" err="1"/>
              <a:t>masukin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list </a:t>
            </a:r>
            <a:r>
              <a:rPr lang="en-US" dirty="0" err="1"/>
              <a:t>calon</a:t>
            </a:r>
            <a:r>
              <a:rPr lang="en-US" dirty="0"/>
              <a:t> customer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4FCC3EF-D503-44C7-8236-B4369AC6C71B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98233" y="3973458"/>
            <a:ext cx="782672" cy="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8B062E-F9A3-4E06-9C1D-5FE812A34AF1}"/>
              </a:ext>
            </a:extLst>
          </p:cNvPr>
          <p:cNvCxnSpPr>
            <a:stCxn id="59" idx="2"/>
            <a:endCxn id="64" idx="0"/>
          </p:cNvCxnSpPr>
          <p:nvPr/>
        </p:nvCxnSpPr>
        <p:spPr>
          <a:xfrm flipH="1">
            <a:off x="7618526" y="5191073"/>
            <a:ext cx="49226" cy="402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1F48799-AD9E-4E8A-BD80-7449EDA8548E}"/>
              </a:ext>
            </a:extLst>
          </p:cNvPr>
          <p:cNvSpPr/>
          <p:nvPr/>
        </p:nvSpPr>
        <p:spPr>
          <a:xfrm>
            <a:off x="4933406" y="5002053"/>
            <a:ext cx="1406013" cy="51690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Proba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&lt; 0.3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C2EF522-2915-437A-9A4B-D966AE1BD8C3}"/>
              </a:ext>
            </a:extLst>
          </p:cNvPr>
          <p:cNvCxnSpPr>
            <a:endCxn id="29" idx="1"/>
          </p:cNvCxnSpPr>
          <p:nvPr/>
        </p:nvCxnSpPr>
        <p:spPr>
          <a:xfrm>
            <a:off x="3864077" y="2637502"/>
            <a:ext cx="1069329" cy="2623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06C0F4-B8A8-4BB9-A419-4F30F0B89D19}"/>
              </a:ext>
            </a:extLst>
          </p:cNvPr>
          <p:cNvCxnSpPr>
            <a:stCxn id="29" idx="2"/>
            <a:endCxn id="64" idx="1"/>
          </p:cNvCxnSpPr>
          <p:nvPr/>
        </p:nvCxnSpPr>
        <p:spPr>
          <a:xfrm>
            <a:off x="5636413" y="5518961"/>
            <a:ext cx="863190" cy="443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89CBEFC-E1E8-4392-B5FA-82BD665BABA2}"/>
              </a:ext>
            </a:extLst>
          </p:cNvPr>
          <p:cNvCxnSpPr/>
          <p:nvPr/>
        </p:nvCxnSpPr>
        <p:spPr>
          <a:xfrm flipV="1">
            <a:off x="8664312" y="2288100"/>
            <a:ext cx="897094" cy="1241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170B41E-8F17-4A71-8A40-AC53F84BBE26}"/>
              </a:ext>
            </a:extLst>
          </p:cNvPr>
          <p:cNvCxnSpPr/>
          <p:nvPr/>
        </p:nvCxnSpPr>
        <p:spPr>
          <a:xfrm>
            <a:off x="8695755" y="4417044"/>
            <a:ext cx="821205" cy="1066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661AE275-EA5D-4A5E-8498-2CBF6FE01557}"/>
              </a:ext>
            </a:extLst>
          </p:cNvPr>
          <p:cNvSpPr/>
          <p:nvPr/>
        </p:nvSpPr>
        <p:spPr>
          <a:xfrm>
            <a:off x="9709355" y="1145253"/>
            <a:ext cx="2241756" cy="1037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Mengacu</a:t>
            </a:r>
            <a:r>
              <a:rPr lang="en-US" dirty="0"/>
              <a:t> pada </a:t>
            </a:r>
            <a:r>
              <a:rPr lang="en-US" dirty="0" err="1"/>
              <a:t>jumlah</a:t>
            </a:r>
            <a:r>
              <a:rPr lang="en-US" dirty="0"/>
              <a:t> minimal </a:t>
            </a:r>
            <a:r>
              <a:rPr lang="en-US" dirty="0" err="1"/>
              <a:t>rekening</a:t>
            </a:r>
            <a:r>
              <a:rPr lang="en-US" dirty="0"/>
              <a:t> </a:t>
            </a:r>
            <a:r>
              <a:rPr lang="en-US" dirty="0" err="1"/>
              <a:t>nasabah</a:t>
            </a:r>
            <a:r>
              <a:rPr lang="en-US" dirty="0"/>
              <a:t> premium </a:t>
            </a:r>
          </a:p>
        </p:txBody>
      </p:sp>
    </p:spTree>
    <p:extLst>
      <p:ext uri="{BB962C8B-B14F-4D97-AF65-F5344CB8AC3E}">
        <p14:creationId xmlns:p14="http://schemas.microsoft.com/office/powerpoint/2010/main" val="2862501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C270-45DA-420A-A5CC-3782A35521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Precision VS Recall</a:t>
            </a:r>
          </a:p>
        </p:txBody>
      </p:sp>
    </p:spTree>
    <p:extLst>
      <p:ext uri="{BB962C8B-B14F-4D97-AF65-F5344CB8AC3E}">
        <p14:creationId xmlns:p14="http://schemas.microsoft.com/office/powerpoint/2010/main" val="390628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561B9-FF41-4580-8FA9-F43F10051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Precision </a:t>
            </a:r>
            <a:r>
              <a:rPr lang="en-US" b="1" dirty="0" err="1"/>
              <a:t>diutamakan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BCB85-D0B1-4179-87C1-E19B31155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60337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err="1"/>
              <a:t>Menghindari</a:t>
            </a:r>
            <a:r>
              <a:rPr lang="en-US" dirty="0"/>
              <a:t> </a:t>
            </a:r>
            <a:r>
              <a:rPr lang="en-US" dirty="0" err="1"/>
              <a:t>kerugian</a:t>
            </a:r>
            <a:r>
              <a:rPr lang="en-US" dirty="0"/>
              <a:t> Cost Ketika </a:t>
            </a:r>
            <a:r>
              <a:rPr lang="en-US" dirty="0" err="1"/>
              <a:t>Prediksi</a:t>
            </a:r>
            <a:r>
              <a:rPr lang="en-US" dirty="0"/>
              <a:t> = YA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Aktual</a:t>
            </a:r>
            <a:r>
              <a:rPr lang="en-US" dirty="0"/>
              <a:t> = TIDAK</a:t>
            </a:r>
          </a:p>
          <a:p>
            <a:pPr marL="514350" indent="-514350">
              <a:buAutoNum type="arabicPeriod"/>
            </a:pPr>
            <a:r>
              <a:rPr lang="en-US" dirty="0" err="1"/>
              <a:t>Mengacu</a:t>
            </a:r>
            <a:r>
              <a:rPr lang="en-US" dirty="0"/>
              <a:t> pada concern </a:t>
            </a:r>
            <a:r>
              <a:rPr lang="en-US" dirty="0" err="1"/>
              <a:t>tim</a:t>
            </a:r>
            <a:r>
              <a:rPr lang="en-US" dirty="0"/>
              <a:t> marketing</a:t>
            </a:r>
          </a:p>
          <a:p>
            <a:pPr marL="514350" indent="-514350">
              <a:buAutoNum type="arabicPeriod"/>
            </a:pPr>
            <a:r>
              <a:rPr lang="en-US" dirty="0"/>
              <a:t>Campaign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sasaran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C69DFA4-F03D-47FB-A0E9-DB980B075D8B}"/>
              </a:ext>
            </a:extLst>
          </p:cNvPr>
          <p:cNvSpPr txBox="1">
            <a:spLocks/>
          </p:cNvSpPr>
          <p:nvPr/>
        </p:nvSpPr>
        <p:spPr>
          <a:xfrm>
            <a:off x="838200" y="37101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RESIKO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8F6FE04-A580-4B92-9F32-B833961BC453}"/>
              </a:ext>
            </a:extLst>
          </p:cNvPr>
          <p:cNvSpPr txBox="1">
            <a:spLocks/>
          </p:cNvSpPr>
          <p:nvPr/>
        </p:nvSpPr>
        <p:spPr>
          <a:xfrm>
            <a:off x="838200" y="4962140"/>
            <a:ext cx="10515600" cy="1014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Recall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FN Tinggi  </a:t>
            </a:r>
            <a:r>
              <a:rPr lang="en-US" dirty="0" err="1">
                <a:sym typeface="Wingdings" panose="05000000000000000000" pitchFamily="2" charset="2"/>
              </a:rPr>
              <a:t>banyak</a:t>
            </a:r>
            <a:r>
              <a:rPr lang="en-US" dirty="0">
                <a:sym typeface="Wingdings" panose="05000000000000000000" pitchFamily="2" charset="2"/>
              </a:rPr>
              <a:t> yang </a:t>
            </a:r>
            <a:r>
              <a:rPr lang="en-US" dirty="0" err="1">
                <a:sym typeface="Wingdings" panose="05000000000000000000" pitchFamily="2" charset="2"/>
              </a:rPr>
              <a:t>prediksi</a:t>
            </a:r>
            <a:r>
              <a:rPr lang="en-US" dirty="0">
                <a:sym typeface="Wingdings" panose="05000000000000000000" pitchFamily="2" charset="2"/>
              </a:rPr>
              <a:t> = TIDAK </a:t>
            </a:r>
            <a:r>
              <a:rPr lang="en-US" dirty="0" err="1">
                <a:sym typeface="Wingdings" panose="05000000000000000000" pitchFamily="2" charset="2"/>
              </a:rPr>
              <a:t>tapi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aktual</a:t>
            </a:r>
            <a:r>
              <a:rPr lang="en-US" dirty="0">
                <a:sym typeface="Wingdings" panose="05000000000000000000" pitchFamily="2" charset="2"/>
              </a:rPr>
              <a:t> = YA.  </a:t>
            </a:r>
            <a:r>
              <a:rPr lang="en-US" dirty="0" err="1">
                <a:sym typeface="Wingdings" panose="05000000000000000000" pitchFamily="2" charset="2"/>
              </a:rPr>
              <a:t>Potensial</a:t>
            </a:r>
            <a:r>
              <a:rPr lang="en-US" dirty="0">
                <a:sym typeface="Wingdings" panose="05000000000000000000" pitchFamily="2" charset="2"/>
              </a:rPr>
              <a:t> customer YA </a:t>
            </a:r>
            <a:r>
              <a:rPr lang="en-US" dirty="0" err="1">
                <a:sym typeface="Wingdings" panose="05000000000000000000" pitchFamily="2" charset="2"/>
              </a:rPr>
              <a:t>banyak</a:t>
            </a:r>
            <a:r>
              <a:rPr lang="en-US" dirty="0">
                <a:sym typeface="Wingdings" panose="05000000000000000000" pitchFamily="2" charset="2"/>
              </a:rPr>
              <a:t> yang </a:t>
            </a:r>
            <a:r>
              <a:rPr lang="en-US" dirty="0" err="1">
                <a:sym typeface="Wingdings" panose="05000000000000000000" pitchFamily="2" charset="2"/>
              </a:rPr>
              <a:t>menghilang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93445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561B9-FF41-4580-8FA9-F43F10051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Mengatasi</a:t>
            </a:r>
            <a:r>
              <a:rPr lang="en-US" b="1" dirty="0"/>
              <a:t> </a:t>
            </a:r>
            <a:r>
              <a:rPr lang="en-US" b="1" dirty="0" err="1"/>
              <a:t>Resiko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BCB85-D0B1-4179-87C1-E19B31155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94556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Check orang-orang yang </a:t>
            </a:r>
            <a:r>
              <a:rPr lang="en-US" dirty="0" err="1"/>
              <a:t>Probabilitas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di </a:t>
            </a:r>
            <a:r>
              <a:rPr lang="en-US" dirty="0" err="1"/>
              <a:t>antara</a:t>
            </a:r>
            <a:r>
              <a:rPr lang="en-US" dirty="0"/>
              <a:t> 0.3 – 0.6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rekeningnya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393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FE829-20DB-4FB3-8A9D-EB99BC1FD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Urutan</a:t>
            </a:r>
            <a:r>
              <a:rPr lang="en-US" dirty="0"/>
              <a:t> PPT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8BF82-36D7-48C6-8463-A47CB522F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Tunjukin</a:t>
            </a:r>
            <a:r>
              <a:rPr lang="en-US" dirty="0"/>
              <a:t> data set &amp; </a:t>
            </a:r>
            <a:r>
              <a:rPr lang="en-US" dirty="0" err="1"/>
              <a:t>casenya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Skenario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Business problem dan goals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EDA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Modelling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Simulasi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Conclusion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967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&amp;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/>
              <a:t>Masukin</a:t>
            </a:r>
            <a:r>
              <a:rPr lang="en-US" dirty="0"/>
              <a:t> link Kaggle dan </a:t>
            </a:r>
            <a:r>
              <a:rPr lang="en-US" dirty="0" err="1"/>
              <a:t>deskripsi</a:t>
            </a:r>
            <a:r>
              <a:rPr lang="en-US" dirty="0"/>
              <a:t> case </a:t>
            </a:r>
            <a:r>
              <a:rPr lang="en-US" dirty="0" err="1"/>
              <a:t>tersebut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Deskripsi</a:t>
            </a:r>
            <a:r>
              <a:rPr lang="en-US" dirty="0"/>
              <a:t> features (</a:t>
            </a:r>
            <a:r>
              <a:rPr lang="en-US" dirty="0" err="1"/>
              <a:t>sekalian</a:t>
            </a:r>
            <a:r>
              <a:rPr lang="en-US" dirty="0"/>
              <a:t> </a:t>
            </a:r>
            <a:r>
              <a:rPr lang="en-US" dirty="0" err="1"/>
              <a:t>tunjukin</a:t>
            </a:r>
            <a:r>
              <a:rPr lang="en-US" dirty="0"/>
              <a:t> </a:t>
            </a:r>
            <a:r>
              <a:rPr lang="en-US" dirty="0" err="1"/>
              <a:t>yng</a:t>
            </a:r>
            <a:r>
              <a:rPr lang="en-US" dirty="0"/>
              <a:t> numerical dan categorical)</a:t>
            </a:r>
          </a:p>
        </p:txBody>
      </p:sp>
    </p:spTree>
    <p:extLst>
      <p:ext uri="{BB962C8B-B14F-4D97-AF65-F5344CB8AC3E}">
        <p14:creationId xmlns:p14="http://schemas.microsoft.com/office/powerpoint/2010/main" val="984482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Skenario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/>
              <a:t>Skenario</a:t>
            </a:r>
            <a:r>
              <a:rPr lang="en-US" dirty="0"/>
              <a:t> </a:t>
            </a:r>
            <a:r>
              <a:rPr lang="en-US" dirty="0" err="1"/>
              <a:t>Businesss</a:t>
            </a:r>
            <a:r>
              <a:rPr lang="en-US" dirty="0"/>
              <a:t> (</a:t>
            </a:r>
            <a:r>
              <a:rPr lang="en-US" dirty="0" err="1"/>
              <a:t>fokuskan</a:t>
            </a:r>
            <a:r>
              <a:rPr lang="en-US" dirty="0"/>
              <a:t> pada </a:t>
            </a:r>
            <a:r>
              <a:rPr lang="en-US" dirty="0" err="1"/>
              <a:t>si</a:t>
            </a:r>
            <a:r>
              <a:rPr lang="en-US" dirty="0"/>
              <a:t> concern </a:t>
            </a:r>
            <a:r>
              <a:rPr lang="en-US" dirty="0" err="1"/>
              <a:t>tim</a:t>
            </a:r>
            <a:r>
              <a:rPr lang="en-US" dirty="0"/>
              <a:t> marketing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menekan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/cost)</a:t>
            </a:r>
          </a:p>
        </p:txBody>
      </p:sp>
    </p:spTree>
    <p:extLst>
      <p:ext uri="{BB962C8B-B14F-4D97-AF65-F5344CB8AC3E}">
        <p14:creationId xmlns:p14="http://schemas.microsoft.com/office/powerpoint/2010/main" val="2956074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385</Words>
  <Application>Microsoft Office PowerPoint</Application>
  <PresentationFormat>Widescreen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SKENARIO</vt:lpstr>
      <vt:lpstr>PowerPoint Presentation</vt:lpstr>
      <vt:lpstr>PowerPoint Presentation</vt:lpstr>
      <vt:lpstr>Precision VS Recall</vt:lpstr>
      <vt:lpstr>Precision diutamakan</vt:lpstr>
      <vt:lpstr>Mengatasi Resiko</vt:lpstr>
      <vt:lpstr>Urutan PPT</vt:lpstr>
      <vt:lpstr>Dataset &amp; Case</vt:lpstr>
      <vt:lpstr>Skenario</vt:lpstr>
      <vt:lpstr>Business problem dan goals</vt:lpstr>
      <vt:lpstr>Skenario</vt:lpstr>
      <vt:lpstr>Modelling</vt:lpstr>
      <vt:lpstr>Simulasi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Abdullah ayas</dc:creator>
  <cp:lastModifiedBy>Abdullah ayas</cp:lastModifiedBy>
  <cp:revision>24</cp:revision>
  <dcterms:created xsi:type="dcterms:W3CDTF">2021-05-28T10:39:48Z</dcterms:created>
  <dcterms:modified xsi:type="dcterms:W3CDTF">2021-06-02T06:45:09Z</dcterms:modified>
</cp:coreProperties>
</file>