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66" r:id="rId2"/>
    <p:sldId id="270" r:id="rId3"/>
    <p:sldId id="271" r:id="rId4"/>
    <p:sldId id="293" r:id="rId5"/>
    <p:sldId id="294" r:id="rId6"/>
    <p:sldId id="272" r:id="rId7"/>
    <p:sldId id="273" r:id="rId8"/>
    <p:sldId id="296" r:id="rId9"/>
    <p:sldId id="334" r:id="rId10"/>
    <p:sldId id="257" r:id="rId11"/>
    <p:sldId id="258" r:id="rId12"/>
    <p:sldId id="297" r:id="rId13"/>
    <p:sldId id="274" r:id="rId14"/>
    <p:sldId id="282" r:id="rId15"/>
    <p:sldId id="283" r:id="rId16"/>
    <p:sldId id="284" r:id="rId17"/>
    <p:sldId id="285" r:id="rId18"/>
    <p:sldId id="288" r:id="rId19"/>
    <p:sldId id="287" r:id="rId20"/>
    <p:sldId id="289" r:id="rId21"/>
    <p:sldId id="290" r:id="rId22"/>
    <p:sldId id="291" r:id="rId23"/>
    <p:sldId id="292" r:id="rId24"/>
    <p:sldId id="278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295" r:id="rId34"/>
    <p:sldId id="325" r:id="rId35"/>
    <p:sldId id="286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298" r:id="rId45"/>
    <p:sldId id="275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37" r:id="rId58"/>
    <p:sldId id="340" r:id="rId59"/>
    <p:sldId id="312" r:id="rId60"/>
    <p:sldId id="339" r:id="rId61"/>
    <p:sldId id="338" r:id="rId62"/>
    <p:sldId id="311" r:id="rId63"/>
    <p:sldId id="336" r:id="rId64"/>
    <p:sldId id="313" r:id="rId65"/>
    <p:sldId id="276" r:id="rId66"/>
    <p:sldId id="314" r:id="rId67"/>
    <p:sldId id="315" r:id="rId68"/>
    <p:sldId id="316" r:id="rId69"/>
    <p:sldId id="277" r:id="rId70"/>
    <p:sldId id="33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ayas" initials="Aa" lastIdx="1" clrIdx="0">
    <p:extLst>
      <p:ext uri="{19B8F6BF-5375-455C-9EA6-DF929625EA0E}">
        <p15:presenceInfo xmlns:p15="http://schemas.microsoft.com/office/powerpoint/2012/main" userId="4d83caf670d637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55" autoAdjust="0"/>
  </p:normalViewPr>
  <p:slideViewPr>
    <p:cSldViewPr snapToGrid="0">
      <p:cViewPr varScale="1">
        <p:scale>
          <a:sx n="61" d="100"/>
          <a:sy n="61" d="100"/>
        </p:scale>
        <p:origin x="812" y="56"/>
      </p:cViewPr>
      <p:guideLst/>
    </p:cSldViewPr>
  </p:slideViewPr>
  <p:outlineViewPr>
    <p:cViewPr>
      <p:scale>
        <a:sx n="33" d="100"/>
        <a:sy n="33" d="100"/>
      </p:scale>
      <p:origin x="0" y="-15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3T10:29:15.560" idx="1">
    <p:pos x="10" y="10"/>
    <p:text>perlu atau tidak</p:text>
    <p:extLst>
      <p:ext uri="{C676402C-5697-4E1C-873F-D02D1690AC5C}">
        <p15:threadingInfo xmlns:p15="http://schemas.microsoft.com/office/powerpoint/2012/main" timeZoneBias="-39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A87BF-B724-42C2-B03F-AA152422DC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B46A4C-CDD6-4112-92B0-122F00C087DC}">
      <dgm:prSet phldrT="[Text]"/>
      <dgm:spPr/>
      <dgm:t>
        <a:bodyPr/>
        <a:lstStyle/>
        <a:p>
          <a:r>
            <a:rPr lang="en-US" dirty="0"/>
            <a:t>Pipeline</a:t>
          </a:r>
        </a:p>
      </dgm:t>
    </dgm:pt>
    <dgm:pt modelId="{EEF8AD14-5112-4A9E-BEE7-F5B74F1A08E2}" type="parTrans" cxnId="{6FD47175-7CCF-48D1-90C8-2DE1DF87B6BE}">
      <dgm:prSet/>
      <dgm:spPr/>
      <dgm:t>
        <a:bodyPr/>
        <a:lstStyle/>
        <a:p>
          <a:endParaRPr lang="en-US"/>
        </a:p>
      </dgm:t>
    </dgm:pt>
    <dgm:pt modelId="{B346F125-579C-4EC7-B2A3-46A3463A3626}" type="sibTrans" cxnId="{6FD47175-7CCF-48D1-90C8-2DE1DF87B6BE}">
      <dgm:prSet/>
      <dgm:spPr/>
      <dgm:t>
        <a:bodyPr/>
        <a:lstStyle/>
        <a:p>
          <a:endParaRPr lang="en-US"/>
        </a:p>
      </dgm:t>
    </dgm:pt>
    <dgm:pt modelId="{089E2520-E560-46EF-AC98-D652A68F3B7F}">
      <dgm:prSet phldrT="[Text]"/>
      <dgm:spPr/>
      <dgm:t>
        <a:bodyPr/>
        <a:lstStyle/>
        <a:p>
          <a:r>
            <a:rPr lang="en-US" dirty="0"/>
            <a:t>Features engineering</a:t>
          </a:r>
        </a:p>
      </dgm:t>
    </dgm:pt>
    <dgm:pt modelId="{559CBF0E-756D-48E3-BDA1-82FA4A148590}" type="parTrans" cxnId="{00A57D37-D239-4771-A24D-B0BF6F1D3D9E}">
      <dgm:prSet/>
      <dgm:spPr/>
      <dgm:t>
        <a:bodyPr/>
        <a:lstStyle/>
        <a:p>
          <a:endParaRPr lang="en-US"/>
        </a:p>
      </dgm:t>
    </dgm:pt>
    <dgm:pt modelId="{D7CDDF62-7202-4491-8A32-8365BABB93C8}" type="sibTrans" cxnId="{00A57D37-D239-4771-A24D-B0BF6F1D3D9E}">
      <dgm:prSet/>
      <dgm:spPr/>
      <dgm:t>
        <a:bodyPr/>
        <a:lstStyle/>
        <a:p>
          <a:endParaRPr lang="en-US"/>
        </a:p>
      </dgm:t>
    </dgm:pt>
    <dgm:pt modelId="{1A8C999F-82F1-42BA-9E0C-6490E6CAB2D6}">
      <dgm:prSet phldrT="[Text]"/>
      <dgm:spPr/>
      <dgm:t>
        <a:bodyPr/>
        <a:lstStyle/>
        <a:p>
          <a:r>
            <a:rPr lang="en-US" dirty="0"/>
            <a:t>Robust Scaling</a:t>
          </a:r>
        </a:p>
      </dgm:t>
    </dgm:pt>
    <dgm:pt modelId="{E7A15919-0AC9-4918-A993-6B3E73750D37}" type="parTrans" cxnId="{1A7AC2DE-AD5F-40BD-BA3B-97D4E69D3F25}">
      <dgm:prSet/>
      <dgm:spPr/>
      <dgm:t>
        <a:bodyPr/>
        <a:lstStyle/>
        <a:p>
          <a:endParaRPr lang="en-US"/>
        </a:p>
      </dgm:t>
    </dgm:pt>
    <dgm:pt modelId="{2F7F7E2F-EA02-41BD-AFD3-DD5F37EF9C1D}" type="sibTrans" cxnId="{1A7AC2DE-AD5F-40BD-BA3B-97D4E69D3F25}">
      <dgm:prSet/>
      <dgm:spPr/>
      <dgm:t>
        <a:bodyPr/>
        <a:lstStyle/>
        <a:p>
          <a:endParaRPr lang="en-US"/>
        </a:p>
      </dgm:t>
    </dgm:pt>
    <dgm:pt modelId="{95F8C426-E725-4152-9929-4078C534DC13}">
      <dgm:prSet phldrT="[Text]"/>
      <dgm:spPr/>
      <dgm:t>
        <a:bodyPr/>
        <a:lstStyle/>
        <a:p>
          <a:r>
            <a:rPr lang="en-US" dirty="0"/>
            <a:t>Encoding</a:t>
          </a:r>
        </a:p>
      </dgm:t>
    </dgm:pt>
    <dgm:pt modelId="{128571E6-BD25-4769-BB33-C5A9CD93A03F}" type="parTrans" cxnId="{A88B9D08-AB60-4640-A7B8-A93F8876214E}">
      <dgm:prSet/>
      <dgm:spPr/>
      <dgm:t>
        <a:bodyPr/>
        <a:lstStyle/>
        <a:p>
          <a:endParaRPr lang="en-US"/>
        </a:p>
      </dgm:t>
    </dgm:pt>
    <dgm:pt modelId="{D656E339-46F3-4661-9F3C-43811D068C3F}" type="sibTrans" cxnId="{A88B9D08-AB60-4640-A7B8-A93F8876214E}">
      <dgm:prSet/>
      <dgm:spPr/>
      <dgm:t>
        <a:bodyPr/>
        <a:lstStyle/>
        <a:p>
          <a:endParaRPr lang="en-US"/>
        </a:p>
      </dgm:t>
    </dgm:pt>
    <dgm:pt modelId="{D4A9201E-D4FA-4087-A513-D5AEE32C90AE}">
      <dgm:prSet phldrT="[Text]"/>
      <dgm:spPr/>
      <dgm:t>
        <a:bodyPr/>
        <a:lstStyle/>
        <a:p>
          <a:r>
            <a:rPr lang="en-US" dirty="0"/>
            <a:t>One Hot Encoding</a:t>
          </a:r>
        </a:p>
      </dgm:t>
    </dgm:pt>
    <dgm:pt modelId="{E9415F32-813D-48F8-9356-6788DD3FA6A0}" type="parTrans" cxnId="{1B26CF01-6BF9-4DA2-AE8A-BD43BD4F52FE}">
      <dgm:prSet/>
      <dgm:spPr/>
      <dgm:t>
        <a:bodyPr/>
        <a:lstStyle/>
        <a:p>
          <a:endParaRPr lang="en-US"/>
        </a:p>
      </dgm:t>
    </dgm:pt>
    <dgm:pt modelId="{C5DFE777-4FDC-41BA-A491-E40A641CF576}" type="sibTrans" cxnId="{1B26CF01-6BF9-4DA2-AE8A-BD43BD4F52FE}">
      <dgm:prSet/>
      <dgm:spPr/>
      <dgm:t>
        <a:bodyPr/>
        <a:lstStyle/>
        <a:p>
          <a:endParaRPr lang="en-US"/>
        </a:p>
      </dgm:t>
    </dgm:pt>
    <dgm:pt modelId="{04117526-A214-4C67-A9C1-26CDD4F8CACE}">
      <dgm:prSet/>
      <dgm:spPr/>
      <dgm:t>
        <a:bodyPr/>
        <a:lstStyle/>
        <a:p>
          <a:r>
            <a:rPr lang="en-US" dirty="0"/>
            <a:t>Numerical Columns</a:t>
          </a:r>
        </a:p>
      </dgm:t>
    </dgm:pt>
    <dgm:pt modelId="{EDF541F3-A3B4-454F-A9ED-B3BD212743FC}" type="parTrans" cxnId="{0F7C38ED-4EAB-48C6-9F72-03FEB1535CDA}">
      <dgm:prSet/>
      <dgm:spPr/>
      <dgm:t>
        <a:bodyPr/>
        <a:lstStyle/>
        <a:p>
          <a:endParaRPr lang="en-US"/>
        </a:p>
      </dgm:t>
    </dgm:pt>
    <dgm:pt modelId="{14E25B72-6DC6-4D08-A6CC-53A31D12B3A1}" type="sibTrans" cxnId="{0F7C38ED-4EAB-48C6-9F72-03FEB1535CDA}">
      <dgm:prSet/>
      <dgm:spPr/>
      <dgm:t>
        <a:bodyPr/>
        <a:lstStyle/>
        <a:p>
          <a:endParaRPr lang="en-US"/>
        </a:p>
      </dgm:t>
    </dgm:pt>
    <dgm:pt modelId="{F583796D-942F-4E4D-BDB4-A86BB640F9AB}">
      <dgm:prSet/>
      <dgm:spPr/>
      <dgm:t>
        <a:bodyPr/>
        <a:lstStyle/>
        <a:p>
          <a:r>
            <a:rPr lang="en-US" dirty="0"/>
            <a:t>Categorical Columns</a:t>
          </a:r>
        </a:p>
      </dgm:t>
    </dgm:pt>
    <dgm:pt modelId="{24528A3B-DB65-4D53-8587-5D389AD46082}" type="parTrans" cxnId="{F003829B-2334-44FC-9E70-9FAEFB95FA6A}">
      <dgm:prSet/>
      <dgm:spPr/>
      <dgm:t>
        <a:bodyPr/>
        <a:lstStyle/>
        <a:p>
          <a:endParaRPr lang="en-US"/>
        </a:p>
      </dgm:t>
    </dgm:pt>
    <dgm:pt modelId="{8D7F7054-62DD-411E-BFFA-79BE978B3257}" type="sibTrans" cxnId="{F003829B-2334-44FC-9E70-9FAEFB95FA6A}">
      <dgm:prSet/>
      <dgm:spPr/>
      <dgm:t>
        <a:bodyPr/>
        <a:lstStyle/>
        <a:p>
          <a:endParaRPr lang="en-US"/>
        </a:p>
      </dgm:t>
    </dgm:pt>
    <dgm:pt modelId="{9C1EEA96-40D7-447E-AD77-6319CB7F476E}" type="pres">
      <dgm:prSet presAssocID="{4B9A87BF-B724-42C2-B03F-AA152422DC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676462-046B-49CC-848A-45D3A73E7DD9}" type="pres">
      <dgm:prSet presAssocID="{9DB46A4C-CDD6-4112-92B0-122F00C087DC}" presName="root1" presStyleCnt="0"/>
      <dgm:spPr/>
    </dgm:pt>
    <dgm:pt modelId="{F88F97F2-5962-435F-80DE-135209ABCE2B}" type="pres">
      <dgm:prSet presAssocID="{9DB46A4C-CDD6-4112-92B0-122F00C087DC}" presName="LevelOneTextNode" presStyleLbl="node0" presStyleIdx="0" presStyleCnt="1">
        <dgm:presLayoutVars>
          <dgm:chPref val="3"/>
        </dgm:presLayoutVars>
      </dgm:prSet>
      <dgm:spPr/>
    </dgm:pt>
    <dgm:pt modelId="{9D6AA913-93E8-45C1-992A-BE948B6E64CD}" type="pres">
      <dgm:prSet presAssocID="{9DB46A4C-CDD6-4112-92B0-122F00C087DC}" presName="level2hierChild" presStyleCnt="0"/>
      <dgm:spPr/>
    </dgm:pt>
    <dgm:pt modelId="{796F55F0-64A5-43A9-A5BB-304F9E889E3E}" type="pres">
      <dgm:prSet presAssocID="{559CBF0E-756D-48E3-BDA1-82FA4A148590}" presName="conn2-1" presStyleLbl="parChTrans1D2" presStyleIdx="0" presStyleCnt="2"/>
      <dgm:spPr/>
    </dgm:pt>
    <dgm:pt modelId="{0F87B7A0-2060-44AC-841A-FFB8B9CA35FB}" type="pres">
      <dgm:prSet presAssocID="{559CBF0E-756D-48E3-BDA1-82FA4A148590}" presName="connTx" presStyleLbl="parChTrans1D2" presStyleIdx="0" presStyleCnt="2"/>
      <dgm:spPr/>
    </dgm:pt>
    <dgm:pt modelId="{B9926A74-4D3C-4F61-9181-246742F84CC1}" type="pres">
      <dgm:prSet presAssocID="{089E2520-E560-46EF-AC98-D652A68F3B7F}" presName="root2" presStyleCnt="0"/>
      <dgm:spPr/>
    </dgm:pt>
    <dgm:pt modelId="{EF2E2E26-C58B-4771-B8A4-255D450250A7}" type="pres">
      <dgm:prSet presAssocID="{089E2520-E560-46EF-AC98-D652A68F3B7F}" presName="LevelTwoTextNode" presStyleLbl="node2" presStyleIdx="0" presStyleCnt="2">
        <dgm:presLayoutVars>
          <dgm:chPref val="3"/>
        </dgm:presLayoutVars>
      </dgm:prSet>
      <dgm:spPr/>
    </dgm:pt>
    <dgm:pt modelId="{7D3E0C7B-751D-4165-83F9-1BE1785C5996}" type="pres">
      <dgm:prSet presAssocID="{089E2520-E560-46EF-AC98-D652A68F3B7F}" presName="level3hierChild" presStyleCnt="0"/>
      <dgm:spPr/>
    </dgm:pt>
    <dgm:pt modelId="{F7989328-B3E1-4569-9516-144720C0C3D1}" type="pres">
      <dgm:prSet presAssocID="{E7A15919-0AC9-4918-A993-6B3E73750D37}" presName="conn2-1" presStyleLbl="parChTrans1D3" presStyleIdx="0" presStyleCnt="2"/>
      <dgm:spPr/>
    </dgm:pt>
    <dgm:pt modelId="{86A8DA91-A323-46E1-AFFA-D7FFD5CCE474}" type="pres">
      <dgm:prSet presAssocID="{E7A15919-0AC9-4918-A993-6B3E73750D37}" presName="connTx" presStyleLbl="parChTrans1D3" presStyleIdx="0" presStyleCnt="2"/>
      <dgm:spPr/>
    </dgm:pt>
    <dgm:pt modelId="{5D030200-91DA-4A7D-8EDB-ED2B1D78EE54}" type="pres">
      <dgm:prSet presAssocID="{1A8C999F-82F1-42BA-9E0C-6490E6CAB2D6}" presName="root2" presStyleCnt="0"/>
      <dgm:spPr/>
    </dgm:pt>
    <dgm:pt modelId="{1A3588A4-3DC4-48F2-A84C-E595E65D108B}" type="pres">
      <dgm:prSet presAssocID="{1A8C999F-82F1-42BA-9E0C-6490E6CAB2D6}" presName="LevelTwoTextNode" presStyleLbl="node3" presStyleIdx="0" presStyleCnt="2">
        <dgm:presLayoutVars>
          <dgm:chPref val="3"/>
        </dgm:presLayoutVars>
      </dgm:prSet>
      <dgm:spPr/>
    </dgm:pt>
    <dgm:pt modelId="{8F14F863-4270-4BFB-AC20-5570728D2F15}" type="pres">
      <dgm:prSet presAssocID="{1A8C999F-82F1-42BA-9E0C-6490E6CAB2D6}" presName="level3hierChild" presStyleCnt="0"/>
      <dgm:spPr/>
    </dgm:pt>
    <dgm:pt modelId="{EA7167CF-53A2-48D0-B203-E0647C5CAE16}" type="pres">
      <dgm:prSet presAssocID="{EDF541F3-A3B4-454F-A9ED-B3BD212743FC}" presName="conn2-1" presStyleLbl="parChTrans1D4" presStyleIdx="0" presStyleCnt="2"/>
      <dgm:spPr/>
    </dgm:pt>
    <dgm:pt modelId="{9475477E-258D-4CB7-8229-48B58D249228}" type="pres">
      <dgm:prSet presAssocID="{EDF541F3-A3B4-454F-A9ED-B3BD212743FC}" presName="connTx" presStyleLbl="parChTrans1D4" presStyleIdx="0" presStyleCnt="2"/>
      <dgm:spPr/>
    </dgm:pt>
    <dgm:pt modelId="{D806EE03-D765-4EFD-A3A4-12A39010C0A2}" type="pres">
      <dgm:prSet presAssocID="{04117526-A214-4C67-A9C1-26CDD4F8CACE}" presName="root2" presStyleCnt="0"/>
      <dgm:spPr/>
    </dgm:pt>
    <dgm:pt modelId="{86B6F692-5E26-4574-BBFB-BC71539DA728}" type="pres">
      <dgm:prSet presAssocID="{04117526-A214-4C67-A9C1-26CDD4F8CACE}" presName="LevelTwoTextNode" presStyleLbl="node4" presStyleIdx="0" presStyleCnt="2">
        <dgm:presLayoutVars>
          <dgm:chPref val="3"/>
        </dgm:presLayoutVars>
      </dgm:prSet>
      <dgm:spPr/>
    </dgm:pt>
    <dgm:pt modelId="{AA5DCCC1-5805-4953-8AB4-F292EA117C3D}" type="pres">
      <dgm:prSet presAssocID="{04117526-A214-4C67-A9C1-26CDD4F8CACE}" presName="level3hierChild" presStyleCnt="0"/>
      <dgm:spPr/>
    </dgm:pt>
    <dgm:pt modelId="{97F6A6C9-2B4C-49C1-B3FF-6FC933A94DFA}" type="pres">
      <dgm:prSet presAssocID="{128571E6-BD25-4769-BB33-C5A9CD93A03F}" presName="conn2-1" presStyleLbl="parChTrans1D2" presStyleIdx="1" presStyleCnt="2"/>
      <dgm:spPr/>
    </dgm:pt>
    <dgm:pt modelId="{E7339965-5B2F-4F97-803D-409502DF550A}" type="pres">
      <dgm:prSet presAssocID="{128571E6-BD25-4769-BB33-C5A9CD93A03F}" presName="connTx" presStyleLbl="parChTrans1D2" presStyleIdx="1" presStyleCnt="2"/>
      <dgm:spPr/>
    </dgm:pt>
    <dgm:pt modelId="{1958F14D-78F5-4133-B894-FC2FB864E4C5}" type="pres">
      <dgm:prSet presAssocID="{95F8C426-E725-4152-9929-4078C534DC13}" presName="root2" presStyleCnt="0"/>
      <dgm:spPr/>
    </dgm:pt>
    <dgm:pt modelId="{5C624A45-CD9A-4372-B5FA-66D96E604CD6}" type="pres">
      <dgm:prSet presAssocID="{95F8C426-E725-4152-9929-4078C534DC13}" presName="LevelTwoTextNode" presStyleLbl="node2" presStyleIdx="1" presStyleCnt="2">
        <dgm:presLayoutVars>
          <dgm:chPref val="3"/>
        </dgm:presLayoutVars>
      </dgm:prSet>
      <dgm:spPr/>
    </dgm:pt>
    <dgm:pt modelId="{3BEAE590-C287-45F9-8418-C7230180B249}" type="pres">
      <dgm:prSet presAssocID="{95F8C426-E725-4152-9929-4078C534DC13}" presName="level3hierChild" presStyleCnt="0"/>
      <dgm:spPr/>
    </dgm:pt>
    <dgm:pt modelId="{9804E0D0-F614-4F83-9823-CECE780EFC87}" type="pres">
      <dgm:prSet presAssocID="{E9415F32-813D-48F8-9356-6788DD3FA6A0}" presName="conn2-1" presStyleLbl="parChTrans1D3" presStyleIdx="1" presStyleCnt="2"/>
      <dgm:spPr/>
    </dgm:pt>
    <dgm:pt modelId="{9FF70AD9-F4AC-4B8F-8CF2-90B15435CD3D}" type="pres">
      <dgm:prSet presAssocID="{E9415F32-813D-48F8-9356-6788DD3FA6A0}" presName="connTx" presStyleLbl="parChTrans1D3" presStyleIdx="1" presStyleCnt="2"/>
      <dgm:spPr/>
    </dgm:pt>
    <dgm:pt modelId="{E025915E-3744-4FFF-A3F1-4CC004EAF971}" type="pres">
      <dgm:prSet presAssocID="{D4A9201E-D4FA-4087-A513-D5AEE32C90AE}" presName="root2" presStyleCnt="0"/>
      <dgm:spPr/>
    </dgm:pt>
    <dgm:pt modelId="{BEEC4A22-92E9-40D4-8550-593DDCDA47F0}" type="pres">
      <dgm:prSet presAssocID="{D4A9201E-D4FA-4087-A513-D5AEE32C90AE}" presName="LevelTwoTextNode" presStyleLbl="node3" presStyleIdx="1" presStyleCnt="2">
        <dgm:presLayoutVars>
          <dgm:chPref val="3"/>
        </dgm:presLayoutVars>
      </dgm:prSet>
      <dgm:spPr/>
    </dgm:pt>
    <dgm:pt modelId="{FD87EB09-FE1D-4CA6-98E3-A5818DC2E7E5}" type="pres">
      <dgm:prSet presAssocID="{D4A9201E-D4FA-4087-A513-D5AEE32C90AE}" presName="level3hierChild" presStyleCnt="0"/>
      <dgm:spPr/>
    </dgm:pt>
    <dgm:pt modelId="{AC507D6A-810C-4704-AA7A-841738C0000B}" type="pres">
      <dgm:prSet presAssocID="{24528A3B-DB65-4D53-8587-5D389AD46082}" presName="conn2-1" presStyleLbl="parChTrans1D4" presStyleIdx="1" presStyleCnt="2"/>
      <dgm:spPr/>
    </dgm:pt>
    <dgm:pt modelId="{94BFD71B-4032-4994-ACEB-C31545E78ECB}" type="pres">
      <dgm:prSet presAssocID="{24528A3B-DB65-4D53-8587-5D389AD46082}" presName="connTx" presStyleLbl="parChTrans1D4" presStyleIdx="1" presStyleCnt="2"/>
      <dgm:spPr/>
    </dgm:pt>
    <dgm:pt modelId="{F588641B-62F1-4590-9BAA-09CB0EE900E4}" type="pres">
      <dgm:prSet presAssocID="{F583796D-942F-4E4D-BDB4-A86BB640F9AB}" presName="root2" presStyleCnt="0"/>
      <dgm:spPr/>
    </dgm:pt>
    <dgm:pt modelId="{A507CC81-CD0C-4E91-93CF-789A2B5F65B1}" type="pres">
      <dgm:prSet presAssocID="{F583796D-942F-4E4D-BDB4-A86BB640F9AB}" presName="LevelTwoTextNode" presStyleLbl="node4" presStyleIdx="1" presStyleCnt="2">
        <dgm:presLayoutVars>
          <dgm:chPref val="3"/>
        </dgm:presLayoutVars>
      </dgm:prSet>
      <dgm:spPr/>
    </dgm:pt>
    <dgm:pt modelId="{24D937B7-EB9C-471D-B7D7-6D2B3CC48309}" type="pres">
      <dgm:prSet presAssocID="{F583796D-942F-4E4D-BDB4-A86BB640F9AB}" presName="level3hierChild" presStyleCnt="0"/>
      <dgm:spPr/>
    </dgm:pt>
  </dgm:ptLst>
  <dgm:cxnLst>
    <dgm:cxn modelId="{75119B00-09DA-45B4-B058-4ABD9D76F454}" type="presOf" srcId="{E9415F32-813D-48F8-9356-6788DD3FA6A0}" destId="{9FF70AD9-F4AC-4B8F-8CF2-90B15435CD3D}" srcOrd="1" destOrd="0" presId="urn:microsoft.com/office/officeart/2005/8/layout/hierarchy2"/>
    <dgm:cxn modelId="{1B26CF01-6BF9-4DA2-AE8A-BD43BD4F52FE}" srcId="{95F8C426-E725-4152-9929-4078C534DC13}" destId="{D4A9201E-D4FA-4087-A513-D5AEE32C90AE}" srcOrd="0" destOrd="0" parTransId="{E9415F32-813D-48F8-9356-6788DD3FA6A0}" sibTransId="{C5DFE777-4FDC-41BA-A491-E40A641CF576}"/>
    <dgm:cxn modelId="{A88B9D08-AB60-4640-A7B8-A93F8876214E}" srcId="{9DB46A4C-CDD6-4112-92B0-122F00C087DC}" destId="{95F8C426-E725-4152-9929-4078C534DC13}" srcOrd="1" destOrd="0" parTransId="{128571E6-BD25-4769-BB33-C5A9CD93A03F}" sibTransId="{D656E339-46F3-4661-9F3C-43811D068C3F}"/>
    <dgm:cxn modelId="{FA715B1C-56A0-4240-9883-4D7D5161CD24}" type="presOf" srcId="{E7A15919-0AC9-4918-A993-6B3E73750D37}" destId="{F7989328-B3E1-4569-9516-144720C0C3D1}" srcOrd="0" destOrd="0" presId="urn:microsoft.com/office/officeart/2005/8/layout/hierarchy2"/>
    <dgm:cxn modelId="{00A57D37-D239-4771-A24D-B0BF6F1D3D9E}" srcId="{9DB46A4C-CDD6-4112-92B0-122F00C087DC}" destId="{089E2520-E560-46EF-AC98-D652A68F3B7F}" srcOrd="0" destOrd="0" parTransId="{559CBF0E-756D-48E3-BDA1-82FA4A148590}" sibTransId="{D7CDDF62-7202-4491-8A32-8365BABB93C8}"/>
    <dgm:cxn modelId="{6EA4FF3F-2CAE-4E21-9F23-559FAB7A9877}" type="presOf" srcId="{559CBF0E-756D-48E3-BDA1-82FA4A148590}" destId="{796F55F0-64A5-43A9-A5BB-304F9E889E3E}" srcOrd="0" destOrd="0" presId="urn:microsoft.com/office/officeart/2005/8/layout/hierarchy2"/>
    <dgm:cxn modelId="{5317CE5F-749B-4E92-ABB3-5CF9D548715F}" type="presOf" srcId="{128571E6-BD25-4769-BB33-C5A9CD93A03F}" destId="{97F6A6C9-2B4C-49C1-B3FF-6FC933A94DFA}" srcOrd="0" destOrd="0" presId="urn:microsoft.com/office/officeart/2005/8/layout/hierarchy2"/>
    <dgm:cxn modelId="{E9A4526E-BB32-4204-8788-5E25ABAC5A08}" type="presOf" srcId="{EDF541F3-A3B4-454F-A9ED-B3BD212743FC}" destId="{EA7167CF-53A2-48D0-B203-E0647C5CAE16}" srcOrd="0" destOrd="0" presId="urn:microsoft.com/office/officeart/2005/8/layout/hierarchy2"/>
    <dgm:cxn modelId="{8F19684F-D80E-43E3-9DDF-35B6B62FD708}" type="presOf" srcId="{4B9A87BF-B724-42C2-B03F-AA152422DC48}" destId="{9C1EEA96-40D7-447E-AD77-6319CB7F476E}" srcOrd="0" destOrd="0" presId="urn:microsoft.com/office/officeart/2005/8/layout/hierarchy2"/>
    <dgm:cxn modelId="{75AE7674-5FE0-4176-93FC-E73610B0692D}" type="presOf" srcId="{1A8C999F-82F1-42BA-9E0C-6490E6CAB2D6}" destId="{1A3588A4-3DC4-48F2-A84C-E595E65D108B}" srcOrd="0" destOrd="0" presId="urn:microsoft.com/office/officeart/2005/8/layout/hierarchy2"/>
    <dgm:cxn modelId="{6FD47175-7CCF-48D1-90C8-2DE1DF87B6BE}" srcId="{4B9A87BF-B724-42C2-B03F-AA152422DC48}" destId="{9DB46A4C-CDD6-4112-92B0-122F00C087DC}" srcOrd="0" destOrd="0" parTransId="{EEF8AD14-5112-4A9E-BEE7-F5B74F1A08E2}" sibTransId="{B346F125-579C-4EC7-B2A3-46A3463A3626}"/>
    <dgm:cxn modelId="{BFFA2576-7989-4BFE-9379-928C8D029103}" type="presOf" srcId="{24528A3B-DB65-4D53-8587-5D389AD46082}" destId="{94BFD71B-4032-4994-ACEB-C31545E78ECB}" srcOrd="1" destOrd="0" presId="urn:microsoft.com/office/officeart/2005/8/layout/hierarchy2"/>
    <dgm:cxn modelId="{C470D38F-C490-4F84-A167-4F6B33D25EF0}" type="presOf" srcId="{E7A15919-0AC9-4918-A993-6B3E73750D37}" destId="{86A8DA91-A323-46E1-AFFA-D7FFD5CCE474}" srcOrd="1" destOrd="0" presId="urn:microsoft.com/office/officeart/2005/8/layout/hierarchy2"/>
    <dgm:cxn modelId="{12F7A095-607A-4A1A-A4F3-24EDBCB6070C}" type="presOf" srcId="{E9415F32-813D-48F8-9356-6788DD3FA6A0}" destId="{9804E0D0-F614-4F83-9823-CECE780EFC87}" srcOrd="0" destOrd="0" presId="urn:microsoft.com/office/officeart/2005/8/layout/hierarchy2"/>
    <dgm:cxn modelId="{82585D9A-94A0-4FD6-A445-180D7CB175C5}" type="presOf" srcId="{F583796D-942F-4E4D-BDB4-A86BB640F9AB}" destId="{A507CC81-CD0C-4E91-93CF-789A2B5F65B1}" srcOrd="0" destOrd="0" presId="urn:microsoft.com/office/officeart/2005/8/layout/hierarchy2"/>
    <dgm:cxn modelId="{F003829B-2334-44FC-9E70-9FAEFB95FA6A}" srcId="{D4A9201E-D4FA-4087-A513-D5AEE32C90AE}" destId="{F583796D-942F-4E4D-BDB4-A86BB640F9AB}" srcOrd="0" destOrd="0" parTransId="{24528A3B-DB65-4D53-8587-5D389AD46082}" sibTransId="{8D7F7054-62DD-411E-BFFA-79BE978B3257}"/>
    <dgm:cxn modelId="{1EED0BB2-E6A3-4CEC-B50D-82CA6EEB318E}" type="presOf" srcId="{95F8C426-E725-4152-9929-4078C534DC13}" destId="{5C624A45-CD9A-4372-B5FA-66D96E604CD6}" srcOrd="0" destOrd="0" presId="urn:microsoft.com/office/officeart/2005/8/layout/hierarchy2"/>
    <dgm:cxn modelId="{C9CC76BA-FFEB-4508-B794-46AB81BB05FC}" type="presOf" srcId="{089E2520-E560-46EF-AC98-D652A68F3B7F}" destId="{EF2E2E26-C58B-4771-B8A4-255D450250A7}" srcOrd="0" destOrd="0" presId="urn:microsoft.com/office/officeart/2005/8/layout/hierarchy2"/>
    <dgm:cxn modelId="{0CB58BC5-3847-4CCE-8C8F-814270C40A10}" type="presOf" srcId="{24528A3B-DB65-4D53-8587-5D389AD46082}" destId="{AC507D6A-810C-4704-AA7A-841738C0000B}" srcOrd="0" destOrd="0" presId="urn:microsoft.com/office/officeart/2005/8/layout/hierarchy2"/>
    <dgm:cxn modelId="{334289CF-5186-4EB9-B74B-68C0AC4C51C8}" type="presOf" srcId="{9DB46A4C-CDD6-4112-92B0-122F00C087DC}" destId="{F88F97F2-5962-435F-80DE-135209ABCE2B}" srcOrd="0" destOrd="0" presId="urn:microsoft.com/office/officeart/2005/8/layout/hierarchy2"/>
    <dgm:cxn modelId="{3F7634D3-0FBB-423E-84EB-8CD2AC5B3163}" type="presOf" srcId="{559CBF0E-756D-48E3-BDA1-82FA4A148590}" destId="{0F87B7A0-2060-44AC-841A-FFB8B9CA35FB}" srcOrd="1" destOrd="0" presId="urn:microsoft.com/office/officeart/2005/8/layout/hierarchy2"/>
    <dgm:cxn modelId="{15D01FD6-1A81-4E6C-9D18-962DDDDDE237}" type="presOf" srcId="{04117526-A214-4C67-A9C1-26CDD4F8CACE}" destId="{86B6F692-5E26-4574-BBFB-BC71539DA728}" srcOrd="0" destOrd="0" presId="urn:microsoft.com/office/officeart/2005/8/layout/hierarchy2"/>
    <dgm:cxn modelId="{1A7AC2DE-AD5F-40BD-BA3B-97D4E69D3F25}" srcId="{089E2520-E560-46EF-AC98-D652A68F3B7F}" destId="{1A8C999F-82F1-42BA-9E0C-6490E6CAB2D6}" srcOrd="0" destOrd="0" parTransId="{E7A15919-0AC9-4918-A993-6B3E73750D37}" sibTransId="{2F7F7E2F-EA02-41BD-AFD3-DD5F37EF9C1D}"/>
    <dgm:cxn modelId="{852422E8-B701-4225-AFCD-D5BA12DD6CD2}" type="presOf" srcId="{EDF541F3-A3B4-454F-A9ED-B3BD212743FC}" destId="{9475477E-258D-4CB7-8229-48B58D249228}" srcOrd="1" destOrd="0" presId="urn:microsoft.com/office/officeart/2005/8/layout/hierarchy2"/>
    <dgm:cxn modelId="{344BF7E9-6D95-46EC-9EE8-036F5D76EE1A}" type="presOf" srcId="{128571E6-BD25-4769-BB33-C5A9CD93A03F}" destId="{E7339965-5B2F-4F97-803D-409502DF550A}" srcOrd="1" destOrd="0" presId="urn:microsoft.com/office/officeart/2005/8/layout/hierarchy2"/>
    <dgm:cxn modelId="{0F7C38ED-4EAB-48C6-9F72-03FEB1535CDA}" srcId="{1A8C999F-82F1-42BA-9E0C-6490E6CAB2D6}" destId="{04117526-A214-4C67-A9C1-26CDD4F8CACE}" srcOrd="0" destOrd="0" parTransId="{EDF541F3-A3B4-454F-A9ED-B3BD212743FC}" sibTransId="{14E25B72-6DC6-4D08-A6CC-53A31D12B3A1}"/>
    <dgm:cxn modelId="{2B3C4AF8-8AAF-4D14-9DFF-C2A50549E60A}" type="presOf" srcId="{D4A9201E-D4FA-4087-A513-D5AEE32C90AE}" destId="{BEEC4A22-92E9-40D4-8550-593DDCDA47F0}" srcOrd="0" destOrd="0" presId="urn:microsoft.com/office/officeart/2005/8/layout/hierarchy2"/>
    <dgm:cxn modelId="{D4FD9578-A047-49DE-BD84-CA570E194C10}" type="presParOf" srcId="{9C1EEA96-40D7-447E-AD77-6319CB7F476E}" destId="{D8676462-046B-49CC-848A-45D3A73E7DD9}" srcOrd="0" destOrd="0" presId="urn:microsoft.com/office/officeart/2005/8/layout/hierarchy2"/>
    <dgm:cxn modelId="{2B1017B8-7776-41A0-9054-4C5207A70909}" type="presParOf" srcId="{D8676462-046B-49CC-848A-45D3A73E7DD9}" destId="{F88F97F2-5962-435F-80DE-135209ABCE2B}" srcOrd="0" destOrd="0" presId="urn:microsoft.com/office/officeart/2005/8/layout/hierarchy2"/>
    <dgm:cxn modelId="{08618EAF-B66A-468D-9693-4832A288210D}" type="presParOf" srcId="{D8676462-046B-49CC-848A-45D3A73E7DD9}" destId="{9D6AA913-93E8-45C1-992A-BE948B6E64CD}" srcOrd="1" destOrd="0" presId="urn:microsoft.com/office/officeart/2005/8/layout/hierarchy2"/>
    <dgm:cxn modelId="{655E287E-8F51-464E-AB1F-B2B99098D3C6}" type="presParOf" srcId="{9D6AA913-93E8-45C1-992A-BE948B6E64CD}" destId="{796F55F0-64A5-43A9-A5BB-304F9E889E3E}" srcOrd="0" destOrd="0" presId="urn:microsoft.com/office/officeart/2005/8/layout/hierarchy2"/>
    <dgm:cxn modelId="{A6529512-363C-49E2-976D-717C5F4CCB0A}" type="presParOf" srcId="{796F55F0-64A5-43A9-A5BB-304F9E889E3E}" destId="{0F87B7A0-2060-44AC-841A-FFB8B9CA35FB}" srcOrd="0" destOrd="0" presId="urn:microsoft.com/office/officeart/2005/8/layout/hierarchy2"/>
    <dgm:cxn modelId="{32DE1699-BD49-4704-946B-AE8E9B5BE875}" type="presParOf" srcId="{9D6AA913-93E8-45C1-992A-BE948B6E64CD}" destId="{B9926A74-4D3C-4F61-9181-246742F84CC1}" srcOrd="1" destOrd="0" presId="urn:microsoft.com/office/officeart/2005/8/layout/hierarchy2"/>
    <dgm:cxn modelId="{0EC14052-627E-458B-AD85-514DA3E40793}" type="presParOf" srcId="{B9926A74-4D3C-4F61-9181-246742F84CC1}" destId="{EF2E2E26-C58B-4771-B8A4-255D450250A7}" srcOrd="0" destOrd="0" presId="urn:microsoft.com/office/officeart/2005/8/layout/hierarchy2"/>
    <dgm:cxn modelId="{4D4F993C-7A5C-45A1-80EC-68B006F07A7B}" type="presParOf" srcId="{B9926A74-4D3C-4F61-9181-246742F84CC1}" destId="{7D3E0C7B-751D-4165-83F9-1BE1785C5996}" srcOrd="1" destOrd="0" presId="urn:microsoft.com/office/officeart/2005/8/layout/hierarchy2"/>
    <dgm:cxn modelId="{57FE0618-F4CF-4BF2-8A99-8364AFE03C94}" type="presParOf" srcId="{7D3E0C7B-751D-4165-83F9-1BE1785C5996}" destId="{F7989328-B3E1-4569-9516-144720C0C3D1}" srcOrd="0" destOrd="0" presId="urn:microsoft.com/office/officeart/2005/8/layout/hierarchy2"/>
    <dgm:cxn modelId="{9642B3AA-BF53-4DED-848D-A2D8C4D7C4C7}" type="presParOf" srcId="{F7989328-B3E1-4569-9516-144720C0C3D1}" destId="{86A8DA91-A323-46E1-AFFA-D7FFD5CCE474}" srcOrd="0" destOrd="0" presId="urn:microsoft.com/office/officeart/2005/8/layout/hierarchy2"/>
    <dgm:cxn modelId="{6CB92CED-4459-4426-86FD-87840D28A97E}" type="presParOf" srcId="{7D3E0C7B-751D-4165-83F9-1BE1785C5996}" destId="{5D030200-91DA-4A7D-8EDB-ED2B1D78EE54}" srcOrd="1" destOrd="0" presId="urn:microsoft.com/office/officeart/2005/8/layout/hierarchy2"/>
    <dgm:cxn modelId="{DA29627A-95CF-4677-A1A5-E6E8914DB575}" type="presParOf" srcId="{5D030200-91DA-4A7D-8EDB-ED2B1D78EE54}" destId="{1A3588A4-3DC4-48F2-A84C-E595E65D108B}" srcOrd="0" destOrd="0" presId="urn:microsoft.com/office/officeart/2005/8/layout/hierarchy2"/>
    <dgm:cxn modelId="{6F163FED-6101-412C-8578-9C6EFD299EB3}" type="presParOf" srcId="{5D030200-91DA-4A7D-8EDB-ED2B1D78EE54}" destId="{8F14F863-4270-4BFB-AC20-5570728D2F15}" srcOrd="1" destOrd="0" presId="urn:microsoft.com/office/officeart/2005/8/layout/hierarchy2"/>
    <dgm:cxn modelId="{63779C2B-454D-4200-8B3A-50A26E71464D}" type="presParOf" srcId="{8F14F863-4270-4BFB-AC20-5570728D2F15}" destId="{EA7167CF-53A2-48D0-B203-E0647C5CAE16}" srcOrd="0" destOrd="0" presId="urn:microsoft.com/office/officeart/2005/8/layout/hierarchy2"/>
    <dgm:cxn modelId="{7619696B-D8B8-4FDA-B875-CD84D658F469}" type="presParOf" srcId="{EA7167CF-53A2-48D0-B203-E0647C5CAE16}" destId="{9475477E-258D-4CB7-8229-48B58D249228}" srcOrd="0" destOrd="0" presId="urn:microsoft.com/office/officeart/2005/8/layout/hierarchy2"/>
    <dgm:cxn modelId="{FC7EE8AE-3B6B-4C04-BD6B-54AAE0424141}" type="presParOf" srcId="{8F14F863-4270-4BFB-AC20-5570728D2F15}" destId="{D806EE03-D765-4EFD-A3A4-12A39010C0A2}" srcOrd="1" destOrd="0" presId="urn:microsoft.com/office/officeart/2005/8/layout/hierarchy2"/>
    <dgm:cxn modelId="{EE875007-336C-48AB-A24D-F0BA3884255C}" type="presParOf" srcId="{D806EE03-D765-4EFD-A3A4-12A39010C0A2}" destId="{86B6F692-5E26-4574-BBFB-BC71539DA728}" srcOrd="0" destOrd="0" presId="urn:microsoft.com/office/officeart/2005/8/layout/hierarchy2"/>
    <dgm:cxn modelId="{F6E72AE5-6B2F-4BBA-83D3-42E8C443788A}" type="presParOf" srcId="{D806EE03-D765-4EFD-A3A4-12A39010C0A2}" destId="{AA5DCCC1-5805-4953-8AB4-F292EA117C3D}" srcOrd="1" destOrd="0" presId="urn:microsoft.com/office/officeart/2005/8/layout/hierarchy2"/>
    <dgm:cxn modelId="{4BF83235-4061-4B6B-BBF6-D31481EE2942}" type="presParOf" srcId="{9D6AA913-93E8-45C1-992A-BE948B6E64CD}" destId="{97F6A6C9-2B4C-49C1-B3FF-6FC933A94DFA}" srcOrd="2" destOrd="0" presId="urn:microsoft.com/office/officeart/2005/8/layout/hierarchy2"/>
    <dgm:cxn modelId="{0AF96AAC-2FC2-4F61-A5A6-94C657246931}" type="presParOf" srcId="{97F6A6C9-2B4C-49C1-B3FF-6FC933A94DFA}" destId="{E7339965-5B2F-4F97-803D-409502DF550A}" srcOrd="0" destOrd="0" presId="urn:microsoft.com/office/officeart/2005/8/layout/hierarchy2"/>
    <dgm:cxn modelId="{2B099D6A-B007-4841-88E1-A0C181CAA864}" type="presParOf" srcId="{9D6AA913-93E8-45C1-992A-BE948B6E64CD}" destId="{1958F14D-78F5-4133-B894-FC2FB864E4C5}" srcOrd="3" destOrd="0" presId="urn:microsoft.com/office/officeart/2005/8/layout/hierarchy2"/>
    <dgm:cxn modelId="{66EAD836-C491-4925-AEED-E0A6CB9AF2A3}" type="presParOf" srcId="{1958F14D-78F5-4133-B894-FC2FB864E4C5}" destId="{5C624A45-CD9A-4372-B5FA-66D96E604CD6}" srcOrd="0" destOrd="0" presId="urn:microsoft.com/office/officeart/2005/8/layout/hierarchy2"/>
    <dgm:cxn modelId="{56E5E322-7047-461F-B59E-0565A144304F}" type="presParOf" srcId="{1958F14D-78F5-4133-B894-FC2FB864E4C5}" destId="{3BEAE590-C287-45F9-8418-C7230180B249}" srcOrd="1" destOrd="0" presId="urn:microsoft.com/office/officeart/2005/8/layout/hierarchy2"/>
    <dgm:cxn modelId="{D186C4D9-C260-45CE-A263-684A808E45AD}" type="presParOf" srcId="{3BEAE590-C287-45F9-8418-C7230180B249}" destId="{9804E0D0-F614-4F83-9823-CECE780EFC87}" srcOrd="0" destOrd="0" presId="urn:microsoft.com/office/officeart/2005/8/layout/hierarchy2"/>
    <dgm:cxn modelId="{EA87D21B-B509-484B-98EC-2EA21FFEDE8F}" type="presParOf" srcId="{9804E0D0-F614-4F83-9823-CECE780EFC87}" destId="{9FF70AD9-F4AC-4B8F-8CF2-90B15435CD3D}" srcOrd="0" destOrd="0" presId="urn:microsoft.com/office/officeart/2005/8/layout/hierarchy2"/>
    <dgm:cxn modelId="{0465F420-2C9A-4922-AA05-836897D26391}" type="presParOf" srcId="{3BEAE590-C287-45F9-8418-C7230180B249}" destId="{E025915E-3744-4FFF-A3F1-4CC004EAF971}" srcOrd="1" destOrd="0" presId="urn:microsoft.com/office/officeart/2005/8/layout/hierarchy2"/>
    <dgm:cxn modelId="{94FAC920-BA9E-42FC-AEEE-3634E81EE6F8}" type="presParOf" srcId="{E025915E-3744-4FFF-A3F1-4CC004EAF971}" destId="{BEEC4A22-92E9-40D4-8550-593DDCDA47F0}" srcOrd="0" destOrd="0" presId="urn:microsoft.com/office/officeart/2005/8/layout/hierarchy2"/>
    <dgm:cxn modelId="{C44BF5A5-E216-4B39-878E-8DB44957B485}" type="presParOf" srcId="{E025915E-3744-4FFF-A3F1-4CC004EAF971}" destId="{FD87EB09-FE1D-4CA6-98E3-A5818DC2E7E5}" srcOrd="1" destOrd="0" presId="urn:microsoft.com/office/officeart/2005/8/layout/hierarchy2"/>
    <dgm:cxn modelId="{3CD61CC5-B59B-466A-882D-0DDB9CDCA5F2}" type="presParOf" srcId="{FD87EB09-FE1D-4CA6-98E3-A5818DC2E7E5}" destId="{AC507D6A-810C-4704-AA7A-841738C0000B}" srcOrd="0" destOrd="0" presId="urn:microsoft.com/office/officeart/2005/8/layout/hierarchy2"/>
    <dgm:cxn modelId="{06B051B9-E1A9-4A52-890C-D633D1243710}" type="presParOf" srcId="{AC507D6A-810C-4704-AA7A-841738C0000B}" destId="{94BFD71B-4032-4994-ACEB-C31545E78ECB}" srcOrd="0" destOrd="0" presId="urn:microsoft.com/office/officeart/2005/8/layout/hierarchy2"/>
    <dgm:cxn modelId="{796BA3D8-B366-4DD1-AD28-D1629C2C1022}" type="presParOf" srcId="{FD87EB09-FE1D-4CA6-98E3-A5818DC2E7E5}" destId="{F588641B-62F1-4590-9BAA-09CB0EE900E4}" srcOrd="1" destOrd="0" presId="urn:microsoft.com/office/officeart/2005/8/layout/hierarchy2"/>
    <dgm:cxn modelId="{E733982F-DEAD-4D5D-81D8-4C1FBC43DE94}" type="presParOf" srcId="{F588641B-62F1-4590-9BAA-09CB0EE900E4}" destId="{A507CC81-CD0C-4E91-93CF-789A2B5F65B1}" srcOrd="0" destOrd="0" presId="urn:microsoft.com/office/officeart/2005/8/layout/hierarchy2"/>
    <dgm:cxn modelId="{D7798272-744C-40AA-968A-3A43E1D60B0E}" type="presParOf" srcId="{F588641B-62F1-4590-9BAA-09CB0EE900E4}" destId="{24D937B7-EB9C-471D-B7D7-6D2B3CC483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BBD15-8B16-4390-83F3-A4754A5FE55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25B15-BA1B-4030-B564-71D9A176E3CE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1DECA7D1-9BE4-4053-A565-EA2E7DAB6CA7}" type="parTrans" cxnId="{FD998B65-BFFE-4FC3-8B17-F056380AD5C0}">
      <dgm:prSet/>
      <dgm:spPr/>
      <dgm:t>
        <a:bodyPr/>
        <a:lstStyle/>
        <a:p>
          <a:endParaRPr lang="en-US"/>
        </a:p>
      </dgm:t>
    </dgm:pt>
    <dgm:pt modelId="{D962251E-12AB-4D13-8241-770C7EA4235A}" type="sibTrans" cxnId="{FD998B65-BFFE-4FC3-8B17-F056380AD5C0}">
      <dgm:prSet/>
      <dgm:spPr/>
      <dgm:t>
        <a:bodyPr/>
        <a:lstStyle/>
        <a:p>
          <a:endParaRPr lang="en-US"/>
        </a:p>
      </dgm:t>
    </dgm:pt>
    <dgm:pt modelId="{E74F5776-E293-4D31-AC52-E390EC1232BB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E84DF670-E5ED-485C-A5AA-009E38C29F95}" type="parTrans" cxnId="{FC9F96E3-A2AB-40B5-A4AD-D5BB9938CAC1}">
      <dgm:prSet/>
      <dgm:spPr/>
      <dgm:t>
        <a:bodyPr/>
        <a:lstStyle/>
        <a:p>
          <a:endParaRPr lang="en-US"/>
        </a:p>
      </dgm:t>
    </dgm:pt>
    <dgm:pt modelId="{C4B12A7C-6076-4930-9C39-BFA33904CC75}" type="sibTrans" cxnId="{FC9F96E3-A2AB-40B5-A4AD-D5BB9938CAC1}">
      <dgm:prSet/>
      <dgm:spPr/>
      <dgm:t>
        <a:bodyPr/>
        <a:lstStyle/>
        <a:p>
          <a:endParaRPr lang="en-US"/>
        </a:p>
      </dgm:t>
    </dgm:pt>
    <dgm:pt modelId="{9FD1DAE8-A36D-46F0-8EE0-7BA1BBC3AC25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2F8E2C03-18D4-4057-BE8D-C04514EA4482}" type="parTrans" cxnId="{F855D07A-023C-4854-8049-DD784ED1A65A}">
      <dgm:prSet/>
      <dgm:spPr/>
      <dgm:t>
        <a:bodyPr/>
        <a:lstStyle/>
        <a:p>
          <a:endParaRPr lang="en-US"/>
        </a:p>
      </dgm:t>
    </dgm:pt>
    <dgm:pt modelId="{130186A9-370C-4C6E-86B7-13CFF1679D99}" type="sibTrans" cxnId="{F855D07A-023C-4854-8049-DD784ED1A65A}">
      <dgm:prSet/>
      <dgm:spPr/>
      <dgm:t>
        <a:bodyPr/>
        <a:lstStyle/>
        <a:p>
          <a:endParaRPr lang="en-US"/>
        </a:p>
      </dgm:t>
    </dgm:pt>
    <dgm:pt modelId="{DCA8E96A-D587-4571-9FA0-9F145E8BC9E0}">
      <dgm:prSet phldrT="[Text]"/>
      <dgm:spPr/>
      <dgm:t>
        <a:bodyPr/>
        <a:lstStyle/>
        <a:p>
          <a:r>
            <a:rPr lang="en-US" dirty="0"/>
            <a:t>XGB</a:t>
          </a:r>
        </a:p>
      </dgm:t>
    </dgm:pt>
    <dgm:pt modelId="{7959FE11-F9E4-4E32-A928-0E55E7168680}" type="parTrans" cxnId="{6159D135-BAC4-44D1-882E-F17BF998EE98}">
      <dgm:prSet/>
      <dgm:spPr/>
      <dgm:t>
        <a:bodyPr/>
        <a:lstStyle/>
        <a:p>
          <a:endParaRPr lang="en-US"/>
        </a:p>
      </dgm:t>
    </dgm:pt>
    <dgm:pt modelId="{016C9E6E-E7EA-4CBA-A9B0-13D055D4BDF7}" type="sibTrans" cxnId="{6159D135-BAC4-44D1-882E-F17BF998EE98}">
      <dgm:prSet/>
      <dgm:spPr/>
      <dgm:t>
        <a:bodyPr/>
        <a:lstStyle/>
        <a:p>
          <a:endParaRPr lang="en-US"/>
        </a:p>
      </dgm:t>
    </dgm:pt>
    <dgm:pt modelId="{6C1BCBD2-C75B-42B4-8CD4-347A13815716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EF4EC7C0-1001-4884-B18A-437CD88624CE}" type="parTrans" cxnId="{962DA364-FF76-48EF-B861-8DFFFF129078}">
      <dgm:prSet/>
      <dgm:spPr/>
      <dgm:t>
        <a:bodyPr/>
        <a:lstStyle/>
        <a:p>
          <a:endParaRPr lang="en-US"/>
        </a:p>
      </dgm:t>
    </dgm:pt>
    <dgm:pt modelId="{ADFAC9D7-85FF-433B-8E6B-054E2CE2E87D}" type="sibTrans" cxnId="{962DA364-FF76-48EF-B861-8DFFFF129078}">
      <dgm:prSet/>
      <dgm:spPr/>
      <dgm:t>
        <a:bodyPr/>
        <a:lstStyle/>
        <a:p>
          <a:endParaRPr lang="en-US"/>
        </a:p>
      </dgm:t>
    </dgm:pt>
    <dgm:pt modelId="{08556435-6306-42A0-B5E3-D33EE06A1261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5C1A6094-3D36-4864-A6A7-AE978DA0B1EF}" type="parTrans" cxnId="{F6548E61-849C-434C-8AAA-7E6EBEA227CC}">
      <dgm:prSet/>
      <dgm:spPr/>
      <dgm:t>
        <a:bodyPr/>
        <a:lstStyle/>
        <a:p>
          <a:endParaRPr lang="en-US"/>
        </a:p>
      </dgm:t>
    </dgm:pt>
    <dgm:pt modelId="{86976E15-4E0E-4F67-AF51-E0ABF90A8AE2}" type="sibTrans" cxnId="{F6548E61-849C-434C-8AAA-7E6EBEA227CC}">
      <dgm:prSet/>
      <dgm:spPr/>
      <dgm:t>
        <a:bodyPr/>
        <a:lstStyle/>
        <a:p>
          <a:endParaRPr lang="en-US"/>
        </a:p>
      </dgm:t>
    </dgm:pt>
    <dgm:pt modelId="{C2DBC306-BDF8-4472-AF60-B883C95944EA}" type="pres">
      <dgm:prSet presAssocID="{B0FBBD15-8B16-4390-83F3-A4754A5FE5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4E07B7-13D5-4327-80BF-874FA3CB8210}" type="pres">
      <dgm:prSet presAssocID="{FD325B15-BA1B-4030-B564-71D9A176E3CE}" presName="vertOne" presStyleCnt="0"/>
      <dgm:spPr/>
    </dgm:pt>
    <dgm:pt modelId="{7BCB23EB-682F-41F1-8EC9-374E13566A62}" type="pres">
      <dgm:prSet presAssocID="{FD325B15-BA1B-4030-B564-71D9A176E3CE}" presName="txOne" presStyleLbl="node0" presStyleIdx="0" presStyleCnt="1">
        <dgm:presLayoutVars>
          <dgm:chPref val="3"/>
        </dgm:presLayoutVars>
      </dgm:prSet>
      <dgm:spPr/>
    </dgm:pt>
    <dgm:pt modelId="{442F9715-1E3E-44C1-8A5A-6706F831E437}" type="pres">
      <dgm:prSet presAssocID="{FD325B15-BA1B-4030-B564-71D9A176E3CE}" presName="parTransOne" presStyleCnt="0"/>
      <dgm:spPr/>
    </dgm:pt>
    <dgm:pt modelId="{A5E077EA-8ABB-4378-BA3A-420BA33BEDE7}" type="pres">
      <dgm:prSet presAssocID="{FD325B15-BA1B-4030-B564-71D9A176E3CE}" presName="horzOne" presStyleCnt="0"/>
      <dgm:spPr/>
    </dgm:pt>
    <dgm:pt modelId="{77A70B81-C099-46E5-B974-5990DBED197D}" type="pres">
      <dgm:prSet presAssocID="{E74F5776-E293-4D31-AC52-E390EC1232BB}" presName="vertTwo" presStyleCnt="0"/>
      <dgm:spPr/>
    </dgm:pt>
    <dgm:pt modelId="{70C4DA85-F8C7-44FA-BE64-50909A7E519A}" type="pres">
      <dgm:prSet presAssocID="{E74F5776-E293-4D31-AC52-E390EC1232BB}" presName="txTwo" presStyleLbl="node2" presStyleIdx="0" presStyleCnt="2">
        <dgm:presLayoutVars>
          <dgm:chPref val="3"/>
        </dgm:presLayoutVars>
      </dgm:prSet>
      <dgm:spPr/>
    </dgm:pt>
    <dgm:pt modelId="{F16AF6B2-AE52-45B7-87D9-393183D8899C}" type="pres">
      <dgm:prSet presAssocID="{E74F5776-E293-4D31-AC52-E390EC1232BB}" presName="parTransTwo" presStyleCnt="0"/>
      <dgm:spPr/>
    </dgm:pt>
    <dgm:pt modelId="{52EB3D89-4F56-4DA5-B864-5EB2BDCFED9E}" type="pres">
      <dgm:prSet presAssocID="{E74F5776-E293-4D31-AC52-E390EC1232BB}" presName="horzTwo" presStyleCnt="0"/>
      <dgm:spPr/>
    </dgm:pt>
    <dgm:pt modelId="{9DD4CDFD-E87D-4BD8-8753-61A41D90866D}" type="pres">
      <dgm:prSet presAssocID="{9FD1DAE8-A36D-46F0-8EE0-7BA1BBC3AC25}" presName="vertThree" presStyleCnt="0"/>
      <dgm:spPr/>
    </dgm:pt>
    <dgm:pt modelId="{4B207EAA-5AA9-4D9B-9340-93CB971CA264}" type="pres">
      <dgm:prSet presAssocID="{9FD1DAE8-A36D-46F0-8EE0-7BA1BBC3AC25}" presName="txThree" presStyleLbl="node3" presStyleIdx="0" presStyleCnt="3">
        <dgm:presLayoutVars>
          <dgm:chPref val="3"/>
        </dgm:presLayoutVars>
      </dgm:prSet>
      <dgm:spPr/>
    </dgm:pt>
    <dgm:pt modelId="{D418367E-D3A8-41BF-8B7D-592D9B4ECBB9}" type="pres">
      <dgm:prSet presAssocID="{9FD1DAE8-A36D-46F0-8EE0-7BA1BBC3AC25}" presName="horzThree" presStyleCnt="0"/>
      <dgm:spPr/>
    </dgm:pt>
    <dgm:pt modelId="{29D8A597-FC69-4F7D-93D4-95E1B72F48DC}" type="pres">
      <dgm:prSet presAssocID="{130186A9-370C-4C6E-86B7-13CFF1679D99}" presName="sibSpaceThree" presStyleCnt="0"/>
      <dgm:spPr/>
    </dgm:pt>
    <dgm:pt modelId="{0D189735-C573-4FCD-8C9B-2554248315D2}" type="pres">
      <dgm:prSet presAssocID="{DCA8E96A-D587-4571-9FA0-9F145E8BC9E0}" presName="vertThree" presStyleCnt="0"/>
      <dgm:spPr/>
    </dgm:pt>
    <dgm:pt modelId="{DBEC1972-3A8F-461B-829E-527FD596058D}" type="pres">
      <dgm:prSet presAssocID="{DCA8E96A-D587-4571-9FA0-9F145E8BC9E0}" presName="txThree" presStyleLbl="node3" presStyleIdx="1" presStyleCnt="3">
        <dgm:presLayoutVars>
          <dgm:chPref val="3"/>
        </dgm:presLayoutVars>
      </dgm:prSet>
      <dgm:spPr/>
    </dgm:pt>
    <dgm:pt modelId="{5A00EB0B-98A6-4D33-95DE-B1B6609B5B4F}" type="pres">
      <dgm:prSet presAssocID="{DCA8E96A-D587-4571-9FA0-9F145E8BC9E0}" presName="horzThree" presStyleCnt="0"/>
      <dgm:spPr/>
    </dgm:pt>
    <dgm:pt modelId="{ADCBAD2F-A673-4D08-BD17-828FF6612569}" type="pres">
      <dgm:prSet presAssocID="{C4B12A7C-6076-4930-9C39-BFA33904CC75}" presName="sibSpaceTwo" presStyleCnt="0"/>
      <dgm:spPr/>
    </dgm:pt>
    <dgm:pt modelId="{096747DC-9D7C-4511-B0CC-E1B504877A54}" type="pres">
      <dgm:prSet presAssocID="{6C1BCBD2-C75B-42B4-8CD4-347A13815716}" presName="vertTwo" presStyleCnt="0"/>
      <dgm:spPr/>
    </dgm:pt>
    <dgm:pt modelId="{C1E67241-027E-4B71-8106-0324378C36D1}" type="pres">
      <dgm:prSet presAssocID="{6C1BCBD2-C75B-42B4-8CD4-347A13815716}" presName="txTwo" presStyleLbl="node2" presStyleIdx="1" presStyleCnt="2">
        <dgm:presLayoutVars>
          <dgm:chPref val="3"/>
        </dgm:presLayoutVars>
      </dgm:prSet>
      <dgm:spPr/>
    </dgm:pt>
    <dgm:pt modelId="{1F41B01A-DA29-4322-B2F6-29CC94FAD935}" type="pres">
      <dgm:prSet presAssocID="{6C1BCBD2-C75B-42B4-8CD4-347A13815716}" presName="parTransTwo" presStyleCnt="0"/>
      <dgm:spPr/>
    </dgm:pt>
    <dgm:pt modelId="{82290431-5CFF-4DF0-8A6E-273967DF1643}" type="pres">
      <dgm:prSet presAssocID="{6C1BCBD2-C75B-42B4-8CD4-347A13815716}" presName="horzTwo" presStyleCnt="0"/>
      <dgm:spPr/>
    </dgm:pt>
    <dgm:pt modelId="{D5C98739-46D4-47FD-81E8-DB28D59BCC48}" type="pres">
      <dgm:prSet presAssocID="{08556435-6306-42A0-B5E3-D33EE06A1261}" presName="vertThree" presStyleCnt="0"/>
      <dgm:spPr/>
    </dgm:pt>
    <dgm:pt modelId="{39B1540E-2385-4048-B16A-949917927D4B}" type="pres">
      <dgm:prSet presAssocID="{08556435-6306-42A0-B5E3-D33EE06A1261}" presName="txThree" presStyleLbl="node3" presStyleIdx="2" presStyleCnt="3">
        <dgm:presLayoutVars>
          <dgm:chPref val="3"/>
        </dgm:presLayoutVars>
      </dgm:prSet>
      <dgm:spPr/>
    </dgm:pt>
    <dgm:pt modelId="{EEAD6BE5-5234-43EC-840E-2F25D58163CA}" type="pres">
      <dgm:prSet presAssocID="{08556435-6306-42A0-B5E3-D33EE06A1261}" presName="horzThree" presStyleCnt="0"/>
      <dgm:spPr/>
    </dgm:pt>
  </dgm:ptLst>
  <dgm:cxnLst>
    <dgm:cxn modelId="{42B24818-5034-4C4A-BE8B-A8B1C519407C}" type="presOf" srcId="{E74F5776-E293-4D31-AC52-E390EC1232BB}" destId="{70C4DA85-F8C7-44FA-BE64-50909A7E519A}" srcOrd="0" destOrd="0" presId="urn:microsoft.com/office/officeart/2005/8/layout/hierarchy4"/>
    <dgm:cxn modelId="{6159D135-BAC4-44D1-882E-F17BF998EE98}" srcId="{E74F5776-E293-4D31-AC52-E390EC1232BB}" destId="{DCA8E96A-D587-4571-9FA0-9F145E8BC9E0}" srcOrd="1" destOrd="0" parTransId="{7959FE11-F9E4-4E32-A928-0E55E7168680}" sibTransId="{016C9E6E-E7EA-4CBA-A9B0-13D055D4BDF7}"/>
    <dgm:cxn modelId="{F6548E61-849C-434C-8AAA-7E6EBEA227CC}" srcId="{6C1BCBD2-C75B-42B4-8CD4-347A13815716}" destId="{08556435-6306-42A0-B5E3-D33EE06A1261}" srcOrd="0" destOrd="0" parTransId="{5C1A6094-3D36-4864-A6A7-AE978DA0B1EF}" sibTransId="{86976E15-4E0E-4F67-AF51-E0ABF90A8AE2}"/>
    <dgm:cxn modelId="{962DA364-FF76-48EF-B861-8DFFFF129078}" srcId="{FD325B15-BA1B-4030-B564-71D9A176E3CE}" destId="{6C1BCBD2-C75B-42B4-8CD4-347A13815716}" srcOrd="1" destOrd="0" parTransId="{EF4EC7C0-1001-4884-B18A-437CD88624CE}" sibTransId="{ADFAC9D7-85FF-433B-8E6B-054E2CE2E87D}"/>
    <dgm:cxn modelId="{1C938345-D0F7-40C6-9948-BC752A089158}" type="presOf" srcId="{B0FBBD15-8B16-4390-83F3-A4754A5FE555}" destId="{C2DBC306-BDF8-4472-AF60-B883C95944EA}" srcOrd="0" destOrd="0" presId="urn:microsoft.com/office/officeart/2005/8/layout/hierarchy4"/>
    <dgm:cxn modelId="{FD998B65-BFFE-4FC3-8B17-F056380AD5C0}" srcId="{B0FBBD15-8B16-4390-83F3-A4754A5FE555}" destId="{FD325B15-BA1B-4030-B564-71D9A176E3CE}" srcOrd="0" destOrd="0" parTransId="{1DECA7D1-9BE4-4053-A565-EA2E7DAB6CA7}" sibTransId="{D962251E-12AB-4D13-8241-770C7EA4235A}"/>
    <dgm:cxn modelId="{F855D07A-023C-4854-8049-DD784ED1A65A}" srcId="{E74F5776-E293-4D31-AC52-E390EC1232BB}" destId="{9FD1DAE8-A36D-46F0-8EE0-7BA1BBC3AC25}" srcOrd="0" destOrd="0" parTransId="{2F8E2C03-18D4-4057-BE8D-C04514EA4482}" sibTransId="{130186A9-370C-4C6E-86B7-13CFF1679D99}"/>
    <dgm:cxn modelId="{E08939AA-EB20-4F2B-A705-FAAAB97647D8}" type="presOf" srcId="{6C1BCBD2-C75B-42B4-8CD4-347A13815716}" destId="{C1E67241-027E-4B71-8106-0324378C36D1}" srcOrd="0" destOrd="0" presId="urn:microsoft.com/office/officeart/2005/8/layout/hierarchy4"/>
    <dgm:cxn modelId="{58F8BCB4-EF0D-4A55-9A98-FA8197BD710F}" type="presOf" srcId="{DCA8E96A-D587-4571-9FA0-9F145E8BC9E0}" destId="{DBEC1972-3A8F-461B-829E-527FD596058D}" srcOrd="0" destOrd="0" presId="urn:microsoft.com/office/officeart/2005/8/layout/hierarchy4"/>
    <dgm:cxn modelId="{477E8ACE-C932-4831-84E2-0CDFB1C12E6B}" type="presOf" srcId="{9FD1DAE8-A36D-46F0-8EE0-7BA1BBC3AC25}" destId="{4B207EAA-5AA9-4D9B-9340-93CB971CA264}" srcOrd="0" destOrd="0" presId="urn:microsoft.com/office/officeart/2005/8/layout/hierarchy4"/>
    <dgm:cxn modelId="{1DA9B0DB-A31B-441A-8964-AAA89FAE3446}" type="presOf" srcId="{08556435-6306-42A0-B5E3-D33EE06A1261}" destId="{39B1540E-2385-4048-B16A-949917927D4B}" srcOrd="0" destOrd="0" presId="urn:microsoft.com/office/officeart/2005/8/layout/hierarchy4"/>
    <dgm:cxn modelId="{FC9F96E3-A2AB-40B5-A4AD-D5BB9938CAC1}" srcId="{FD325B15-BA1B-4030-B564-71D9A176E3CE}" destId="{E74F5776-E293-4D31-AC52-E390EC1232BB}" srcOrd="0" destOrd="0" parTransId="{E84DF670-E5ED-485C-A5AA-009E38C29F95}" sibTransId="{C4B12A7C-6076-4930-9C39-BFA33904CC75}"/>
    <dgm:cxn modelId="{4BFABCEA-99DA-42B1-AB30-152819DD81C0}" type="presOf" srcId="{FD325B15-BA1B-4030-B564-71D9A176E3CE}" destId="{7BCB23EB-682F-41F1-8EC9-374E13566A62}" srcOrd="0" destOrd="0" presId="urn:microsoft.com/office/officeart/2005/8/layout/hierarchy4"/>
    <dgm:cxn modelId="{B185CA6E-BEE5-4BCC-83EB-C95D7BFD99F3}" type="presParOf" srcId="{C2DBC306-BDF8-4472-AF60-B883C95944EA}" destId="{CA4E07B7-13D5-4327-80BF-874FA3CB8210}" srcOrd="0" destOrd="0" presId="urn:microsoft.com/office/officeart/2005/8/layout/hierarchy4"/>
    <dgm:cxn modelId="{A3E59D7E-A38A-4B03-8831-A98973EA4011}" type="presParOf" srcId="{CA4E07B7-13D5-4327-80BF-874FA3CB8210}" destId="{7BCB23EB-682F-41F1-8EC9-374E13566A62}" srcOrd="0" destOrd="0" presId="urn:microsoft.com/office/officeart/2005/8/layout/hierarchy4"/>
    <dgm:cxn modelId="{9BC73770-0455-4011-ACA0-65350C5291CA}" type="presParOf" srcId="{CA4E07B7-13D5-4327-80BF-874FA3CB8210}" destId="{442F9715-1E3E-44C1-8A5A-6706F831E437}" srcOrd="1" destOrd="0" presId="urn:microsoft.com/office/officeart/2005/8/layout/hierarchy4"/>
    <dgm:cxn modelId="{C37D9D85-3A17-49DD-90C3-6781820E9C7A}" type="presParOf" srcId="{CA4E07B7-13D5-4327-80BF-874FA3CB8210}" destId="{A5E077EA-8ABB-4378-BA3A-420BA33BEDE7}" srcOrd="2" destOrd="0" presId="urn:microsoft.com/office/officeart/2005/8/layout/hierarchy4"/>
    <dgm:cxn modelId="{068A83E4-222B-482E-A7D7-2A0416E970A0}" type="presParOf" srcId="{A5E077EA-8ABB-4378-BA3A-420BA33BEDE7}" destId="{77A70B81-C099-46E5-B974-5990DBED197D}" srcOrd="0" destOrd="0" presId="urn:microsoft.com/office/officeart/2005/8/layout/hierarchy4"/>
    <dgm:cxn modelId="{D6951AB6-552D-46F1-9503-D657817641F6}" type="presParOf" srcId="{77A70B81-C099-46E5-B974-5990DBED197D}" destId="{70C4DA85-F8C7-44FA-BE64-50909A7E519A}" srcOrd="0" destOrd="0" presId="urn:microsoft.com/office/officeart/2005/8/layout/hierarchy4"/>
    <dgm:cxn modelId="{6888B66E-6D72-4940-B263-459A97A3DC29}" type="presParOf" srcId="{77A70B81-C099-46E5-B974-5990DBED197D}" destId="{F16AF6B2-AE52-45B7-87D9-393183D8899C}" srcOrd="1" destOrd="0" presId="urn:microsoft.com/office/officeart/2005/8/layout/hierarchy4"/>
    <dgm:cxn modelId="{ABC22009-5693-4830-B824-1BD70AFA4330}" type="presParOf" srcId="{77A70B81-C099-46E5-B974-5990DBED197D}" destId="{52EB3D89-4F56-4DA5-B864-5EB2BDCFED9E}" srcOrd="2" destOrd="0" presId="urn:microsoft.com/office/officeart/2005/8/layout/hierarchy4"/>
    <dgm:cxn modelId="{28779C23-9834-4E35-B186-785201231148}" type="presParOf" srcId="{52EB3D89-4F56-4DA5-B864-5EB2BDCFED9E}" destId="{9DD4CDFD-E87D-4BD8-8753-61A41D90866D}" srcOrd="0" destOrd="0" presId="urn:microsoft.com/office/officeart/2005/8/layout/hierarchy4"/>
    <dgm:cxn modelId="{BD4D068B-4950-47C6-8333-3904EA4E76F0}" type="presParOf" srcId="{9DD4CDFD-E87D-4BD8-8753-61A41D90866D}" destId="{4B207EAA-5AA9-4D9B-9340-93CB971CA264}" srcOrd="0" destOrd="0" presId="urn:microsoft.com/office/officeart/2005/8/layout/hierarchy4"/>
    <dgm:cxn modelId="{74AD0B1D-CFA3-4D19-9663-B0FB4C1D87AF}" type="presParOf" srcId="{9DD4CDFD-E87D-4BD8-8753-61A41D90866D}" destId="{D418367E-D3A8-41BF-8B7D-592D9B4ECBB9}" srcOrd="1" destOrd="0" presId="urn:microsoft.com/office/officeart/2005/8/layout/hierarchy4"/>
    <dgm:cxn modelId="{44EB50A9-7DFE-4CAD-9C66-A5183FE9F5E7}" type="presParOf" srcId="{52EB3D89-4F56-4DA5-B864-5EB2BDCFED9E}" destId="{29D8A597-FC69-4F7D-93D4-95E1B72F48DC}" srcOrd="1" destOrd="0" presId="urn:microsoft.com/office/officeart/2005/8/layout/hierarchy4"/>
    <dgm:cxn modelId="{9B9CE717-E6B0-4E74-90C8-F9F06A3F576A}" type="presParOf" srcId="{52EB3D89-4F56-4DA5-B864-5EB2BDCFED9E}" destId="{0D189735-C573-4FCD-8C9B-2554248315D2}" srcOrd="2" destOrd="0" presId="urn:microsoft.com/office/officeart/2005/8/layout/hierarchy4"/>
    <dgm:cxn modelId="{46DD2257-8C21-47D6-9486-DC39A8ED82F0}" type="presParOf" srcId="{0D189735-C573-4FCD-8C9B-2554248315D2}" destId="{DBEC1972-3A8F-461B-829E-527FD596058D}" srcOrd="0" destOrd="0" presId="urn:microsoft.com/office/officeart/2005/8/layout/hierarchy4"/>
    <dgm:cxn modelId="{DBBF8F65-67CF-45A7-986A-789D9277AA1C}" type="presParOf" srcId="{0D189735-C573-4FCD-8C9B-2554248315D2}" destId="{5A00EB0B-98A6-4D33-95DE-B1B6609B5B4F}" srcOrd="1" destOrd="0" presId="urn:microsoft.com/office/officeart/2005/8/layout/hierarchy4"/>
    <dgm:cxn modelId="{656939DB-A791-48C1-BD40-686CAC769F4F}" type="presParOf" srcId="{A5E077EA-8ABB-4378-BA3A-420BA33BEDE7}" destId="{ADCBAD2F-A673-4D08-BD17-828FF6612569}" srcOrd="1" destOrd="0" presId="urn:microsoft.com/office/officeart/2005/8/layout/hierarchy4"/>
    <dgm:cxn modelId="{00976F3A-DC16-4F84-A737-0D01AA053A18}" type="presParOf" srcId="{A5E077EA-8ABB-4378-BA3A-420BA33BEDE7}" destId="{096747DC-9D7C-4511-B0CC-E1B504877A54}" srcOrd="2" destOrd="0" presId="urn:microsoft.com/office/officeart/2005/8/layout/hierarchy4"/>
    <dgm:cxn modelId="{AA68F128-B874-43FE-BD50-4A331E937E44}" type="presParOf" srcId="{096747DC-9D7C-4511-B0CC-E1B504877A54}" destId="{C1E67241-027E-4B71-8106-0324378C36D1}" srcOrd="0" destOrd="0" presId="urn:microsoft.com/office/officeart/2005/8/layout/hierarchy4"/>
    <dgm:cxn modelId="{1253A3EE-19EA-417B-B336-B078209ADCF6}" type="presParOf" srcId="{096747DC-9D7C-4511-B0CC-E1B504877A54}" destId="{1F41B01A-DA29-4322-B2F6-29CC94FAD935}" srcOrd="1" destOrd="0" presId="urn:microsoft.com/office/officeart/2005/8/layout/hierarchy4"/>
    <dgm:cxn modelId="{26A2A3B7-7FFC-4EFC-80DC-C88A3AC5FAAE}" type="presParOf" srcId="{096747DC-9D7C-4511-B0CC-E1B504877A54}" destId="{82290431-5CFF-4DF0-8A6E-273967DF1643}" srcOrd="2" destOrd="0" presId="urn:microsoft.com/office/officeart/2005/8/layout/hierarchy4"/>
    <dgm:cxn modelId="{FEAA4238-8CCE-47E9-824C-D3D0FB2076BF}" type="presParOf" srcId="{82290431-5CFF-4DF0-8A6E-273967DF1643}" destId="{D5C98739-46D4-47FD-81E8-DB28D59BCC48}" srcOrd="0" destOrd="0" presId="urn:microsoft.com/office/officeart/2005/8/layout/hierarchy4"/>
    <dgm:cxn modelId="{DCB098E0-4BD0-44D1-9809-EF4CD5C05A2C}" type="presParOf" srcId="{D5C98739-46D4-47FD-81E8-DB28D59BCC48}" destId="{39B1540E-2385-4048-B16A-949917927D4B}" srcOrd="0" destOrd="0" presId="urn:microsoft.com/office/officeart/2005/8/layout/hierarchy4"/>
    <dgm:cxn modelId="{D81739AE-76DE-4057-A938-31469E0EB803}" type="presParOf" srcId="{D5C98739-46D4-47FD-81E8-DB28D59BCC48}" destId="{EEAD6BE5-5234-43EC-840E-2F25D58163C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C85E-0FBC-4E22-BDB2-908D15806483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E2D5B-97B4-4AF9-8A21-D141120CE07E}">
      <dgm:prSet phldrT="[Text]"/>
      <dgm:spPr/>
      <dgm:t>
        <a:bodyPr/>
        <a:lstStyle/>
        <a:p>
          <a:r>
            <a:rPr lang="en-US" dirty="0"/>
            <a:t>Increase</a:t>
          </a:r>
        </a:p>
      </dgm:t>
    </dgm:pt>
    <dgm:pt modelId="{C2836E3A-D612-4FAC-B1DF-7CF62BDEA3F4}" type="parTrans" cxnId="{DA927398-114D-4B7B-8EDB-ABBE3ECD6783}">
      <dgm:prSet/>
      <dgm:spPr/>
      <dgm:t>
        <a:bodyPr/>
        <a:lstStyle/>
        <a:p>
          <a:endParaRPr lang="en-US"/>
        </a:p>
      </dgm:t>
    </dgm:pt>
    <dgm:pt modelId="{D9A71213-B250-4E4E-B2FF-279FDD4FE949}" type="sibTrans" cxnId="{DA927398-114D-4B7B-8EDB-ABBE3ECD6783}">
      <dgm:prSet/>
      <dgm:spPr/>
      <dgm:t>
        <a:bodyPr/>
        <a:lstStyle/>
        <a:p>
          <a:endParaRPr lang="en-US"/>
        </a:p>
      </dgm:t>
    </dgm:pt>
    <dgm:pt modelId="{775BF4E2-6A84-425E-9C4B-701CEF25267D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FB774E1F-DC0E-4E1E-A78E-B1F2D8B83DEF}" type="parTrans" cxnId="{87A511B1-05DF-4BA8-9F41-2026CC6F8BCA}">
      <dgm:prSet/>
      <dgm:spPr/>
      <dgm:t>
        <a:bodyPr/>
        <a:lstStyle/>
        <a:p>
          <a:endParaRPr lang="en-US"/>
        </a:p>
      </dgm:t>
    </dgm:pt>
    <dgm:pt modelId="{84139476-2CE3-4DAB-8CE3-3886265253ED}" type="sibTrans" cxnId="{87A511B1-05DF-4BA8-9F41-2026CC6F8BCA}">
      <dgm:prSet/>
      <dgm:spPr/>
      <dgm:t>
        <a:bodyPr/>
        <a:lstStyle/>
        <a:p>
          <a:endParaRPr lang="en-US"/>
        </a:p>
      </dgm:t>
    </dgm:pt>
    <dgm:pt modelId="{BABC56B1-290E-4D27-9D82-D5BEE1D67868}">
      <dgm:prSet phldrT="[Text]"/>
      <dgm:spPr/>
      <dgm:t>
        <a:bodyPr/>
        <a:lstStyle/>
        <a:p>
          <a:r>
            <a:rPr lang="en-US" dirty="0"/>
            <a:t>Decrease</a:t>
          </a:r>
        </a:p>
      </dgm:t>
    </dgm:pt>
    <dgm:pt modelId="{4A07D086-55E7-4265-AEC9-D0E7214C524C}" type="parTrans" cxnId="{17200A2B-A942-49F9-96F4-B28E2BB4C83F}">
      <dgm:prSet/>
      <dgm:spPr/>
      <dgm:t>
        <a:bodyPr/>
        <a:lstStyle/>
        <a:p>
          <a:endParaRPr lang="en-US"/>
        </a:p>
      </dgm:t>
    </dgm:pt>
    <dgm:pt modelId="{A6921A4A-15DC-40BC-9098-813C7A9E5231}" type="sibTrans" cxnId="{17200A2B-A942-49F9-96F4-B28E2BB4C83F}">
      <dgm:prSet/>
      <dgm:spPr/>
      <dgm:t>
        <a:bodyPr/>
        <a:lstStyle/>
        <a:p>
          <a:endParaRPr lang="en-US"/>
        </a:p>
      </dgm:t>
    </dgm:pt>
    <dgm:pt modelId="{724EFBAC-9392-4FAB-8049-11143629FCC6}">
      <dgm:prSet phldrT="[Text]"/>
      <dgm:spPr/>
      <dgm:t>
        <a:bodyPr/>
        <a:lstStyle/>
        <a:p>
          <a:r>
            <a:rPr lang="en-US" dirty="0"/>
            <a:t>False Positive</a:t>
          </a:r>
        </a:p>
      </dgm:t>
    </dgm:pt>
    <dgm:pt modelId="{2F6680BA-9C83-4DB1-82D7-1A129B6C220C}" type="parTrans" cxnId="{18B4BA9F-799D-4029-8933-6D20F01E7782}">
      <dgm:prSet/>
      <dgm:spPr/>
      <dgm:t>
        <a:bodyPr/>
        <a:lstStyle/>
        <a:p>
          <a:endParaRPr lang="en-US"/>
        </a:p>
      </dgm:t>
    </dgm:pt>
    <dgm:pt modelId="{E4C7036C-DD9C-4576-839D-652F4A6376F0}" type="sibTrans" cxnId="{18B4BA9F-799D-4029-8933-6D20F01E7782}">
      <dgm:prSet/>
      <dgm:spPr/>
      <dgm:t>
        <a:bodyPr/>
        <a:lstStyle/>
        <a:p>
          <a:endParaRPr lang="en-US"/>
        </a:p>
      </dgm:t>
    </dgm:pt>
    <dgm:pt modelId="{83C53560-DE89-4141-951D-01D02C9A329F}" type="pres">
      <dgm:prSet presAssocID="{B665C85E-0FBC-4E22-BDB2-908D15806483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C0EEE793-F2FA-4CE2-8DE8-F0732D782CEE}" type="pres">
      <dgm:prSet presAssocID="{B665C85E-0FBC-4E22-BDB2-908D15806483}" presName="Background" presStyleLbl="node1" presStyleIdx="0" presStyleCnt="1"/>
      <dgm:spPr/>
    </dgm:pt>
    <dgm:pt modelId="{A1EEAD02-7131-4C92-B95B-9684B70497F1}" type="pres">
      <dgm:prSet presAssocID="{B665C85E-0FBC-4E22-BDB2-908D15806483}" presName="Divider" presStyleLbl="callout" presStyleIdx="0" presStyleCnt="1"/>
      <dgm:spPr/>
    </dgm:pt>
    <dgm:pt modelId="{1DE0BAAA-BCA7-4C17-9AAA-4F725F99D490}" type="pres">
      <dgm:prSet presAssocID="{B665C85E-0FBC-4E22-BDB2-908D15806483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4E72F3-D1D2-4313-80C3-0C2AF91CBACC}" type="pres">
      <dgm:prSet presAssocID="{B665C85E-0FBC-4E22-BDB2-908D15806483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BB172-32E9-4871-BD46-5C2E530F2E8D}" type="pres">
      <dgm:prSet presAssocID="{B665C85E-0FBC-4E22-BDB2-908D15806483}" presName="ParentText1" presStyleLbl="revTx" presStyleIdx="0" presStyleCnt="0">
        <dgm:presLayoutVars>
          <dgm:chMax val="1"/>
          <dgm:chPref val="1"/>
        </dgm:presLayoutVars>
      </dgm:prSet>
      <dgm:spPr/>
    </dgm:pt>
    <dgm:pt modelId="{D864EB86-16C7-422E-87F4-F1F216E377C8}" type="pres">
      <dgm:prSet presAssocID="{B665C85E-0FBC-4E22-BDB2-908D15806483}" presName="ParentShape1" presStyleLbl="alignImgPlace1" presStyleIdx="0" presStyleCnt="2">
        <dgm:presLayoutVars/>
      </dgm:prSet>
      <dgm:spPr/>
    </dgm:pt>
    <dgm:pt modelId="{55211F39-F880-43C5-8486-014A57C9CA0F}" type="pres">
      <dgm:prSet presAssocID="{B665C85E-0FBC-4E22-BDB2-908D15806483}" presName="ParentText2" presStyleLbl="revTx" presStyleIdx="0" presStyleCnt="0">
        <dgm:presLayoutVars>
          <dgm:chMax val="1"/>
          <dgm:chPref val="1"/>
        </dgm:presLayoutVars>
      </dgm:prSet>
      <dgm:spPr/>
    </dgm:pt>
    <dgm:pt modelId="{1CFF0EE9-7DBF-4406-BBED-06686BDEDA75}" type="pres">
      <dgm:prSet presAssocID="{B665C85E-0FBC-4E22-BDB2-908D15806483}" presName="ParentShape2" presStyleLbl="alignImgPlace1" presStyleIdx="1" presStyleCnt="2">
        <dgm:presLayoutVars/>
      </dgm:prSet>
      <dgm:spPr/>
    </dgm:pt>
  </dgm:ptLst>
  <dgm:cxnLst>
    <dgm:cxn modelId="{1AFD3320-77F9-42D2-A9D9-75CBABB2FAE0}" type="presOf" srcId="{BABC56B1-290E-4D27-9D82-D5BEE1D67868}" destId="{1CFF0EE9-7DBF-4406-BBED-06686BDEDA75}" srcOrd="1" destOrd="0" presId="urn:microsoft.com/office/officeart/2009/3/layout/OpposingIdeas"/>
    <dgm:cxn modelId="{17200A2B-A942-49F9-96F4-B28E2BB4C83F}" srcId="{B665C85E-0FBC-4E22-BDB2-908D15806483}" destId="{BABC56B1-290E-4D27-9D82-D5BEE1D67868}" srcOrd="1" destOrd="0" parTransId="{4A07D086-55E7-4265-AEC9-D0E7214C524C}" sibTransId="{A6921A4A-15DC-40BC-9098-813C7A9E5231}"/>
    <dgm:cxn modelId="{A9980230-1CBE-4D4E-842E-8C02AE0E78D2}" type="presOf" srcId="{BABC56B1-290E-4D27-9D82-D5BEE1D67868}" destId="{55211F39-F880-43C5-8486-014A57C9CA0F}" srcOrd="0" destOrd="0" presId="urn:microsoft.com/office/officeart/2009/3/layout/OpposingIdeas"/>
    <dgm:cxn modelId="{921AC845-3D65-4D44-9F7B-E9819CBAE949}" type="presOf" srcId="{724EFBAC-9392-4FAB-8049-11143629FCC6}" destId="{AB4E72F3-D1D2-4313-80C3-0C2AF91CBACC}" srcOrd="0" destOrd="0" presId="urn:microsoft.com/office/officeart/2009/3/layout/OpposingIdeas"/>
    <dgm:cxn modelId="{0E3FA580-4DA3-478B-945F-B6AD3D368EC2}" type="presOf" srcId="{775BF4E2-6A84-425E-9C4B-701CEF25267D}" destId="{1DE0BAAA-BCA7-4C17-9AAA-4F725F99D490}" srcOrd="0" destOrd="0" presId="urn:microsoft.com/office/officeart/2009/3/layout/OpposingIdeas"/>
    <dgm:cxn modelId="{5C632A8A-FBA9-4075-AE42-94A4C6150D9E}" type="presOf" srcId="{B665C85E-0FBC-4E22-BDB2-908D15806483}" destId="{83C53560-DE89-4141-951D-01D02C9A329F}" srcOrd="0" destOrd="0" presId="urn:microsoft.com/office/officeart/2009/3/layout/OpposingIdeas"/>
    <dgm:cxn modelId="{62822897-EC6E-41C0-95D4-0241B8FD9037}" type="presOf" srcId="{198E2D5B-97B4-4AF9-8A21-D141120CE07E}" destId="{81EBB172-32E9-4871-BD46-5C2E530F2E8D}" srcOrd="0" destOrd="0" presId="urn:microsoft.com/office/officeart/2009/3/layout/OpposingIdeas"/>
    <dgm:cxn modelId="{DA927398-114D-4B7B-8EDB-ABBE3ECD6783}" srcId="{B665C85E-0FBC-4E22-BDB2-908D15806483}" destId="{198E2D5B-97B4-4AF9-8A21-D141120CE07E}" srcOrd="0" destOrd="0" parTransId="{C2836E3A-D612-4FAC-B1DF-7CF62BDEA3F4}" sibTransId="{D9A71213-B250-4E4E-B2FF-279FDD4FE949}"/>
    <dgm:cxn modelId="{A308C09C-5C3F-48B1-94A6-EB8FD01ED38B}" type="presOf" srcId="{198E2D5B-97B4-4AF9-8A21-D141120CE07E}" destId="{D864EB86-16C7-422E-87F4-F1F216E377C8}" srcOrd="1" destOrd="0" presId="urn:microsoft.com/office/officeart/2009/3/layout/OpposingIdeas"/>
    <dgm:cxn modelId="{18B4BA9F-799D-4029-8933-6D20F01E7782}" srcId="{BABC56B1-290E-4D27-9D82-D5BEE1D67868}" destId="{724EFBAC-9392-4FAB-8049-11143629FCC6}" srcOrd="0" destOrd="0" parTransId="{2F6680BA-9C83-4DB1-82D7-1A129B6C220C}" sibTransId="{E4C7036C-DD9C-4576-839D-652F4A6376F0}"/>
    <dgm:cxn modelId="{87A511B1-05DF-4BA8-9F41-2026CC6F8BCA}" srcId="{198E2D5B-97B4-4AF9-8A21-D141120CE07E}" destId="{775BF4E2-6A84-425E-9C4B-701CEF25267D}" srcOrd="0" destOrd="0" parTransId="{FB774E1F-DC0E-4E1E-A78E-B1F2D8B83DEF}" sibTransId="{84139476-2CE3-4DAB-8CE3-3886265253ED}"/>
    <dgm:cxn modelId="{BFF9CC4D-B2AF-4E3C-96FF-44DF5D96E5D6}" type="presParOf" srcId="{83C53560-DE89-4141-951D-01D02C9A329F}" destId="{C0EEE793-F2FA-4CE2-8DE8-F0732D782CEE}" srcOrd="0" destOrd="0" presId="urn:microsoft.com/office/officeart/2009/3/layout/OpposingIdeas"/>
    <dgm:cxn modelId="{6B891B20-3B71-498B-B2D3-EF29018C5C89}" type="presParOf" srcId="{83C53560-DE89-4141-951D-01D02C9A329F}" destId="{A1EEAD02-7131-4C92-B95B-9684B70497F1}" srcOrd="1" destOrd="0" presId="urn:microsoft.com/office/officeart/2009/3/layout/OpposingIdeas"/>
    <dgm:cxn modelId="{467C11CA-9B65-4C2A-982C-651CD36C1717}" type="presParOf" srcId="{83C53560-DE89-4141-951D-01D02C9A329F}" destId="{1DE0BAAA-BCA7-4C17-9AAA-4F725F99D490}" srcOrd="2" destOrd="0" presId="urn:microsoft.com/office/officeart/2009/3/layout/OpposingIdeas"/>
    <dgm:cxn modelId="{F47FBDC8-25A5-49A5-85C4-8DDB4FE7A43E}" type="presParOf" srcId="{83C53560-DE89-4141-951D-01D02C9A329F}" destId="{AB4E72F3-D1D2-4313-80C3-0C2AF91CBACC}" srcOrd="3" destOrd="0" presId="urn:microsoft.com/office/officeart/2009/3/layout/OpposingIdeas"/>
    <dgm:cxn modelId="{DBB286DE-BB21-40A1-80CA-8CA918CB0F46}" type="presParOf" srcId="{83C53560-DE89-4141-951D-01D02C9A329F}" destId="{81EBB172-32E9-4871-BD46-5C2E530F2E8D}" srcOrd="4" destOrd="0" presId="urn:microsoft.com/office/officeart/2009/3/layout/OpposingIdeas"/>
    <dgm:cxn modelId="{D40A4C02-5FCC-4062-9084-04701783B8C6}" type="presParOf" srcId="{83C53560-DE89-4141-951D-01D02C9A329F}" destId="{D864EB86-16C7-422E-87F4-F1F216E377C8}" srcOrd="5" destOrd="0" presId="urn:microsoft.com/office/officeart/2009/3/layout/OpposingIdeas"/>
    <dgm:cxn modelId="{A1F49147-87CE-4AA1-8183-3B8976A6EF37}" type="presParOf" srcId="{83C53560-DE89-4141-951D-01D02C9A329F}" destId="{55211F39-F880-43C5-8486-014A57C9CA0F}" srcOrd="6" destOrd="0" presId="urn:microsoft.com/office/officeart/2009/3/layout/OpposingIdeas"/>
    <dgm:cxn modelId="{70D9898B-4A45-4690-80B1-3F03884524BD}" type="presParOf" srcId="{83C53560-DE89-4141-951D-01D02C9A329F}" destId="{1CFF0EE9-7DBF-4406-BBED-06686BDEDA75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D5366-94AE-40B2-90E1-B01DE4A7CF2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4B1DE5-A4BD-4D74-8DC3-31929012B355}">
      <dgm:prSet phldrT="[Text]"/>
      <dgm:spPr/>
      <dgm:t>
        <a:bodyPr/>
        <a:lstStyle/>
        <a:p>
          <a:r>
            <a:rPr lang="en-US" dirty="0"/>
            <a:t>Duration Approach</a:t>
          </a:r>
        </a:p>
      </dgm:t>
    </dgm:pt>
    <dgm:pt modelId="{C46695E7-F8E6-4CE4-8F7D-63855FBA6698}" type="parTrans" cxnId="{BF9CF703-D898-4F53-BEAE-FDEB13B6F82D}">
      <dgm:prSet/>
      <dgm:spPr/>
      <dgm:t>
        <a:bodyPr/>
        <a:lstStyle/>
        <a:p>
          <a:endParaRPr lang="en-US"/>
        </a:p>
      </dgm:t>
    </dgm:pt>
    <dgm:pt modelId="{8C72B671-7C8C-44EE-B779-35EDB1C5824E}" type="sibTrans" cxnId="{BF9CF703-D898-4F53-BEAE-FDEB13B6F82D}">
      <dgm:prSet/>
      <dgm:spPr/>
      <dgm:t>
        <a:bodyPr/>
        <a:lstStyle/>
        <a:p>
          <a:endParaRPr lang="en-US"/>
        </a:p>
      </dgm:t>
    </dgm:pt>
    <dgm:pt modelId="{74ADE5CB-AC5A-4956-A5F3-269B7C5FAE60}">
      <dgm:prSet phldrT="[Text]"/>
      <dgm:spPr/>
      <dgm:t>
        <a:bodyPr/>
        <a:lstStyle/>
        <a:p>
          <a:r>
            <a:rPr lang="en-US" dirty="0"/>
            <a:t>Use sum of the duration directly</a:t>
          </a:r>
        </a:p>
      </dgm:t>
    </dgm:pt>
    <dgm:pt modelId="{22C5C024-4A86-48FF-8F07-AF266BC3CAF9}" type="parTrans" cxnId="{8801058A-6D47-45C1-A31D-952F825D220D}">
      <dgm:prSet/>
      <dgm:spPr/>
      <dgm:t>
        <a:bodyPr/>
        <a:lstStyle/>
        <a:p>
          <a:endParaRPr lang="en-US"/>
        </a:p>
      </dgm:t>
    </dgm:pt>
    <dgm:pt modelId="{37035514-AE29-41A7-8A02-D5B499D6A8BE}" type="sibTrans" cxnId="{8801058A-6D47-45C1-A31D-952F825D220D}">
      <dgm:prSet/>
      <dgm:spPr/>
      <dgm:t>
        <a:bodyPr/>
        <a:lstStyle/>
        <a:p>
          <a:endParaRPr lang="en-US"/>
        </a:p>
      </dgm:t>
    </dgm:pt>
    <dgm:pt modelId="{EF7A2BE2-EAD5-4A02-8419-AC87F1838132}" type="pres">
      <dgm:prSet presAssocID="{4D6D5366-94AE-40B2-90E1-B01DE4A7CF2A}" presName="Name0" presStyleCnt="0">
        <dgm:presLayoutVars>
          <dgm:dir/>
          <dgm:animLvl val="lvl"/>
          <dgm:resizeHandles val="exact"/>
        </dgm:presLayoutVars>
      </dgm:prSet>
      <dgm:spPr/>
    </dgm:pt>
    <dgm:pt modelId="{1BAD31D1-352A-4373-9221-4E545DCBB0D2}" type="pres">
      <dgm:prSet presAssocID="{0F4B1DE5-A4BD-4D74-8DC3-31929012B355}" presName="composite" presStyleCnt="0"/>
      <dgm:spPr/>
    </dgm:pt>
    <dgm:pt modelId="{15F7F4F7-9574-4A39-AC7A-072FE3029063}" type="pres">
      <dgm:prSet presAssocID="{0F4B1DE5-A4BD-4D74-8DC3-31929012B35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30733E-42D4-42B0-9BD8-7180F6E50AAE}" type="pres">
      <dgm:prSet presAssocID="{0F4B1DE5-A4BD-4D74-8DC3-31929012B35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F9CF703-D898-4F53-BEAE-FDEB13B6F82D}" srcId="{4D6D5366-94AE-40B2-90E1-B01DE4A7CF2A}" destId="{0F4B1DE5-A4BD-4D74-8DC3-31929012B355}" srcOrd="0" destOrd="0" parTransId="{C46695E7-F8E6-4CE4-8F7D-63855FBA6698}" sibTransId="{8C72B671-7C8C-44EE-B779-35EDB1C5824E}"/>
    <dgm:cxn modelId="{95D57110-B0CA-4B58-9C56-48A4CD3B261D}" type="presOf" srcId="{0F4B1DE5-A4BD-4D74-8DC3-31929012B355}" destId="{15F7F4F7-9574-4A39-AC7A-072FE3029063}" srcOrd="0" destOrd="0" presId="urn:microsoft.com/office/officeart/2005/8/layout/hList1"/>
    <dgm:cxn modelId="{8801058A-6D47-45C1-A31D-952F825D220D}" srcId="{0F4B1DE5-A4BD-4D74-8DC3-31929012B355}" destId="{74ADE5CB-AC5A-4956-A5F3-269B7C5FAE60}" srcOrd="0" destOrd="0" parTransId="{22C5C024-4A86-48FF-8F07-AF266BC3CAF9}" sibTransId="{37035514-AE29-41A7-8A02-D5B499D6A8BE}"/>
    <dgm:cxn modelId="{72427EB8-5EC9-47B3-98DF-0E1D7CDF3214}" type="presOf" srcId="{74ADE5CB-AC5A-4956-A5F3-269B7C5FAE60}" destId="{BE30733E-42D4-42B0-9BD8-7180F6E50AAE}" srcOrd="0" destOrd="0" presId="urn:microsoft.com/office/officeart/2005/8/layout/hList1"/>
    <dgm:cxn modelId="{BB34D3E2-43E7-4D71-9571-B13C345381E5}" type="presOf" srcId="{4D6D5366-94AE-40B2-90E1-B01DE4A7CF2A}" destId="{EF7A2BE2-EAD5-4A02-8419-AC87F1838132}" srcOrd="0" destOrd="0" presId="urn:microsoft.com/office/officeart/2005/8/layout/hList1"/>
    <dgm:cxn modelId="{3F4FD668-C007-45D3-9B1D-9300FD4B6F9B}" type="presParOf" srcId="{EF7A2BE2-EAD5-4A02-8419-AC87F1838132}" destId="{1BAD31D1-352A-4373-9221-4E545DCBB0D2}" srcOrd="0" destOrd="0" presId="urn:microsoft.com/office/officeart/2005/8/layout/hList1"/>
    <dgm:cxn modelId="{D896F010-22C0-4FA9-87A3-ED2306A419AB}" type="presParOf" srcId="{1BAD31D1-352A-4373-9221-4E545DCBB0D2}" destId="{15F7F4F7-9574-4A39-AC7A-072FE3029063}" srcOrd="0" destOrd="0" presId="urn:microsoft.com/office/officeart/2005/8/layout/hList1"/>
    <dgm:cxn modelId="{9A6F04FD-DD12-4297-A26F-86F676402A4F}" type="presParOf" srcId="{1BAD31D1-352A-4373-9221-4E545DCBB0D2}" destId="{BE30733E-42D4-42B0-9BD8-7180F6E50A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F97F2-5962-435F-80DE-135209ABCE2B}">
      <dsp:nvSpPr>
        <dsp:cNvPr id="0" name=""/>
        <dsp:cNvSpPr/>
      </dsp:nvSpPr>
      <dsp:spPr>
        <a:xfrm>
          <a:off x="5056" y="1653902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Pipeline</a:t>
          </a:r>
        </a:p>
      </dsp:txBody>
      <dsp:txXfrm>
        <a:off x="35404" y="1684250"/>
        <a:ext cx="2011587" cy="975445"/>
      </dsp:txXfrm>
    </dsp:sp>
    <dsp:sp modelId="{796F55F0-64A5-43A9-A5BB-304F9E889E3E}">
      <dsp:nvSpPr>
        <dsp:cNvPr id="0" name=""/>
        <dsp:cNvSpPr/>
      </dsp:nvSpPr>
      <dsp:spPr>
        <a:xfrm rot="19457599">
          <a:off x="1981391" y="1852615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1848562"/>
        <a:ext cx="51040" cy="51040"/>
      </dsp:txXfrm>
    </dsp:sp>
    <dsp:sp modelId="{EF2E2E26-C58B-4771-B8A4-255D450250A7}">
      <dsp:nvSpPr>
        <dsp:cNvPr id="0" name=""/>
        <dsp:cNvSpPr/>
      </dsp:nvSpPr>
      <dsp:spPr>
        <a:xfrm>
          <a:off x="2906253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 engineering</a:t>
          </a:r>
        </a:p>
      </dsp:txBody>
      <dsp:txXfrm>
        <a:off x="2936601" y="1088469"/>
        <a:ext cx="2011587" cy="975445"/>
      </dsp:txXfrm>
    </dsp:sp>
    <dsp:sp modelId="{F7989328-B3E1-4569-9516-144720C0C3D1}">
      <dsp:nvSpPr>
        <dsp:cNvPr id="0" name=""/>
        <dsp:cNvSpPr/>
      </dsp:nvSpPr>
      <dsp:spPr>
        <a:xfrm>
          <a:off x="4978536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1555469"/>
        <a:ext cx="41445" cy="41445"/>
      </dsp:txXfrm>
    </dsp:sp>
    <dsp:sp modelId="{1A3588A4-3DC4-48F2-A84C-E595E65D108B}">
      <dsp:nvSpPr>
        <dsp:cNvPr id="0" name=""/>
        <dsp:cNvSpPr/>
      </dsp:nvSpPr>
      <dsp:spPr>
        <a:xfrm>
          <a:off x="5807449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Robust Scaling</a:t>
          </a:r>
        </a:p>
      </dsp:txBody>
      <dsp:txXfrm>
        <a:off x="5837797" y="1088469"/>
        <a:ext cx="2011587" cy="975445"/>
      </dsp:txXfrm>
    </dsp:sp>
    <dsp:sp modelId="{EA7167CF-53A2-48D0-B203-E0647C5CAE16}">
      <dsp:nvSpPr>
        <dsp:cNvPr id="0" name=""/>
        <dsp:cNvSpPr/>
      </dsp:nvSpPr>
      <dsp:spPr>
        <a:xfrm>
          <a:off x="7879732" y="1554724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1555469"/>
        <a:ext cx="41445" cy="41445"/>
      </dsp:txXfrm>
    </dsp:sp>
    <dsp:sp modelId="{86B6F692-5E26-4574-BBFB-BC71539DA728}">
      <dsp:nvSpPr>
        <dsp:cNvPr id="0" name=""/>
        <dsp:cNvSpPr/>
      </dsp:nvSpPr>
      <dsp:spPr>
        <a:xfrm>
          <a:off x="8708646" y="1058121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Numerical Columns</a:t>
          </a:r>
        </a:p>
      </dsp:txBody>
      <dsp:txXfrm>
        <a:off x="8738994" y="1088469"/>
        <a:ext cx="2011587" cy="975445"/>
      </dsp:txXfrm>
    </dsp:sp>
    <dsp:sp modelId="{97F6A6C9-2B4C-49C1-B3FF-6FC933A94DFA}">
      <dsp:nvSpPr>
        <dsp:cNvPr id="0" name=""/>
        <dsp:cNvSpPr/>
      </dsp:nvSpPr>
      <dsp:spPr>
        <a:xfrm rot="2142401">
          <a:off x="1981391" y="2448396"/>
          <a:ext cx="1020809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1020809" y="21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6276" y="2444343"/>
        <a:ext cx="51040" cy="51040"/>
      </dsp:txXfrm>
    </dsp:sp>
    <dsp:sp modelId="{5C624A45-CD9A-4372-B5FA-66D96E604CD6}">
      <dsp:nvSpPr>
        <dsp:cNvPr id="0" name=""/>
        <dsp:cNvSpPr/>
      </dsp:nvSpPr>
      <dsp:spPr>
        <a:xfrm>
          <a:off x="2906253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Encoding</a:t>
          </a:r>
        </a:p>
      </dsp:txBody>
      <dsp:txXfrm>
        <a:off x="2936601" y="2280032"/>
        <a:ext cx="2011587" cy="975445"/>
      </dsp:txXfrm>
    </dsp:sp>
    <dsp:sp modelId="{9804E0D0-F614-4F83-9823-CECE780EFC87}">
      <dsp:nvSpPr>
        <dsp:cNvPr id="0" name=""/>
        <dsp:cNvSpPr/>
      </dsp:nvSpPr>
      <dsp:spPr>
        <a:xfrm>
          <a:off x="4978536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270" y="2747032"/>
        <a:ext cx="41445" cy="41445"/>
      </dsp:txXfrm>
    </dsp:sp>
    <dsp:sp modelId="{BEEC4A22-92E9-40D4-8550-593DDCDA47F0}">
      <dsp:nvSpPr>
        <dsp:cNvPr id="0" name=""/>
        <dsp:cNvSpPr/>
      </dsp:nvSpPr>
      <dsp:spPr>
        <a:xfrm>
          <a:off x="5807449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 Hot Encoding</a:t>
          </a:r>
        </a:p>
      </dsp:txBody>
      <dsp:txXfrm>
        <a:off x="5837797" y="2280032"/>
        <a:ext cx="2011587" cy="975445"/>
      </dsp:txXfrm>
    </dsp:sp>
    <dsp:sp modelId="{AC507D6A-810C-4704-AA7A-841738C0000B}">
      <dsp:nvSpPr>
        <dsp:cNvPr id="0" name=""/>
        <dsp:cNvSpPr/>
      </dsp:nvSpPr>
      <dsp:spPr>
        <a:xfrm>
          <a:off x="7879732" y="2746287"/>
          <a:ext cx="828913" cy="42934"/>
        </a:xfrm>
        <a:custGeom>
          <a:avLst/>
          <a:gdLst/>
          <a:ahLst/>
          <a:cxnLst/>
          <a:rect l="0" t="0" r="0" b="0"/>
          <a:pathLst>
            <a:path>
              <a:moveTo>
                <a:pt x="0" y="21467"/>
              </a:moveTo>
              <a:lnTo>
                <a:pt x="828913" y="21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466" y="2747032"/>
        <a:ext cx="41445" cy="41445"/>
      </dsp:txXfrm>
    </dsp:sp>
    <dsp:sp modelId="{A507CC81-CD0C-4E91-93CF-789A2B5F65B1}">
      <dsp:nvSpPr>
        <dsp:cNvPr id="0" name=""/>
        <dsp:cNvSpPr/>
      </dsp:nvSpPr>
      <dsp:spPr>
        <a:xfrm>
          <a:off x="8708646" y="2249684"/>
          <a:ext cx="2072283" cy="1036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Categorical Columns</a:t>
          </a:r>
        </a:p>
      </dsp:txBody>
      <dsp:txXfrm>
        <a:off x="8738994" y="2280032"/>
        <a:ext cx="2011587" cy="975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23EB-682F-41F1-8EC9-374E13566A62}">
      <dsp:nvSpPr>
        <dsp:cNvPr id="0" name=""/>
        <dsp:cNvSpPr/>
      </dsp:nvSpPr>
      <dsp:spPr>
        <a:xfrm>
          <a:off x="839" y="542"/>
          <a:ext cx="7316797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Logistic Regression</a:t>
          </a:r>
        </a:p>
      </dsp:txBody>
      <dsp:txXfrm>
        <a:off x="41738" y="41441"/>
        <a:ext cx="7234999" cy="1314606"/>
      </dsp:txXfrm>
    </dsp:sp>
    <dsp:sp modelId="{70C4DA85-F8C7-44FA-BE64-50909A7E519A}">
      <dsp:nvSpPr>
        <dsp:cNvPr id="0" name=""/>
        <dsp:cNvSpPr/>
      </dsp:nvSpPr>
      <dsp:spPr>
        <a:xfrm>
          <a:off x="839" y="1525620"/>
          <a:ext cx="4779558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Random Forest</a:t>
          </a:r>
        </a:p>
      </dsp:txBody>
      <dsp:txXfrm>
        <a:off x="41738" y="1566519"/>
        <a:ext cx="4697760" cy="1314606"/>
      </dsp:txXfrm>
    </dsp:sp>
    <dsp:sp modelId="{4B207EAA-5AA9-4D9B-9340-93CB971CA264}">
      <dsp:nvSpPr>
        <dsp:cNvPr id="0" name=""/>
        <dsp:cNvSpPr/>
      </dsp:nvSpPr>
      <dsp:spPr>
        <a:xfrm>
          <a:off x="839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SVM</a:t>
          </a:r>
        </a:p>
      </dsp:txBody>
      <dsp:txXfrm>
        <a:off x="41738" y="3091597"/>
        <a:ext cx="2258828" cy="1314606"/>
      </dsp:txXfrm>
    </dsp:sp>
    <dsp:sp modelId="{DBEC1972-3A8F-461B-829E-527FD596058D}">
      <dsp:nvSpPr>
        <dsp:cNvPr id="0" name=""/>
        <dsp:cNvSpPr/>
      </dsp:nvSpPr>
      <dsp:spPr>
        <a:xfrm>
          <a:off x="2439772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XGB</a:t>
          </a:r>
        </a:p>
      </dsp:txBody>
      <dsp:txXfrm>
        <a:off x="2480671" y="3091597"/>
        <a:ext cx="2258828" cy="1314606"/>
      </dsp:txXfrm>
    </dsp:sp>
    <dsp:sp modelId="{C1E67241-027E-4B71-8106-0324378C36D1}">
      <dsp:nvSpPr>
        <dsp:cNvPr id="0" name=""/>
        <dsp:cNvSpPr/>
      </dsp:nvSpPr>
      <dsp:spPr>
        <a:xfrm>
          <a:off x="4977011" y="1525620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KNN</a:t>
          </a:r>
        </a:p>
      </dsp:txBody>
      <dsp:txXfrm>
        <a:off x="5017910" y="1566519"/>
        <a:ext cx="2258828" cy="1314606"/>
      </dsp:txXfrm>
    </dsp:sp>
    <dsp:sp modelId="{39B1540E-2385-4048-B16A-949917927D4B}">
      <dsp:nvSpPr>
        <dsp:cNvPr id="0" name=""/>
        <dsp:cNvSpPr/>
      </dsp:nvSpPr>
      <dsp:spPr>
        <a:xfrm>
          <a:off x="4977011" y="3050698"/>
          <a:ext cx="2340626" cy="139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Decision Tree</a:t>
          </a:r>
        </a:p>
      </dsp:txBody>
      <dsp:txXfrm>
        <a:off x="5017910" y="3091597"/>
        <a:ext cx="2258828" cy="1314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EE793-F2FA-4CE2-8DE8-F0732D782CEE}">
      <dsp:nvSpPr>
        <dsp:cNvPr id="0" name=""/>
        <dsp:cNvSpPr/>
      </dsp:nvSpPr>
      <dsp:spPr>
        <a:xfrm>
          <a:off x="799956" y="627317"/>
          <a:ext cx="4528860" cy="2435466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EAD02-7131-4C92-B95B-9684B70497F1}">
      <dsp:nvSpPr>
        <dsp:cNvPr id="0" name=""/>
        <dsp:cNvSpPr/>
      </dsp:nvSpPr>
      <dsp:spPr>
        <a:xfrm>
          <a:off x="3064386" y="885624"/>
          <a:ext cx="603" cy="19188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AAA-BCA7-4C17-9AAA-4F725F99D490}">
      <dsp:nvSpPr>
        <dsp:cNvPr id="0" name=""/>
        <dsp:cNvSpPr/>
      </dsp:nvSpPr>
      <dsp:spPr>
        <a:xfrm>
          <a:off x="950918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Precision</a:t>
          </a:r>
        </a:p>
      </dsp:txBody>
      <dsp:txXfrm>
        <a:off x="950918" y="811822"/>
        <a:ext cx="1962506" cy="2066456"/>
      </dsp:txXfrm>
    </dsp:sp>
    <dsp:sp modelId="{AB4E72F3-D1D2-4313-80C3-0C2AF91CBACC}">
      <dsp:nvSpPr>
        <dsp:cNvPr id="0" name=""/>
        <dsp:cNvSpPr/>
      </dsp:nvSpPr>
      <dsp:spPr>
        <a:xfrm>
          <a:off x="3215349" y="811822"/>
          <a:ext cx="1962506" cy="20664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False Positive</a:t>
          </a:r>
        </a:p>
      </dsp:txBody>
      <dsp:txXfrm>
        <a:off x="3215349" y="811822"/>
        <a:ext cx="1962506" cy="2066456"/>
      </dsp:txXfrm>
    </dsp:sp>
    <dsp:sp modelId="{D864EB86-16C7-422E-87F4-F1F216E377C8}">
      <dsp:nvSpPr>
        <dsp:cNvPr id="0" name=""/>
        <dsp:cNvSpPr/>
      </dsp:nvSpPr>
      <dsp:spPr>
        <a:xfrm rot="16200000">
          <a:off x="-905884" y="951031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</a:t>
          </a:r>
        </a:p>
      </dsp:txBody>
      <dsp:txXfrm>
        <a:off x="-791807" y="1254453"/>
        <a:ext cx="2428717" cy="376122"/>
      </dsp:txXfrm>
    </dsp:sp>
    <dsp:sp modelId="{1CFF0EE9-7DBF-4406-BBED-06686BDEDA75}">
      <dsp:nvSpPr>
        <dsp:cNvPr id="0" name=""/>
        <dsp:cNvSpPr/>
      </dsp:nvSpPr>
      <dsp:spPr>
        <a:xfrm rot="5400000">
          <a:off x="4377786" y="1984259"/>
          <a:ext cx="2656872" cy="754810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</a:t>
          </a:r>
        </a:p>
      </dsp:txBody>
      <dsp:txXfrm>
        <a:off x="4491864" y="2059526"/>
        <a:ext cx="2428717" cy="376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7F4F7-9574-4A39-AC7A-072FE3029063}">
      <dsp:nvSpPr>
        <dsp:cNvPr id="0" name=""/>
        <dsp:cNvSpPr/>
      </dsp:nvSpPr>
      <dsp:spPr>
        <a:xfrm>
          <a:off x="0" y="766525"/>
          <a:ext cx="3857522" cy="1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Duration Approach</a:t>
          </a:r>
        </a:p>
      </dsp:txBody>
      <dsp:txXfrm>
        <a:off x="0" y="766525"/>
        <a:ext cx="3857522" cy="1522170"/>
      </dsp:txXfrm>
    </dsp:sp>
    <dsp:sp modelId="{BE30733E-42D4-42B0-9BD8-7180F6E50AAE}">
      <dsp:nvSpPr>
        <dsp:cNvPr id="0" name=""/>
        <dsp:cNvSpPr/>
      </dsp:nvSpPr>
      <dsp:spPr>
        <a:xfrm>
          <a:off x="0" y="2288696"/>
          <a:ext cx="3857522" cy="23634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Use sum of the duration directly</a:t>
          </a:r>
        </a:p>
      </dsp:txBody>
      <dsp:txXfrm>
        <a:off x="0" y="2288696"/>
        <a:ext cx="3857522" cy="2363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1AC39-049E-4ABB-A93E-4AC53C2265DA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A864-E84D-4E33-B46F-8D6429F53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Call charges : https://www.lonelyplanet.com/portugal/narratives/practical-information/directory/telephone#:~:text=Local%2C%20Regional%20%26%20National%20Calls&amp;text=Local%20calls%20cost%20around%20%E2%82%AC,from%20anywhere%20in%20the%20country.</a:t>
            </a:r>
          </a:p>
          <a:p>
            <a:endParaRPr lang="en-US" dirty="0"/>
          </a:p>
          <a:p>
            <a:r>
              <a:rPr lang="en-US" dirty="0"/>
              <a:t>Salary : http://www.salaryexplorer.com/salary-survey.php?loc=174&amp;loctype=1&amp;job=12702&amp;jobtype=3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A864-E84D-4E33-B46F-8D6429F53A2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4640827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04713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333796" y="3640793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3649293" y="3350657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5030725" y="3507342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6349661" y="3170546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Ya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2975783" y="4095534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8175636" y="3048402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1520609" y="1810681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7755674" y="3344598"/>
            <a:ext cx="419962" cy="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8179546" y="488703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5856635" y="5017395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</a:t>
            </a:r>
            <a:r>
              <a:rPr lang="en-US" dirty="0" err="1"/>
              <a:t>Tidak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cxnSpLocks/>
            <a:stCxn id="14" idx="1"/>
            <a:endCxn id="29" idx="1"/>
          </p:cNvCxnSpPr>
          <p:nvPr/>
        </p:nvCxnSpPr>
        <p:spPr>
          <a:xfrm>
            <a:off x="4352300" y="4756670"/>
            <a:ext cx="1504335" cy="51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 flipV="1">
            <a:off x="7262648" y="5255998"/>
            <a:ext cx="916898" cy="1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19F650A-F00B-4CE9-9F11-52F12098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5" y="154755"/>
            <a:ext cx="10515600" cy="1325563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EDA</a:t>
            </a:r>
            <a:br>
              <a:rPr lang="en-US" dirty="0"/>
            </a:br>
            <a:r>
              <a:rPr lang="en-US" dirty="0"/>
              <a:t>(EXPLANATORY DATA ANALYSIS)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D01E-C125-4DC3-8AAE-E4DB19DDCDB8}"/>
              </a:ext>
            </a:extLst>
          </p:cNvPr>
          <p:cNvSpPr/>
          <p:nvPr/>
        </p:nvSpPr>
        <p:spPr>
          <a:xfrm>
            <a:off x="2330245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UNIVARIATE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E38EE-2BEE-4C84-B405-28C0722724C6}"/>
              </a:ext>
            </a:extLst>
          </p:cNvPr>
          <p:cNvSpPr/>
          <p:nvPr/>
        </p:nvSpPr>
        <p:spPr>
          <a:xfrm>
            <a:off x="7452854" y="3736259"/>
            <a:ext cx="2408903" cy="4522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394385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- Univariate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working as </a:t>
            </a:r>
            <a:r>
              <a:rPr lang="en-ID" dirty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are </a:t>
            </a:r>
            <a:r>
              <a:rPr lang="en-ID" dirty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have university degree and high school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(6)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&amp;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Scenario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and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(7)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(8)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Most customers were not included in previous campaign and have nonexistent results</a:t>
            </a:r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(9)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– Univariate (10)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</a:t>
            </a:r>
            <a:br>
              <a:rPr lang="en-US" dirty="0"/>
            </a:br>
            <a:r>
              <a:rPr lang="en-US" sz="1600" dirty="0"/>
              <a:t>age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1DD55-6FF6-4695-B259-FD5BE388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0"/>
          <a:stretch/>
        </p:blipFill>
        <p:spPr>
          <a:xfrm>
            <a:off x="1148479" y="1920388"/>
            <a:ext cx="2302420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01E4-70BC-4922-BEA3-3BA36A73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9" y="1502365"/>
            <a:ext cx="7218945" cy="5353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39323D-308F-4141-B001-CAA1D3683C45}"/>
              </a:ext>
            </a:extLst>
          </p:cNvPr>
          <p:cNvSpPr txBox="1"/>
          <p:nvPr/>
        </p:nvSpPr>
        <p:spPr>
          <a:xfrm>
            <a:off x="531628" y="4497572"/>
            <a:ext cx="32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adult group dominates deposit subscribed in banks</a:t>
            </a:r>
          </a:p>
        </p:txBody>
      </p:sp>
    </p:spTree>
    <p:extLst>
      <p:ext uri="{BB962C8B-B14F-4D97-AF65-F5344CB8AC3E}">
        <p14:creationId xmlns:p14="http://schemas.microsoft.com/office/powerpoint/2010/main" val="1077294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(2)</a:t>
            </a:r>
            <a:br>
              <a:rPr lang="en-US" dirty="0"/>
            </a:br>
            <a:r>
              <a:rPr lang="en-US" sz="1600" dirty="0"/>
              <a:t>job and subscribed deposit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0E8C-91C8-4466-B7E2-2098707E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3" y="2554642"/>
            <a:ext cx="11016916" cy="386794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023625F-2D88-4236-9FA7-1AB0AF012C54}"/>
              </a:ext>
            </a:extLst>
          </p:cNvPr>
          <p:cNvGraphicFramePr>
            <a:graphicFrameLocks noGrp="1"/>
          </p:cNvGraphicFramePr>
          <p:nvPr/>
        </p:nvGraphicFramePr>
        <p:xfrm>
          <a:off x="664546" y="1455208"/>
          <a:ext cx="110169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21">
                  <a:extLst>
                    <a:ext uri="{9D8B030D-6E8A-4147-A177-3AD203B41FA5}">
                      <a16:colId xmlns:a16="http://schemas.microsoft.com/office/drawing/2014/main" val="784882225"/>
                    </a:ext>
                  </a:extLst>
                </a:gridCol>
                <a:gridCol w="746657">
                  <a:extLst>
                    <a:ext uri="{9D8B030D-6E8A-4147-A177-3AD203B41FA5}">
                      <a16:colId xmlns:a16="http://schemas.microsoft.com/office/drawing/2014/main" val="2144509362"/>
                    </a:ext>
                  </a:extLst>
                </a:gridCol>
                <a:gridCol w="736548">
                  <a:extLst>
                    <a:ext uri="{9D8B030D-6E8A-4147-A177-3AD203B41FA5}">
                      <a16:colId xmlns:a16="http://schemas.microsoft.com/office/drawing/2014/main" val="154832306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35401509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88381078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9014119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7506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1040368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27725827"/>
                    </a:ext>
                  </a:extLst>
                </a:gridCol>
                <a:gridCol w="1258760">
                  <a:extLst>
                    <a:ext uri="{9D8B030D-6E8A-4147-A177-3AD203B41FA5}">
                      <a16:colId xmlns:a16="http://schemas.microsoft.com/office/drawing/2014/main" val="1889407444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69833155"/>
                    </a:ext>
                  </a:extLst>
                </a:gridCol>
                <a:gridCol w="765615">
                  <a:extLst>
                    <a:ext uri="{9D8B030D-6E8A-4147-A177-3AD203B41FA5}">
                      <a16:colId xmlns:a16="http://schemas.microsoft.com/office/drawing/2014/main" val="210361640"/>
                    </a:ext>
                  </a:extLst>
                </a:gridCol>
              </a:tblGrid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9086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Entrepreneur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40384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231061"/>
                  </a:ext>
                </a:extLst>
              </a:tr>
              <a:tr h="244911">
                <a:tc>
                  <a:txBody>
                    <a:bodyPr/>
                    <a:lstStyle/>
                    <a:p>
                      <a:r>
                        <a:rPr lang="en-US" sz="1200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Housemaid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Blue-collar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96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DD93641-C923-487E-AAC0-F2C36C3B2DF8}"/>
              </a:ext>
            </a:extLst>
          </p:cNvPr>
          <p:cNvSpPr txBox="1"/>
          <p:nvPr/>
        </p:nvSpPr>
        <p:spPr>
          <a:xfrm>
            <a:off x="3634567" y="6305102"/>
            <a:ext cx="576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admin job-group dominates deposit subscribed in banks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student job-group has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898679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(3)</a:t>
            </a:r>
            <a:br>
              <a:rPr lang="en-US" dirty="0"/>
            </a:br>
            <a:r>
              <a:rPr lang="en-US" sz="1600" dirty="0"/>
              <a:t>marital and subscribed deposit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CEB8A-D5B8-47AD-93DB-A167009C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1" y="1850177"/>
            <a:ext cx="22955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FE16B-F372-458D-A0C5-018FE888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1538326"/>
            <a:ext cx="7130032" cy="5319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89625-63E1-48D9-812A-2E7BAE479C26}"/>
              </a:ext>
            </a:extLst>
          </p:cNvPr>
          <p:cNvSpPr txBox="1"/>
          <p:nvPr/>
        </p:nvSpPr>
        <p:spPr>
          <a:xfrm>
            <a:off x="552894" y="4518832"/>
            <a:ext cx="3732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marital status as married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marital status has the highest subscribe percentage</a:t>
            </a:r>
          </a:p>
        </p:txBody>
      </p:sp>
    </p:spTree>
    <p:extLst>
      <p:ext uri="{BB962C8B-B14F-4D97-AF65-F5344CB8AC3E}">
        <p14:creationId xmlns:p14="http://schemas.microsoft.com/office/powerpoint/2010/main" val="3972642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(4)</a:t>
            </a:r>
            <a:br>
              <a:rPr lang="en-US" dirty="0"/>
            </a:br>
            <a:r>
              <a:rPr lang="en-US" sz="1600" dirty="0"/>
              <a:t>education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16A03-DD46-4FED-9FCB-66AEF4CB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4" y="2267881"/>
            <a:ext cx="10653813" cy="405308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801F36E-4956-4DFD-833A-5C12F9CF7ED9}"/>
              </a:ext>
            </a:extLst>
          </p:cNvPr>
          <p:cNvGraphicFramePr>
            <a:graphicFrameLocks noGrp="1"/>
          </p:cNvGraphicFramePr>
          <p:nvPr/>
        </p:nvGraphicFramePr>
        <p:xfrm>
          <a:off x="946298" y="1436657"/>
          <a:ext cx="105155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21">
                  <a:extLst>
                    <a:ext uri="{9D8B030D-6E8A-4147-A177-3AD203B41FA5}">
                      <a16:colId xmlns:a16="http://schemas.microsoft.com/office/drawing/2014/main" val="420705314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493887728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346610438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474898171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910044755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2072156574"/>
                    </a:ext>
                  </a:extLst>
                </a:gridCol>
                <a:gridCol w="1626781">
                  <a:extLst>
                    <a:ext uri="{9D8B030D-6E8A-4147-A177-3AD203B41FA5}">
                      <a16:colId xmlns:a16="http://schemas.microsoft.com/office/drawing/2014/main" val="25050827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4030648740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474311865"/>
                    </a:ext>
                  </a:extLst>
                </a:gridCol>
                <a:gridCol w="1509824">
                  <a:extLst>
                    <a:ext uri="{9D8B030D-6E8A-4147-A177-3AD203B41FA5}">
                      <a16:colId xmlns:a16="http://schemas.microsoft.com/office/drawing/2014/main" val="172496615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951875371"/>
                    </a:ext>
                  </a:extLst>
                </a:gridCol>
                <a:gridCol w="648585">
                  <a:extLst>
                    <a:ext uri="{9D8B030D-6E8A-4147-A177-3AD203B41FA5}">
                      <a16:colId xmlns:a16="http://schemas.microsoft.com/office/drawing/2014/main" val="123418626"/>
                    </a:ext>
                  </a:extLst>
                </a:gridCol>
              </a:tblGrid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3895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4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9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Illiterate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University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42321"/>
                  </a:ext>
                </a:extLst>
              </a:tr>
              <a:tr h="249817">
                <a:tc>
                  <a:txBody>
                    <a:bodyPr/>
                    <a:lstStyle/>
                    <a:p>
                      <a:r>
                        <a:rPr lang="en-US" sz="1200" dirty="0"/>
                        <a:t>Basic 6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Professional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211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275851-EF75-48D2-B195-8813A518D301}"/>
              </a:ext>
            </a:extLst>
          </p:cNvPr>
          <p:cNvSpPr txBox="1"/>
          <p:nvPr/>
        </p:nvSpPr>
        <p:spPr>
          <a:xfrm>
            <a:off x="2955851" y="6268339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education level as university degree dominates deposit subscribed in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Illiterate has the highest subscribe percentage but has the smallest quantity</a:t>
            </a:r>
          </a:p>
        </p:txBody>
      </p:sp>
    </p:spTree>
    <p:extLst>
      <p:ext uri="{BB962C8B-B14F-4D97-AF65-F5344CB8AC3E}">
        <p14:creationId xmlns:p14="http://schemas.microsoft.com/office/powerpoint/2010/main" val="325584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(5)</a:t>
            </a:r>
            <a:br>
              <a:rPr lang="en-US" dirty="0"/>
            </a:br>
            <a:r>
              <a:rPr lang="en-US" sz="1600" dirty="0"/>
              <a:t>has default in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035F9-375E-4052-88A9-4467EB46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97" y="1878790"/>
            <a:ext cx="241935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9F840-B08C-49FE-A34E-ABD39176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622" y="1552353"/>
            <a:ext cx="7116304" cy="5305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1656F-46A2-4DFC-BFB6-32F55ADB395B}"/>
              </a:ext>
            </a:extLst>
          </p:cNvPr>
          <p:cNvSpPr txBox="1"/>
          <p:nvPr/>
        </p:nvSpPr>
        <p:spPr>
          <a:xfrm>
            <a:off x="308344" y="4242389"/>
            <a:ext cx="3546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default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4144974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(6)</a:t>
            </a:r>
            <a:br>
              <a:rPr lang="en-US" dirty="0"/>
            </a:br>
            <a:r>
              <a:rPr lang="en-US" sz="1600" dirty="0"/>
              <a:t>has housing loan and deposit subscribed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BE11E-E11F-4546-ADEB-8DC566A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27" y="1850179"/>
            <a:ext cx="2314575" cy="2066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6A9D7-96C1-4A8F-8F80-AA3B2A38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29" y="1568746"/>
            <a:ext cx="6978781" cy="5289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of clients which has housing loan dominates deposit subscribed in banks by quantity and percentage</a:t>
            </a:r>
          </a:p>
        </p:txBody>
      </p:sp>
    </p:spTree>
    <p:extLst>
      <p:ext uri="{BB962C8B-B14F-4D97-AF65-F5344CB8AC3E}">
        <p14:creationId xmlns:p14="http://schemas.microsoft.com/office/powerpoint/2010/main" val="73316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Dataset used was bank marketing campaign dataset from </a:t>
            </a:r>
            <a:r>
              <a:rPr lang="en-US" sz="2400" dirty="0" err="1"/>
              <a:t>Kaggle</a:t>
            </a:r>
            <a:r>
              <a:rPr lang="en-US" sz="2400" dirty="0"/>
              <a:t> (https://www.kaggle.com/volodymyrgavrysh/bank-marketing-campaigns-dataset)</a:t>
            </a:r>
          </a:p>
          <a:p>
            <a:pPr>
              <a:buFontTx/>
              <a:buChar char="-"/>
            </a:pPr>
            <a:r>
              <a:rPr lang="en-US" sz="2400" dirty="0"/>
              <a:t>Features Description</a:t>
            </a:r>
          </a:p>
          <a:p>
            <a:pPr lvl="1"/>
            <a:r>
              <a:rPr lang="en-US" sz="2000" dirty="0"/>
              <a:t>Bank client data:</a:t>
            </a:r>
          </a:p>
          <a:p>
            <a:pPr lvl="2"/>
            <a:r>
              <a:rPr lang="en-US" sz="1600" dirty="0"/>
              <a:t>Age (numerical continuous)</a:t>
            </a:r>
          </a:p>
          <a:p>
            <a:pPr lvl="2"/>
            <a:r>
              <a:rPr lang="en-US" sz="1600" dirty="0"/>
              <a:t>Job 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/>
              <a:t>Marital 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Education 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Default: 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Housing: 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/>
              <a:t>Loan: has personal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(7)</a:t>
            </a:r>
            <a:br>
              <a:rPr lang="en-US" dirty="0"/>
            </a:br>
            <a:r>
              <a:rPr lang="en-US" sz="1600" dirty="0"/>
              <a:t>has personal loan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has no personal loan dominates deposit subscribed in banks by quantity and percentage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AE93A-1718-4391-8DC4-43F3C27BC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3" y="1825625"/>
            <a:ext cx="2314575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1974E-55B7-4B77-9836-71E404EE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88" y="1532790"/>
            <a:ext cx="7102602" cy="5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(8)</a:t>
            </a:r>
            <a:br>
              <a:rPr lang="en-US" dirty="0"/>
            </a:br>
            <a:r>
              <a:rPr lang="en-US" sz="1600" dirty="0"/>
              <a:t>communication type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13B0-289B-4392-9D71-CB0F4B825C35}"/>
              </a:ext>
            </a:extLst>
          </p:cNvPr>
          <p:cNvSpPr txBox="1"/>
          <p:nvPr/>
        </p:nvSpPr>
        <p:spPr>
          <a:xfrm>
            <a:off x="531629" y="4401879"/>
            <a:ext cx="393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which contacted by cellular dominates deposit subscribed in banks by quantity and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AC88D-F1A4-4516-B60A-815EDBC0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89" y="2275552"/>
            <a:ext cx="237172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1850F-8CB0-4F99-92B0-0AFA68F4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2" y="1479152"/>
            <a:ext cx="7283856" cy="53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(9)</a:t>
            </a:r>
            <a:br>
              <a:rPr lang="en-US" dirty="0"/>
            </a:br>
            <a:r>
              <a:rPr lang="en-US" sz="1600" dirty="0"/>
              <a:t>last month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2869-B507-43B1-86A2-0CF37A1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7" y="2384802"/>
            <a:ext cx="11756065" cy="3736133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CCB85AE-C9D0-4811-89AD-C325A40CE98E}"/>
              </a:ext>
            </a:extLst>
          </p:cNvPr>
          <p:cNvGraphicFramePr>
            <a:graphicFrameLocks noGrp="1"/>
          </p:cNvGraphicFramePr>
          <p:nvPr/>
        </p:nvGraphicFramePr>
        <p:xfrm>
          <a:off x="584791" y="1453317"/>
          <a:ext cx="112703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55">
                  <a:extLst>
                    <a:ext uri="{9D8B030D-6E8A-4147-A177-3AD203B41FA5}">
                      <a16:colId xmlns:a16="http://schemas.microsoft.com/office/drawing/2014/main" val="20368158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92009051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88478863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95600571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795707586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88291410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650112929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87712375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498906820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1551978082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7588663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87953886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754494254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2307829118"/>
                    </a:ext>
                  </a:extLst>
                </a:gridCol>
                <a:gridCol w="751355">
                  <a:extLst>
                    <a:ext uri="{9D8B030D-6E8A-4147-A177-3AD203B41FA5}">
                      <a16:colId xmlns:a16="http://schemas.microsoft.com/office/drawing/2014/main" val="3531337024"/>
                    </a:ext>
                  </a:extLst>
                </a:gridCol>
              </a:tblGrid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61039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81356"/>
                  </a:ext>
                </a:extLst>
              </a:tr>
              <a:tr h="220854">
                <a:tc>
                  <a:txBody>
                    <a:bodyPr/>
                    <a:lstStyle/>
                    <a:p>
                      <a:r>
                        <a:rPr lang="en-US" sz="1400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73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D34EC9A-D2DF-4871-96A8-A7FF0AEC637D}"/>
              </a:ext>
            </a:extLst>
          </p:cNvPr>
          <p:cNvSpPr txBox="1"/>
          <p:nvPr/>
        </p:nvSpPr>
        <p:spPr>
          <a:xfrm>
            <a:off x="584791" y="6143919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customer was contacted in May and even though May has the lowest subscribe percentage, the quantity of deposit is the highest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 has the highest subscribe percentage but is the second lowest by quantity</a:t>
            </a:r>
          </a:p>
        </p:txBody>
      </p:sp>
    </p:spTree>
    <p:extLst>
      <p:ext uri="{BB962C8B-B14F-4D97-AF65-F5344CB8AC3E}">
        <p14:creationId xmlns:p14="http://schemas.microsoft.com/office/powerpoint/2010/main" val="725106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(10)</a:t>
            </a:r>
            <a:br>
              <a:rPr lang="en-US" dirty="0"/>
            </a:br>
            <a:r>
              <a:rPr lang="en-US" sz="1600" dirty="0"/>
              <a:t>last day of week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68990-37FA-4732-A134-96893077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776"/>
            <a:ext cx="12192000" cy="40874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0" y="1454785"/>
          <a:ext cx="12192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865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712382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27321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81941072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780380718"/>
                    </a:ext>
                  </a:extLst>
                </a:gridCol>
                <a:gridCol w="591879">
                  <a:extLst>
                    <a:ext uri="{9D8B030D-6E8A-4147-A177-3AD203B41FA5}">
                      <a16:colId xmlns:a16="http://schemas.microsoft.com/office/drawing/2014/main" val="2604547276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1500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</p:spTree>
    <p:extLst>
      <p:ext uri="{BB962C8B-B14F-4D97-AF65-F5344CB8AC3E}">
        <p14:creationId xmlns:p14="http://schemas.microsoft.com/office/powerpoint/2010/main" val="423198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904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(11)</a:t>
            </a:r>
            <a:br>
              <a:rPr lang="en-US" dirty="0"/>
            </a:br>
            <a:r>
              <a:rPr lang="en-US" sz="1600" dirty="0"/>
              <a:t>duration contacted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4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75415"/>
              </p:ext>
            </p:extLst>
          </p:nvPr>
        </p:nvGraphicFramePr>
        <p:xfrm>
          <a:off x="1124712" y="1205276"/>
          <a:ext cx="101224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10096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0936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0 – 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– 9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– 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46.43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&gt; 18 min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41.11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3 – 6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– 12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 – 18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59.96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539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279402"/>
            <a:ext cx="9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duration calls between bank customers and campaign by range 3 - 6 minutes has the highest deposit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the longer the duration, the greater the chance for the customer to deposit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E5F4-D7DB-4B1A-9FDC-397028D7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5" y="2205668"/>
            <a:ext cx="11557591" cy="4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9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(12)</a:t>
            </a:r>
            <a:br>
              <a:rPr lang="en-US" dirty="0"/>
            </a:br>
            <a:r>
              <a:rPr lang="en-US" sz="1600" dirty="0"/>
              <a:t>campaign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8B04A-46FB-4134-9315-C96A6428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257"/>
            <a:ext cx="33528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5BAC2-0088-411D-ABD3-2ADF2C40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61" y="1525566"/>
            <a:ext cx="7692190" cy="5329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F7FD8-9FB5-4850-8026-45B5AC423A6C}"/>
              </a:ext>
            </a:extLst>
          </p:cNvPr>
          <p:cNvSpPr txBox="1"/>
          <p:nvPr/>
        </p:nvSpPr>
        <p:spPr>
          <a:xfrm>
            <a:off x="723014" y="5065894"/>
            <a:ext cx="3583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calls between bank customers and campaign team was dominated by range 0 - 10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customer already contacted more </a:t>
            </a:r>
            <a:r>
              <a:rPr lang="en-US" sz="1600" dirty="0" err="1"/>
              <a:t>that</a:t>
            </a:r>
            <a:r>
              <a:rPr lang="en-US" sz="1600" dirty="0"/>
              <a:t> 10 times, the </a:t>
            </a:r>
            <a:r>
              <a:rPr lang="en-US" sz="1600" dirty="0" err="1"/>
              <a:t>probabilty</a:t>
            </a:r>
            <a:r>
              <a:rPr lang="en-US" sz="1600" dirty="0"/>
              <a:t> of deposit become slim to none</a:t>
            </a:r>
          </a:p>
        </p:txBody>
      </p:sp>
    </p:spTree>
    <p:extLst>
      <p:ext uri="{BB962C8B-B14F-4D97-AF65-F5344CB8AC3E}">
        <p14:creationId xmlns:p14="http://schemas.microsoft.com/office/powerpoint/2010/main" val="255922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(13)</a:t>
            </a:r>
            <a:br>
              <a:rPr lang="en-US" dirty="0"/>
            </a:br>
            <a:r>
              <a:rPr lang="en-US" sz="1600" dirty="0"/>
              <a:t>previous days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B908C-FF13-49BE-BCB0-E578CEC2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53" y="1825625"/>
            <a:ext cx="2562225" cy="2505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CF443-E9B4-4758-A33E-65EE7D02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25" y="1477924"/>
            <a:ext cx="7671593" cy="53748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C2211-A9B1-4B82-9B37-250F864B4CCB}"/>
              </a:ext>
            </a:extLst>
          </p:cNvPr>
          <p:cNvSpPr txBox="1"/>
          <p:nvPr/>
        </p:nvSpPr>
        <p:spPr>
          <a:xfrm>
            <a:off x="457099" y="4427836"/>
            <a:ext cx="42447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customer has been contacted in the previous campaign, there is higher chance that they will deposit</a:t>
            </a:r>
          </a:p>
        </p:txBody>
      </p:sp>
    </p:spTree>
    <p:extLst>
      <p:ext uri="{BB962C8B-B14F-4D97-AF65-F5344CB8AC3E}">
        <p14:creationId xmlns:p14="http://schemas.microsoft.com/office/powerpoint/2010/main" val="392541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(14)</a:t>
            </a:r>
            <a:br>
              <a:rPr lang="en-US" dirty="0"/>
            </a:br>
            <a:r>
              <a:rPr lang="en-US" sz="1600" dirty="0"/>
              <a:t>number of previous contact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C6F8-491C-4941-B5EA-57A5621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86" y="1517380"/>
            <a:ext cx="2352675" cy="4105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CD135-A3AB-4DE6-A90C-01E3E206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35" y="1518121"/>
            <a:ext cx="8096169" cy="5343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-1" y="5682350"/>
            <a:ext cx="481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 were not contacted from the previous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customer was contacted between 2 - 7 times in the previous campaign, there is higher chance that they will subscribe</a:t>
            </a:r>
          </a:p>
        </p:txBody>
      </p:sp>
    </p:spTree>
    <p:extLst>
      <p:ext uri="{BB962C8B-B14F-4D97-AF65-F5344CB8AC3E}">
        <p14:creationId xmlns:p14="http://schemas.microsoft.com/office/powerpoint/2010/main" val="234075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(15)</a:t>
            </a:r>
            <a:br>
              <a:rPr lang="en-US" dirty="0"/>
            </a:br>
            <a:r>
              <a:rPr lang="en-US" sz="1600" dirty="0"/>
              <a:t>previous outcome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323532-2DCF-4C37-AB7F-DB167E53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59" y="1905874"/>
            <a:ext cx="2533650" cy="206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C6AF6B-87EF-4DA4-8B81-387E3C90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28" y="1536739"/>
            <a:ext cx="7176354" cy="531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previous outcome of campaign were nonexistent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who subscribe at the previous campaign highest subscribe percentage in the current campaign</a:t>
            </a:r>
          </a:p>
        </p:txBody>
      </p:sp>
    </p:spTree>
    <p:extLst>
      <p:ext uri="{BB962C8B-B14F-4D97-AF65-F5344CB8AC3E}">
        <p14:creationId xmlns:p14="http://schemas.microsoft.com/office/powerpoint/2010/main" val="714822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(16)</a:t>
            </a:r>
            <a:br>
              <a:rPr lang="en-US" dirty="0"/>
            </a:br>
            <a:r>
              <a:rPr lang="en-US" sz="1600" dirty="0"/>
              <a:t>employee variation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5E7A7-FEE0-4C4E-92B0-65CB94B9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3" y="2246015"/>
            <a:ext cx="11855116" cy="3820570"/>
          </a:xfrm>
          <a:prstGeom prst="rect">
            <a:avLst/>
          </a:prstGeom>
        </p:spPr>
      </p:pic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776178" y="1424778"/>
          <a:ext cx="106750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60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6352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542260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42261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1010093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</a:tblGrid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Emp var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215367">
                <a:tc>
                  <a:txBody>
                    <a:bodyPr/>
                    <a:lstStyle/>
                    <a:p>
                      <a:r>
                        <a:rPr lang="en-US" sz="1200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94.67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659223" y="6166880"/>
            <a:ext cx="110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employee variation rate as -1.8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trend that shows if the employee variation rate become better (less negative or more positive), the subscribe percentage become lower</a:t>
            </a:r>
          </a:p>
        </p:txBody>
      </p:sp>
    </p:spTree>
    <p:extLst>
      <p:ext uri="{BB962C8B-B14F-4D97-AF65-F5344CB8AC3E}">
        <p14:creationId xmlns:p14="http://schemas.microsoft.com/office/powerpoint/2010/main" val="191541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Related with the last contact of the current campaign:</a:t>
            </a:r>
          </a:p>
          <a:p>
            <a:pPr lvl="2"/>
            <a:r>
              <a:rPr lang="en-US" sz="5000" dirty="0"/>
              <a:t>Contact: 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/>
              <a:t>Month: 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/>
              <a:t>Dayofweek</a:t>
            </a:r>
            <a:r>
              <a:rPr lang="en-US" sz="5000" dirty="0"/>
              <a:t>: 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/>
              <a:t>Duration: last contact duration, in seconds (numeric).</a:t>
            </a:r>
          </a:p>
          <a:p>
            <a:pPr lvl="3"/>
            <a:r>
              <a:rPr lang="en-US" sz="5000" dirty="0"/>
              <a:t>Important note: 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/>
              <a:t>Other attributes:</a:t>
            </a:r>
          </a:p>
          <a:p>
            <a:pPr lvl="2"/>
            <a:r>
              <a:rPr lang="en-US" sz="5000" dirty="0"/>
              <a:t>Campaign: number of contacts performed during this campaign and for this client (numeric, includes last contact)</a:t>
            </a:r>
          </a:p>
          <a:p>
            <a:pPr lvl="3"/>
            <a:r>
              <a:rPr lang="en-US" sz="5000" dirty="0"/>
              <a:t>Important note: Can not get this feature before the campaign</a:t>
            </a:r>
          </a:p>
          <a:p>
            <a:pPr lvl="2"/>
            <a:r>
              <a:rPr lang="en-US" sz="5000" dirty="0" err="1"/>
              <a:t>Pdays</a:t>
            </a:r>
            <a:r>
              <a:rPr lang="en-US" sz="5000" dirty="0"/>
              <a:t>: 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/>
              <a:t>Previous: number of contacts performed before this campaign and for this client (numeric)</a:t>
            </a:r>
          </a:p>
          <a:p>
            <a:pPr lvl="2"/>
            <a:r>
              <a:rPr lang="en-US" sz="5000" dirty="0" err="1"/>
              <a:t>Poutcome</a:t>
            </a:r>
            <a:r>
              <a:rPr lang="en-US" sz="5000" dirty="0"/>
              <a:t>: 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(17)</a:t>
            </a:r>
            <a:br>
              <a:rPr lang="en-US" dirty="0"/>
            </a:br>
            <a:r>
              <a:rPr lang="en-US" sz="1600" dirty="0"/>
              <a:t>consumer price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10642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price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46.27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94.767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92.649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92.963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2424233" y="6539029"/>
            <a:ext cx="7676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who choose to subscribe are dominated by clients whose consumer price index was 92.893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65218-FD28-41BD-9500-27B125F1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1" y="2785225"/>
            <a:ext cx="11855116" cy="37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3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(18)</a:t>
            </a:r>
            <a:br>
              <a:rPr lang="en-US" dirty="0"/>
            </a:br>
            <a:r>
              <a:rPr lang="en-US" sz="1600" dirty="0"/>
              <a:t>consumer confidence index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C6C0604-5BF1-4E9C-968D-587D83CA1301}"/>
              </a:ext>
            </a:extLst>
          </p:cNvPr>
          <p:cNvGraphicFramePr>
            <a:graphicFrameLocks noGrp="1"/>
          </p:cNvGraphicFramePr>
          <p:nvPr/>
        </p:nvGraphicFramePr>
        <p:xfrm>
          <a:off x="-9" y="1424778"/>
          <a:ext cx="121920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2">
                  <a:extLst>
                    <a:ext uri="{9D8B030D-6E8A-4147-A177-3AD203B41FA5}">
                      <a16:colId xmlns:a16="http://schemas.microsoft.com/office/drawing/2014/main" val="380480908"/>
                    </a:ext>
                  </a:extLst>
                </a:gridCol>
                <a:gridCol w="520996">
                  <a:extLst>
                    <a:ext uri="{9D8B030D-6E8A-4147-A177-3AD203B41FA5}">
                      <a16:colId xmlns:a16="http://schemas.microsoft.com/office/drawing/2014/main" val="4140651943"/>
                    </a:ext>
                  </a:extLst>
                </a:gridCol>
                <a:gridCol w="510362">
                  <a:extLst>
                    <a:ext uri="{9D8B030D-6E8A-4147-A177-3AD203B41FA5}">
                      <a16:colId xmlns:a16="http://schemas.microsoft.com/office/drawing/2014/main" val="3624273574"/>
                    </a:ext>
                  </a:extLst>
                </a:gridCol>
                <a:gridCol w="956080">
                  <a:extLst>
                    <a:ext uri="{9D8B030D-6E8A-4147-A177-3AD203B41FA5}">
                      <a16:colId xmlns:a16="http://schemas.microsoft.com/office/drawing/2014/main" val="820879604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512391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28557221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32106554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247012058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023692907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285835431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151991893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803925711"/>
                    </a:ext>
                  </a:extLst>
                </a:gridCol>
                <a:gridCol w="969264">
                  <a:extLst>
                    <a:ext uri="{9D8B030D-6E8A-4147-A177-3AD203B41FA5}">
                      <a16:colId xmlns:a16="http://schemas.microsoft.com/office/drawing/2014/main" val="18741652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2000178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886109740"/>
                    </a:ext>
                  </a:extLst>
                </a:gridCol>
                <a:gridCol w="1176565">
                  <a:extLst>
                    <a:ext uri="{9D8B030D-6E8A-4147-A177-3AD203B41FA5}">
                      <a16:colId xmlns:a16="http://schemas.microsoft.com/office/drawing/2014/main" val="2183307628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3760476047"/>
                    </a:ext>
                  </a:extLst>
                </a:gridCol>
                <a:gridCol w="564638">
                  <a:extLst>
                    <a:ext uri="{9D8B030D-6E8A-4147-A177-3AD203B41FA5}">
                      <a16:colId xmlns:a16="http://schemas.microsoft.com/office/drawing/2014/main" val="4248843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 conf </a:t>
                      </a:r>
                      <a:r>
                        <a:rPr lang="en-US" sz="900" dirty="0" err="1"/>
                        <a:t>idx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3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49.50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37.08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-26.9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59.73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900" dirty="0"/>
                        <a:t>40.27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27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51.16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34.29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92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46.72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43.18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56.82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52.94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47.06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0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-46.2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39.70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69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548F492-1D79-4819-A8AC-1CF720D0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2792085"/>
            <a:ext cx="11855116" cy="3763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93473-B0CB-4614-84CC-AFE40F3CFAC9}"/>
              </a:ext>
            </a:extLst>
          </p:cNvPr>
          <p:cNvSpPr txBox="1"/>
          <p:nvPr/>
        </p:nvSpPr>
        <p:spPr>
          <a:xfrm>
            <a:off x="1892602" y="6549662"/>
            <a:ext cx="839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Clients who choose to subscribe deposits are dominated by clients whose consumer confidence index as -46.2</a:t>
            </a:r>
          </a:p>
        </p:txBody>
      </p:sp>
    </p:spTree>
    <p:extLst>
      <p:ext uri="{BB962C8B-B14F-4D97-AF65-F5344CB8AC3E}">
        <p14:creationId xmlns:p14="http://schemas.microsoft.com/office/powerpoint/2010/main" val="2682155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(19)</a:t>
            </a:r>
            <a:br>
              <a:rPr lang="en-US" dirty="0"/>
            </a:br>
            <a:r>
              <a:rPr lang="en-US" sz="1600" dirty="0"/>
              <a:t>Euribor 3 months rate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B0D5-15CF-467A-866C-852920FE5845}"/>
              </a:ext>
            </a:extLst>
          </p:cNvPr>
          <p:cNvSpPr txBox="1"/>
          <p:nvPr/>
        </p:nvSpPr>
        <p:spPr>
          <a:xfrm>
            <a:off x="57588" y="4288084"/>
            <a:ext cx="473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who choose to subscribe deposits are dominated by clients whose </a:t>
            </a:r>
            <a:r>
              <a:rPr lang="en-US" dirty="0" err="1"/>
              <a:t>euribor</a:t>
            </a:r>
            <a:r>
              <a:rPr lang="en-US" dirty="0"/>
              <a:t> 3 months rate in range 0 - 1 by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euribor</a:t>
            </a:r>
            <a:r>
              <a:rPr lang="en-US" dirty="0"/>
              <a:t> become higher then subscribe percentage become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A358F-E549-43D5-90BA-FDAB4AFE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43" y="1718761"/>
            <a:ext cx="2143125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FF076-188B-4332-8C05-70FD3F64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14" y="1690688"/>
            <a:ext cx="6626271" cy="49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57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BF-9232-4DFC-8DC7-6ACF3EAB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6916" cy="1325563"/>
          </a:xfrm>
        </p:spPr>
        <p:txBody>
          <a:bodyPr/>
          <a:lstStyle/>
          <a:p>
            <a:pPr algn="ctr"/>
            <a:r>
              <a:rPr lang="en-US" dirty="0"/>
              <a:t>EDA – Multivariate Analysis (20)</a:t>
            </a:r>
            <a:br>
              <a:rPr lang="en-US" dirty="0"/>
            </a:br>
            <a:r>
              <a:rPr lang="en-US" sz="1600" dirty="0"/>
              <a:t>number of employee and deposit subscribed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A033-2023-4A6F-AB6E-80DA16CD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244001-6172-4E64-845E-FD0757E1AD42}"/>
              </a:ext>
            </a:extLst>
          </p:cNvPr>
          <p:cNvGraphicFramePr>
            <a:graphicFrameLocks noGrp="1"/>
          </p:cNvGraphicFramePr>
          <p:nvPr/>
        </p:nvGraphicFramePr>
        <p:xfrm>
          <a:off x="1212106" y="1414145"/>
          <a:ext cx="99095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969263305"/>
                    </a:ext>
                  </a:extLst>
                </a:gridCol>
                <a:gridCol w="641503">
                  <a:extLst>
                    <a:ext uri="{9D8B030D-6E8A-4147-A177-3AD203B41FA5}">
                      <a16:colId xmlns:a16="http://schemas.microsoft.com/office/drawing/2014/main" val="3728900962"/>
                    </a:ext>
                  </a:extLst>
                </a:gridCol>
                <a:gridCol w="706034">
                  <a:extLst>
                    <a:ext uri="{9D8B030D-6E8A-4147-A177-3AD203B41FA5}">
                      <a16:colId xmlns:a16="http://schemas.microsoft.com/office/drawing/2014/main" val="2184829166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142525466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356004022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3229302415"/>
                    </a:ext>
                  </a:extLst>
                </a:gridCol>
                <a:gridCol w="1183198">
                  <a:extLst>
                    <a:ext uri="{9D8B030D-6E8A-4147-A177-3AD203B41FA5}">
                      <a16:colId xmlns:a16="http://schemas.microsoft.com/office/drawing/2014/main" val="3027263853"/>
                    </a:ext>
                  </a:extLst>
                </a:gridCol>
                <a:gridCol w="595429">
                  <a:extLst>
                    <a:ext uri="{9D8B030D-6E8A-4147-A177-3AD203B41FA5}">
                      <a16:colId xmlns:a16="http://schemas.microsoft.com/office/drawing/2014/main" val="446399417"/>
                    </a:ext>
                  </a:extLst>
                </a:gridCol>
                <a:gridCol w="701743">
                  <a:extLst>
                    <a:ext uri="{9D8B030D-6E8A-4147-A177-3AD203B41FA5}">
                      <a16:colId xmlns:a16="http://schemas.microsoft.com/office/drawing/2014/main" val="420211167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31279698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775252365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1389192919"/>
                    </a:ext>
                  </a:extLst>
                </a:gridCol>
              </a:tblGrid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Nr 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2199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4963.6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8728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4991.6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5176.3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10.00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5228.1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94.67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17871"/>
                  </a:ext>
                </a:extLst>
              </a:tr>
              <a:tr h="250803">
                <a:tc>
                  <a:txBody>
                    <a:bodyPr/>
                    <a:lstStyle/>
                    <a:p>
                      <a:r>
                        <a:rPr lang="en-US" sz="1400" dirty="0"/>
                        <a:t>5008.7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15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0D60A-499D-449D-95C5-063B6FA252DA}"/>
              </a:ext>
            </a:extLst>
          </p:cNvPr>
          <p:cNvSpPr txBox="1"/>
          <p:nvPr/>
        </p:nvSpPr>
        <p:spPr>
          <a:xfrm>
            <a:off x="1531095" y="6491451"/>
            <a:ext cx="955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day of week communication between client and campaign team was dominated in Thursday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AF3AF-0259-4BED-8FA3-FB1FD22A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541"/>
            <a:ext cx="12192000" cy="39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481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076187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model used before running the campaign</a:t>
            </a:r>
          </a:p>
          <a:p>
            <a:pPr>
              <a:buFontTx/>
              <a:buChar char="-"/>
            </a:pPr>
            <a:r>
              <a:rPr lang="en-US" dirty="0"/>
              <a:t>Use Features/column that can be obtained before the campaign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21B705-7B39-4124-88DA-6AEBA6F15425}"/>
              </a:ext>
            </a:extLst>
          </p:cNvPr>
          <p:cNvSpPr txBox="1">
            <a:spLocks/>
          </p:cNvSpPr>
          <p:nvPr/>
        </p:nvSpPr>
        <p:spPr>
          <a:xfrm>
            <a:off x="838200" y="29988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6E45E-C78A-42EE-BD8B-1CEB80D52A78}"/>
              </a:ext>
            </a:extLst>
          </p:cNvPr>
          <p:cNvSpPr txBox="1">
            <a:spLocks/>
          </p:cNvSpPr>
          <p:nvPr/>
        </p:nvSpPr>
        <p:spPr>
          <a:xfrm>
            <a:off x="838200" y="4327577"/>
            <a:ext cx="10515600" cy="196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Drop Columns ‘duration’ &amp; ‘campaign’</a:t>
            </a:r>
          </a:p>
          <a:p>
            <a:pPr>
              <a:buFontTx/>
              <a:buChar char="-"/>
            </a:pPr>
            <a:r>
              <a:rPr lang="en-US" dirty="0"/>
              <a:t>Check Null values</a:t>
            </a:r>
          </a:p>
          <a:p>
            <a:pPr>
              <a:buFontTx/>
              <a:buChar char="-"/>
            </a:pPr>
            <a:r>
              <a:rPr lang="en-US" dirty="0"/>
              <a:t>Change the values in target column (‘y’) into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Imbalance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512" y="3291348"/>
            <a:ext cx="1856730" cy="117321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 No</a:t>
            </a:r>
          </a:p>
          <a:p>
            <a:pPr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1  Yes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7AF4C-7961-4EF6-8BD6-C18F3114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8" y="1690688"/>
            <a:ext cx="4882116" cy="4767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094924-4301-41EA-8102-BAD37A7C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37" y="2103436"/>
            <a:ext cx="3737755" cy="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30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2EDEDB-6B20-4024-82DC-9A0D0306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2" y="2649490"/>
            <a:ext cx="9068282" cy="3328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A56E0B-9600-4635-A21D-A8A403F2D852}"/>
              </a:ext>
            </a:extLst>
          </p:cNvPr>
          <p:cNvSpPr txBox="1">
            <a:spLocks/>
          </p:cNvSpPr>
          <p:nvPr/>
        </p:nvSpPr>
        <p:spPr>
          <a:xfrm>
            <a:off x="838200" y="1882112"/>
            <a:ext cx="10515600" cy="57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Only Education Column  </a:t>
            </a:r>
          </a:p>
        </p:txBody>
      </p:sp>
    </p:spTree>
    <p:extLst>
      <p:ext uri="{BB962C8B-B14F-4D97-AF65-F5344CB8AC3E}">
        <p14:creationId xmlns:p14="http://schemas.microsoft.com/office/powerpoint/2010/main" val="1226654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9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Split the data into X (all features except ‘y’) and  y (target column)</a:t>
            </a:r>
          </a:p>
          <a:p>
            <a:pPr>
              <a:buFontTx/>
              <a:buChar char="-"/>
            </a:pPr>
            <a:r>
              <a:rPr lang="en-US" dirty="0"/>
              <a:t>Split the X and y into train and test data each with ratio 80%:20%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940C2-6F6E-4462-B39D-F2DD5809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9" y="3429000"/>
            <a:ext cx="11282352" cy="23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6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Oversampling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4A4AA4-07C7-4715-8D29-975C0A1D5D9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51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To solve the data imbalance problem</a:t>
            </a:r>
          </a:p>
          <a:p>
            <a:pPr>
              <a:buFontTx/>
              <a:buChar char="-"/>
            </a:pPr>
            <a:r>
              <a:rPr lang="en-US" dirty="0"/>
              <a:t>Random Over sampling</a:t>
            </a:r>
          </a:p>
          <a:p>
            <a:pPr>
              <a:buFontTx/>
              <a:buChar char="-"/>
            </a:pPr>
            <a:r>
              <a:rPr lang="en-US" dirty="0"/>
              <a:t>ONLY for the train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3935-82C7-4004-8F91-376EF0B8A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89" y="3429000"/>
            <a:ext cx="7687822" cy="278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Social and 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Emp.var.rate</a:t>
            </a:r>
            <a:r>
              <a:rPr lang="en-US" dirty="0"/>
              <a:t>: 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Cons.price.idx</a:t>
            </a:r>
            <a:r>
              <a:rPr lang="en-US" dirty="0"/>
              <a:t>: consumer price index - monthly indicator (changes in the price level of a weighted average market basket 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Cons.conf.idx</a:t>
            </a:r>
            <a:r>
              <a:rPr lang="en-US" dirty="0"/>
              <a:t>: consumer confidence index - monthly indicator (degree of consumers optimism are expressing through their activities of savings and spending. affect consumer behavior (numeric))</a:t>
            </a:r>
          </a:p>
          <a:p>
            <a:pPr lvl="2"/>
            <a:r>
              <a:rPr lang="en-US" dirty="0"/>
              <a:t>- 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/>
              <a:t>Nr.employed</a:t>
            </a:r>
            <a:r>
              <a:rPr lang="en-US" dirty="0"/>
              <a:t>: 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 variable (desired target):</a:t>
            </a:r>
          </a:p>
          <a:p>
            <a:pPr lvl="2"/>
            <a:r>
              <a:rPr lang="en-US" dirty="0"/>
              <a:t>- y 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6FBCFD-F11A-47AF-A72B-04EFB3BDA5E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Separate the Numerical Columns and Categorical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FB46-33A2-4A60-844B-AE50F6561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5" y="3367598"/>
            <a:ext cx="10155529" cy="17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92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8229E38-9D6A-4D83-8CE5-4A768E772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793809"/>
              </p:ext>
            </p:extLst>
          </p:nvPr>
        </p:nvGraphicFramePr>
        <p:xfrm>
          <a:off x="838200" y="1690688"/>
          <a:ext cx="10785986" cy="4343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7168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BB69BD-156A-499E-8126-C6E3BD01A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263592"/>
              </p:ext>
            </p:extLst>
          </p:nvPr>
        </p:nvGraphicFramePr>
        <p:xfrm>
          <a:off x="2602271" y="1650899"/>
          <a:ext cx="731847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34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F6E34C-950F-4F75-8BE8-B7E262A677E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10515600" cy="1553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PRECISION </a:t>
            </a:r>
            <a:r>
              <a:rPr lang="en-US" dirty="0"/>
              <a:t>is more important because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 1 (buy deposit) but in actual 0 (not buying) have more risk and wasting more cost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E05299-C3FB-4744-AF3C-1AA3DBA57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0825"/>
              </p:ext>
            </p:extLst>
          </p:nvPr>
        </p:nvGraphicFramePr>
        <p:xfrm>
          <a:off x="3841136" y="2990628"/>
          <a:ext cx="6128774" cy="36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565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7FB6C-3C4F-4957-AE4C-ADA939EF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95" y="3179199"/>
            <a:ext cx="8709787" cy="18745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560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E03DF-FEDE-4334-BCCE-6A497B77320F}"/>
              </a:ext>
            </a:extLst>
          </p:cNvPr>
          <p:cNvSpPr/>
          <p:nvPr/>
        </p:nvSpPr>
        <p:spPr>
          <a:xfrm>
            <a:off x="6705600" y="3678621"/>
            <a:ext cx="3153103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4025C-5388-4BC8-AF80-AFA76079E6CB}"/>
              </a:ext>
            </a:extLst>
          </p:cNvPr>
          <p:cNvSpPr/>
          <p:nvPr/>
        </p:nvSpPr>
        <p:spPr>
          <a:xfrm>
            <a:off x="3234718" y="3678621"/>
            <a:ext cx="1011461" cy="462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1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 Potential Model :</a:t>
            </a:r>
          </a:p>
          <a:p>
            <a:pPr>
              <a:buFontTx/>
              <a:buChar char="-"/>
            </a:pPr>
            <a:r>
              <a:rPr lang="en-US" dirty="0"/>
              <a:t>Logistic Regression</a:t>
            </a:r>
          </a:p>
          <a:p>
            <a:pPr>
              <a:buFontTx/>
              <a:buChar char="-"/>
            </a:pPr>
            <a:r>
              <a:rPr lang="en-US" dirty="0"/>
              <a:t>Random Forest</a:t>
            </a:r>
          </a:p>
          <a:p>
            <a:pPr>
              <a:buFontTx/>
              <a:buChar char="-"/>
            </a:pPr>
            <a:r>
              <a:rPr lang="en-US" dirty="0"/>
              <a:t>Decision Tree</a:t>
            </a:r>
          </a:p>
          <a:p>
            <a:pPr>
              <a:buFontTx/>
              <a:buChar char="-"/>
            </a:pPr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81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9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Model that have the highest precision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AC12-12FC-419A-A2E2-556FB47E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4775"/>
            <a:ext cx="6605645" cy="3848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7089058" y="3708426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conclusion we use </a:t>
            </a:r>
            <a:r>
              <a:rPr lang="en-US" b="1" dirty="0"/>
              <a:t>Logistic Regression 2</a:t>
            </a:r>
            <a:r>
              <a:rPr lang="en-US" b="1" baseline="30000" dirty="0"/>
              <a:t>nd</a:t>
            </a:r>
            <a:r>
              <a:rPr lang="en-US" b="1" dirty="0"/>
              <a:t> Hyperparameter tuning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C6DB77-055A-4F53-921D-EE6F68DA7D56}"/>
              </a:ext>
            </a:extLst>
          </p:cNvPr>
          <p:cNvSpPr/>
          <p:nvPr/>
        </p:nvSpPr>
        <p:spPr>
          <a:xfrm>
            <a:off x="5102942" y="3268717"/>
            <a:ext cx="1171733" cy="536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0B3D1-5B71-4CA2-B6BC-C986282CAA20}"/>
              </a:ext>
            </a:extLst>
          </p:cNvPr>
          <p:cNvSpPr/>
          <p:nvPr/>
        </p:nvSpPr>
        <p:spPr>
          <a:xfrm>
            <a:off x="3815425" y="3268717"/>
            <a:ext cx="1171733" cy="53602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21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Metrix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E5CA91-EBBA-45DD-B717-9A7AB416BFF7}"/>
              </a:ext>
            </a:extLst>
          </p:cNvPr>
          <p:cNvSpPr txBox="1">
            <a:spLocks/>
          </p:cNvSpPr>
          <p:nvPr/>
        </p:nvSpPr>
        <p:spPr>
          <a:xfrm>
            <a:off x="2088932" y="4138503"/>
            <a:ext cx="44622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False Positive : 102</a:t>
            </a:r>
          </a:p>
          <a:p>
            <a:pPr marL="0" indent="0">
              <a:buNone/>
            </a:pPr>
            <a:r>
              <a:rPr lang="en-US" dirty="0"/>
              <a:t>False Negative : 741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EC582-1EAA-459C-BA2E-94E38406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9" y="1690688"/>
            <a:ext cx="7764204" cy="2021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93111-28EE-4C05-880E-0343C918ED79}"/>
              </a:ext>
            </a:extLst>
          </p:cNvPr>
          <p:cNvSpPr/>
          <p:nvPr/>
        </p:nvSpPr>
        <p:spPr>
          <a:xfrm>
            <a:off x="3079532" y="3300246"/>
            <a:ext cx="578069" cy="33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37EBC-5D46-42F3-A60D-2C30B24F50A5}"/>
              </a:ext>
            </a:extLst>
          </p:cNvPr>
          <p:cNvSpPr/>
          <p:nvPr/>
        </p:nvSpPr>
        <p:spPr>
          <a:xfrm>
            <a:off x="3980950" y="3016251"/>
            <a:ext cx="578069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4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874044"/>
            <a:ext cx="10515600" cy="353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need to add </a:t>
            </a:r>
            <a:r>
              <a:rPr lang="en-US" b="1" dirty="0"/>
              <a:t>costumer account balance</a:t>
            </a:r>
            <a:r>
              <a:rPr lang="en-US" dirty="0"/>
              <a:t> feature that have greater impact to the model because before someone decide to take/buy a deposit, they surely will check their account balance first to see if they have enough money or not </a:t>
            </a:r>
          </a:p>
        </p:txBody>
      </p:sp>
    </p:spTree>
    <p:extLst>
      <p:ext uri="{BB962C8B-B14F-4D97-AF65-F5344CB8AC3E}">
        <p14:creationId xmlns:p14="http://schemas.microsoft.com/office/powerpoint/2010/main" val="1013878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2DC57-E81E-48D0-B72E-72BE8CF7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946542" cy="61718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1952297" y="5044263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3673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A1CD6E-468A-4774-B974-5EAF670B1F85}"/>
              </a:ext>
            </a:extLst>
          </p:cNvPr>
          <p:cNvSpPr txBox="1">
            <a:spLocks/>
          </p:cNvSpPr>
          <p:nvPr/>
        </p:nvSpPr>
        <p:spPr>
          <a:xfrm>
            <a:off x="838200" y="1437386"/>
            <a:ext cx="5034455" cy="50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Using all data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F0AD72-67C2-4182-BD36-30485809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97" y="2762949"/>
            <a:ext cx="3528816" cy="232313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603FD2-D410-4E1E-8AEB-D94A7294AD59}"/>
              </a:ext>
            </a:extLst>
          </p:cNvPr>
          <p:cNvSpPr txBox="1">
            <a:spLocks/>
          </p:cNvSpPr>
          <p:nvPr/>
        </p:nvSpPr>
        <p:spPr>
          <a:xfrm>
            <a:off x="1952297" y="2358616"/>
            <a:ext cx="3155732" cy="40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ym typeface="Wingdings" panose="05000000000000000000" pitchFamily="2" charset="2"/>
              </a:rPr>
              <a:t>Confusion Metrix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3FADD-FDAB-4EB9-B99C-2780887C36DF}"/>
              </a:ext>
            </a:extLst>
          </p:cNvPr>
          <p:cNvSpPr/>
          <p:nvPr/>
        </p:nvSpPr>
        <p:spPr>
          <a:xfrm>
            <a:off x="4529960" y="3965975"/>
            <a:ext cx="578069" cy="33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E147A5-938F-4DE1-85B6-DFFEEFBAFD5B}"/>
              </a:ext>
            </a:extLst>
          </p:cNvPr>
          <p:cNvSpPr/>
          <p:nvPr/>
        </p:nvSpPr>
        <p:spPr>
          <a:xfrm>
            <a:off x="3817882" y="4505765"/>
            <a:ext cx="578069" cy="33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We are data scientist team working at XYZ Bank in Portugal</a:t>
            </a:r>
          </a:p>
          <a:p>
            <a:pPr>
              <a:buFontTx/>
              <a:buChar char="-"/>
            </a:pPr>
            <a:r>
              <a:rPr lang="en-US" dirty="0"/>
              <a:t>The business development team came to us and told us that they needed improvement on marketing campaign result because the result was not good enough compared to the cost</a:t>
            </a:r>
          </a:p>
          <a:p>
            <a:pPr>
              <a:buFontTx/>
              <a:buChar char="-"/>
            </a:pPr>
            <a:r>
              <a:rPr lang="en-US" dirty="0"/>
              <a:t>They are asking if we can propose solutions to either reduce the cost or increase the income generated or both</a:t>
            </a:r>
          </a:p>
          <a:p>
            <a:pPr>
              <a:buFontTx/>
              <a:buChar char="-"/>
            </a:pPr>
            <a:r>
              <a:rPr lang="en-ID" dirty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F9DF7A-383B-449E-B763-E9903F3B4FAB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143703" cy="1249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Positive : 548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False Negative 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3673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80D9FD-086A-4303-91D7-E39C10EF39D0}"/>
              </a:ext>
            </a:extLst>
          </p:cNvPr>
          <p:cNvSpPr txBox="1">
            <a:spLocks/>
          </p:cNvSpPr>
          <p:nvPr/>
        </p:nvSpPr>
        <p:spPr>
          <a:xfrm>
            <a:off x="838200" y="3016251"/>
            <a:ext cx="10323786" cy="103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High False negative  prediction 0 (no) but in actual 1 (yes)   Causing  </a:t>
            </a:r>
            <a:r>
              <a:rPr lang="en-US" b="1" dirty="0">
                <a:sym typeface="Wingdings" panose="05000000000000000000" pitchFamily="2" charset="2"/>
              </a:rPr>
              <a:t>High lose of potential customer </a:t>
            </a:r>
            <a:endParaRPr lang="en-US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1FD68-10C3-442F-8D6E-087340EEA5CA}"/>
              </a:ext>
            </a:extLst>
          </p:cNvPr>
          <p:cNvGrpSpPr/>
          <p:nvPr/>
        </p:nvGrpSpPr>
        <p:grpSpPr>
          <a:xfrm>
            <a:off x="2967858" y="4046483"/>
            <a:ext cx="6064469" cy="2446392"/>
            <a:chOff x="662152" y="4046483"/>
            <a:chExt cx="6064469" cy="2446392"/>
          </a:xfrm>
        </p:grpSpPr>
        <p:pic>
          <p:nvPicPr>
            <p:cNvPr id="14" name="Graphic 13" descr="Lightbulb and gear">
              <a:extLst>
                <a:ext uri="{FF2B5EF4-FFF2-40B4-BE49-F238E27FC236}">
                  <a16:creationId xmlns:a16="http://schemas.microsoft.com/office/drawing/2014/main" id="{42A6BB7C-6AB0-4939-A0C3-AC877CED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4265469"/>
              <a:ext cx="1564782" cy="1564782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C2F2ED08-50AF-489D-86DD-4EFE9A435E8F}"/>
                </a:ext>
              </a:extLst>
            </p:cNvPr>
            <p:cNvSpPr txBox="1">
              <a:spLocks/>
            </p:cNvSpPr>
            <p:nvPr/>
          </p:nvSpPr>
          <p:spPr>
            <a:xfrm>
              <a:off x="2402982" y="4265469"/>
              <a:ext cx="2472558" cy="6246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dirty="0">
                  <a:sym typeface="Wingdings" panose="05000000000000000000" pitchFamily="2" charset="2"/>
                </a:rPr>
                <a:t>SOLUTION </a:t>
              </a:r>
              <a:endParaRPr lang="en-US" sz="40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11F5029A-3D8C-4E3A-B9CB-D980837BAC80}"/>
                </a:ext>
              </a:extLst>
            </p:cNvPr>
            <p:cNvSpPr txBox="1">
              <a:spLocks/>
            </p:cNvSpPr>
            <p:nvPr/>
          </p:nvSpPr>
          <p:spPr>
            <a:xfrm>
              <a:off x="2402981" y="5047860"/>
              <a:ext cx="4092411" cy="6246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4000" b="1" u="sng" dirty="0">
                  <a:sym typeface="Wingdings" panose="05000000000000000000" pitchFamily="2" charset="2"/>
                </a:rPr>
                <a:t>Predict Probability</a:t>
              </a:r>
              <a:endParaRPr lang="en-US" sz="4000" b="1" u="sng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462775-2591-4BD9-ADEB-24F5BEA7CB4B}"/>
                </a:ext>
              </a:extLst>
            </p:cNvPr>
            <p:cNvSpPr/>
            <p:nvPr/>
          </p:nvSpPr>
          <p:spPr>
            <a:xfrm>
              <a:off x="662152" y="4046483"/>
              <a:ext cx="6064469" cy="244639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054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1305753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24ED2C-CA35-4278-A00D-97A536FEA09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9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predict the probability to buy a deposit (after using the model) for every bank 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categorize the probability into 3 groups (‘&lt; 0.3’, ‘0.3 – 0.6’ &amp; ‘&gt; 0.6’)</a:t>
            </a:r>
          </a:p>
        </p:txBody>
      </p:sp>
    </p:spTree>
    <p:extLst>
      <p:ext uri="{BB962C8B-B14F-4D97-AF65-F5344CB8AC3E}">
        <p14:creationId xmlns:p14="http://schemas.microsoft.com/office/powerpoint/2010/main" val="136366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CFF28-7FB9-4D2A-867D-90000487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4" y="101247"/>
            <a:ext cx="10094485" cy="52609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F021B-C703-4860-946B-A2ED7C09DE9B}"/>
              </a:ext>
            </a:extLst>
          </p:cNvPr>
          <p:cNvSpPr txBox="1">
            <a:spLocks/>
          </p:cNvSpPr>
          <p:nvPr/>
        </p:nvSpPr>
        <p:spPr>
          <a:xfrm>
            <a:off x="315310" y="5362234"/>
            <a:ext cx="11771587" cy="139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0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0.3 –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  all FN’s and TN’s </a:t>
            </a:r>
            <a:r>
              <a:rPr lang="en-US" b="1" dirty="0"/>
              <a:t>costumer account balance </a:t>
            </a:r>
            <a:r>
              <a:rPr lang="en-US" dirty="0">
                <a:sym typeface="Wingdings" panose="05000000000000000000" pitchFamily="2" charset="2"/>
              </a:rPr>
              <a:t>should be checked.</a:t>
            </a:r>
          </a:p>
          <a:p>
            <a:pPr marL="0" indent="0">
              <a:buNone/>
            </a:pPr>
            <a:r>
              <a:rPr lang="en-US" dirty="0"/>
              <a:t>All </a:t>
            </a:r>
            <a:r>
              <a:rPr lang="en-US" b="1" dirty="0"/>
              <a:t>1</a:t>
            </a:r>
            <a:r>
              <a:rPr lang="en-US" dirty="0"/>
              <a:t> result in </a:t>
            </a:r>
            <a:r>
              <a:rPr lang="en-US" b="1" dirty="0"/>
              <a:t>.predict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&gt; 0.6 </a:t>
            </a:r>
            <a:r>
              <a:rPr lang="en-US" b="1" dirty="0">
                <a:sym typeface="Wingdings" panose="05000000000000000000" pitchFamily="2" charset="2"/>
              </a:rPr>
              <a:t>.</a:t>
            </a:r>
            <a:r>
              <a:rPr lang="en-US" b="1" dirty="0" err="1">
                <a:sym typeface="Wingdings" panose="05000000000000000000" pitchFamily="2" charset="2"/>
              </a:rPr>
              <a:t>predict_proba</a:t>
            </a:r>
            <a:r>
              <a:rPr lang="en-US" dirty="0">
                <a:sym typeface="Wingdings" panose="05000000000000000000" pitchFamily="2" charset="2"/>
              </a:rPr>
              <a:t> (for 1)</a:t>
            </a:r>
          </a:p>
        </p:txBody>
      </p:sp>
    </p:spTree>
    <p:extLst>
      <p:ext uri="{BB962C8B-B14F-4D97-AF65-F5344CB8AC3E}">
        <p14:creationId xmlns:p14="http://schemas.microsoft.com/office/powerpoint/2010/main" val="3856222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1611738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A0728-BF4E-4DCC-B61C-5E237B52C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530013"/>
              </p:ext>
            </p:extLst>
          </p:nvPr>
        </p:nvGraphicFramePr>
        <p:xfrm>
          <a:off x="4088298" y="1233317"/>
          <a:ext cx="38575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3154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driven by two main things : </a:t>
            </a:r>
            <a:r>
              <a:rPr lang="en-US" b="1" dirty="0"/>
              <a:t>Call Charges per Minutes</a:t>
            </a:r>
            <a:r>
              <a:rPr lang="en-US" dirty="0"/>
              <a:t>, </a:t>
            </a:r>
            <a:r>
              <a:rPr lang="en-US" b="1" dirty="0"/>
              <a:t>Salary</a:t>
            </a:r>
            <a:endParaRPr lang="en-US" dirty="0"/>
          </a:p>
          <a:p>
            <a:r>
              <a:rPr lang="en-US" dirty="0"/>
              <a:t>The campaign duration is can be adjust</a:t>
            </a:r>
          </a:p>
          <a:p>
            <a:r>
              <a:rPr lang="en-US" dirty="0"/>
              <a:t>Call charges: 0.3 euro per minutes</a:t>
            </a:r>
          </a:p>
          <a:p>
            <a:r>
              <a:rPr lang="en-US" dirty="0"/>
              <a:t>Salary : 1600 euro/person/month</a:t>
            </a:r>
          </a:p>
          <a:p>
            <a:r>
              <a:rPr lang="en-US" dirty="0"/>
              <a:t>4 hours/240 minutes of call (effective time) that can handled by 1 employee per day</a:t>
            </a:r>
          </a:p>
        </p:txBody>
      </p:sp>
    </p:spTree>
    <p:extLst>
      <p:ext uri="{BB962C8B-B14F-4D97-AF65-F5344CB8AC3E}">
        <p14:creationId xmlns:p14="http://schemas.microsoft.com/office/powerpoint/2010/main" val="127154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679A2B-255D-4BDE-AA48-BA66DEB33AE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858407" cy="45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assume for people that have bank account more than 30,000 Euro (from total people that have probability to buy a deposit between 0.3 &amp; 0.6) is people that buy the deposit in actual (‘y’ = 1)[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false negative</a:t>
            </a:r>
            <a:r>
              <a:rPr lang="en-US" dirty="0"/>
              <a:t>] which is in this case there are </a:t>
            </a:r>
            <a:r>
              <a:rPr lang="en-US" b="1" dirty="0"/>
              <a:t>3673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99B02-50B6-4006-B5FE-74B1FF546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4"/>
          <a:stretch/>
        </p:blipFill>
        <p:spPr>
          <a:xfrm>
            <a:off x="5966263" y="1198179"/>
            <a:ext cx="5868385" cy="47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400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 using the model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3516A8F-B7A3-45ED-BE54-7CA8F8D00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02035"/>
              </p:ext>
            </p:extLst>
          </p:nvPr>
        </p:nvGraphicFramePr>
        <p:xfrm>
          <a:off x="662152" y="1539473"/>
          <a:ext cx="10490829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22">
                  <a:extLst>
                    <a:ext uri="{9D8B030D-6E8A-4147-A177-3AD203B41FA5}">
                      <a16:colId xmlns:a16="http://schemas.microsoft.com/office/drawing/2014/main" val="1306706441"/>
                    </a:ext>
                  </a:extLst>
                </a:gridCol>
                <a:gridCol w="1362139">
                  <a:extLst>
                    <a:ext uri="{9D8B030D-6E8A-4147-A177-3AD203B41FA5}">
                      <a16:colId xmlns:a16="http://schemas.microsoft.com/office/drawing/2014/main" val="2489724990"/>
                    </a:ext>
                  </a:extLst>
                </a:gridCol>
                <a:gridCol w="1988380">
                  <a:extLst>
                    <a:ext uri="{9D8B030D-6E8A-4147-A177-3AD203B41FA5}">
                      <a16:colId xmlns:a16="http://schemas.microsoft.com/office/drawing/2014/main" val="2469656584"/>
                    </a:ext>
                  </a:extLst>
                </a:gridCol>
                <a:gridCol w="1072055">
                  <a:extLst>
                    <a:ext uri="{9D8B030D-6E8A-4147-A177-3AD203B41FA5}">
                      <a16:colId xmlns:a16="http://schemas.microsoft.com/office/drawing/2014/main" val="188831392"/>
                    </a:ext>
                  </a:extLst>
                </a:gridCol>
                <a:gridCol w="2490952">
                  <a:extLst>
                    <a:ext uri="{9D8B030D-6E8A-4147-A177-3AD203B41FA5}">
                      <a16:colId xmlns:a16="http://schemas.microsoft.com/office/drawing/2014/main" val="2001807390"/>
                    </a:ext>
                  </a:extLst>
                </a:gridCol>
                <a:gridCol w="2618581">
                  <a:extLst>
                    <a:ext uri="{9D8B030D-6E8A-4147-A177-3AD203B41FA5}">
                      <a16:colId xmlns:a16="http://schemas.microsoft.com/office/drawing/2014/main" val="3189524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(all months) (euro)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41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177304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53191.215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494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7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117191.215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557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Charges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euro/minutes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44977 minutes (in 10 months)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13493.094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90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 euro/month/emp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14400.000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3389"/>
                  </a:ext>
                </a:extLst>
              </a:tr>
              <a:tr h="28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27893.094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470733"/>
                  </a:ext>
                </a:extLst>
              </a:tr>
              <a:tr h="285998">
                <a:tc gridSpan="5"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SAVING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/>
                        <a:t>89298.121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766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AF77AA-5C1D-49B6-88B4-335621EB91D5}"/>
              </a:ext>
            </a:extLst>
          </p:cNvPr>
          <p:cNvSpPr txBox="1">
            <a:spLocks/>
          </p:cNvSpPr>
          <p:nvPr/>
        </p:nvSpPr>
        <p:spPr>
          <a:xfrm>
            <a:off x="637381" y="587402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Cost reduced 76.2 %</a:t>
            </a:r>
          </a:p>
        </p:txBody>
      </p:sp>
    </p:spTree>
    <p:extLst>
      <p:ext uri="{BB962C8B-B14F-4D97-AF65-F5344CB8AC3E}">
        <p14:creationId xmlns:p14="http://schemas.microsoft.com/office/powerpoint/2010/main" val="16397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Based on our model (</a:t>
            </a:r>
            <a:r>
              <a:rPr lang="en-US"/>
              <a:t>Logistic Regression), </a:t>
            </a:r>
            <a:r>
              <a:rPr lang="en-US" dirty="0"/>
              <a:t>we got </a:t>
            </a:r>
            <a:r>
              <a:rPr lang="en-US" b="1" dirty="0"/>
              <a:t>1515</a:t>
            </a:r>
            <a:r>
              <a:rPr lang="en-US" dirty="0"/>
              <a:t> People want to buy (</a:t>
            </a:r>
            <a:r>
              <a:rPr lang="en-US" b="1" dirty="0"/>
              <a:t>y predict=1</a:t>
            </a:r>
            <a:r>
              <a:rPr lang="en-US" dirty="0"/>
              <a:t>) and </a:t>
            </a:r>
            <a:r>
              <a:rPr lang="en-US" b="1" dirty="0"/>
              <a:t>39673</a:t>
            </a:r>
            <a:r>
              <a:rPr lang="en-US" dirty="0"/>
              <a:t> People don’t want to buy (</a:t>
            </a:r>
            <a:r>
              <a:rPr lang="en-US" b="1" dirty="0"/>
              <a:t>y predict = 0</a:t>
            </a:r>
            <a:r>
              <a:rPr lang="en-US" dirty="0"/>
              <a:t>). If we look on the probability of wanting to buy (y predict </a:t>
            </a:r>
            <a:r>
              <a:rPr lang="en-US" dirty="0" err="1"/>
              <a:t>proba</a:t>
            </a:r>
            <a:r>
              <a:rPr lang="en-US" dirty="0"/>
              <a:t> 1) for every person, with threshold 0,3 and 0,6 there are </a:t>
            </a:r>
            <a:r>
              <a:rPr lang="en-US" b="1" dirty="0"/>
              <a:t>0</a:t>
            </a:r>
            <a:r>
              <a:rPr lang="en-US" dirty="0"/>
              <a:t> People that have the probability </a:t>
            </a:r>
            <a:r>
              <a:rPr lang="en-US" b="1" dirty="0"/>
              <a:t>&lt; 0.3</a:t>
            </a:r>
            <a:r>
              <a:rPr lang="en-US" dirty="0"/>
              <a:t>, </a:t>
            </a:r>
            <a:r>
              <a:rPr lang="en-US" b="1" dirty="0"/>
              <a:t>39673</a:t>
            </a:r>
            <a:r>
              <a:rPr lang="en-US" dirty="0"/>
              <a:t> People </a:t>
            </a:r>
            <a:r>
              <a:rPr lang="en-US" b="1" dirty="0"/>
              <a:t>0.3 – 0.6</a:t>
            </a:r>
            <a:r>
              <a:rPr lang="en-US" dirty="0"/>
              <a:t> and </a:t>
            </a:r>
            <a:r>
              <a:rPr lang="en-US" b="1" dirty="0"/>
              <a:t>1515</a:t>
            </a:r>
            <a:r>
              <a:rPr lang="en-US" dirty="0"/>
              <a:t> People </a:t>
            </a:r>
            <a:r>
              <a:rPr lang="en-US" b="1" dirty="0"/>
              <a:t>&gt; 0.6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After we use the model, estimation of cost reduction up to </a:t>
            </a:r>
            <a:r>
              <a:rPr lang="en-US" b="1" dirty="0"/>
              <a:t>76.2 %</a:t>
            </a:r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91"/>
            <a:ext cx="10515600" cy="1993490"/>
          </a:xfrm>
        </p:spPr>
        <p:txBody>
          <a:bodyPr>
            <a:normAutofit/>
          </a:bodyPr>
          <a:lstStyle/>
          <a:p>
            <a:r>
              <a:rPr lang="en-ID" dirty="0"/>
              <a:t>Subscribe rate from the dataset is low (11.27%)</a:t>
            </a:r>
            <a:endParaRPr lang="en-US" dirty="0"/>
          </a:p>
          <a:p>
            <a:r>
              <a:rPr lang="en-ID" dirty="0"/>
              <a:t>Cost expended was too big for the income generated</a:t>
            </a:r>
          </a:p>
          <a:p>
            <a:r>
              <a:rPr lang="en-US" dirty="0"/>
              <a:t>Need a way to filtering the potential bank customer or not to buy a deposit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Problems</a:t>
            </a:r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5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and Goals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AB499-8E77-48CE-BADB-1277D94D7B15}"/>
              </a:ext>
            </a:extLst>
          </p:cNvPr>
          <p:cNvSpPr txBox="1">
            <a:spLocks/>
          </p:cNvSpPr>
          <p:nvPr/>
        </p:nvSpPr>
        <p:spPr>
          <a:xfrm>
            <a:off x="838200" y="1329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Business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FD379D-E819-491D-A3EE-B1C6A1C410B1}"/>
              </a:ext>
            </a:extLst>
          </p:cNvPr>
          <p:cNvSpPr txBox="1">
            <a:spLocks/>
          </p:cNvSpPr>
          <p:nvPr/>
        </p:nvSpPr>
        <p:spPr>
          <a:xfrm>
            <a:off x="838200" y="2448231"/>
            <a:ext cx="10515600" cy="4119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Potential Bank Customer that will buy deposit or not with Machine Learning Method</a:t>
            </a:r>
          </a:p>
          <a:p>
            <a:r>
              <a:rPr lang="en-US" dirty="0"/>
              <a:t>Give Cost Reduction Simulation after and before using Machine Learning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787"/>
            <a:ext cx="10515600" cy="1325563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5304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3381</Words>
  <Application>Microsoft Office PowerPoint</Application>
  <PresentationFormat>Widescreen</PresentationFormat>
  <Paragraphs>795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Office Theme</vt:lpstr>
      <vt:lpstr>BANK MARKETING CAMPAIGN</vt:lpstr>
      <vt:lpstr>OUTLINE</vt:lpstr>
      <vt:lpstr>Dataset &amp; Case</vt:lpstr>
      <vt:lpstr>Dataset &amp; Case</vt:lpstr>
      <vt:lpstr>Dataset &amp; Case</vt:lpstr>
      <vt:lpstr>Scenario</vt:lpstr>
      <vt:lpstr>Business Problems and Goals</vt:lpstr>
      <vt:lpstr>Business Problems and Goals</vt:lpstr>
      <vt:lpstr>Road map</vt:lpstr>
      <vt:lpstr>PowerPoint Presentation</vt:lpstr>
      <vt:lpstr>Flow chart</vt:lpstr>
      <vt:lpstr>EDA (EXPLANATORY DATA ANALYSIS)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EDA – Multivariate Analysis age and subscribed deposit </vt:lpstr>
      <vt:lpstr>EDA – Multivariate Analysis (2) job and subscribed deposit </vt:lpstr>
      <vt:lpstr>EDA – Multivariate Analysis (3) marital and subscribed deposit</vt:lpstr>
      <vt:lpstr>EDA – Multivariate Analysis (4) education and deposit subscribed </vt:lpstr>
      <vt:lpstr>EDA – Multivariate Analysis (5) has default in loan and deposit subscribed</vt:lpstr>
      <vt:lpstr>EDA – Multivariate Analysis (6) has housing loan and deposit subscribed </vt:lpstr>
      <vt:lpstr>EDA – Multivariate Analysis (7) has personal loan and deposit subscribed</vt:lpstr>
      <vt:lpstr>EDA – Multivariate Analysis (8) communication type and deposit subscribed</vt:lpstr>
      <vt:lpstr>EDA – Multivariate Analysis (9) last month contacted and deposit subscribed</vt:lpstr>
      <vt:lpstr>EDA – Multivariate Analysis (10) last day of week contacted and deposit subscribed</vt:lpstr>
      <vt:lpstr>EDA – Multivariate Analysis (11) duration contacted and deposit subscribed</vt:lpstr>
      <vt:lpstr>EDA – Multivariate Analysis (12) campaign and deposit subscribed</vt:lpstr>
      <vt:lpstr>EDA – Multivariate Analysis (13) previous days and deposit subscribed</vt:lpstr>
      <vt:lpstr>EDA – Multivariate Analysis (14) number of previous contact and deposit subscribed</vt:lpstr>
      <vt:lpstr>EDA – Multivariate Analysis (15) previous outcome and deposit subscribed</vt:lpstr>
      <vt:lpstr>EDA – Multivariate Analysis (16) employee variation rate and deposit subscribed</vt:lpstr>
      <vt:lpstr>EDA – Multivariate Analysis (17) consumer price index and deposit subscribed</vt:lpstr>
      <vt:lpstr>EDA – Multivariate Analysis (18) consumer confidence index and deposit subscribed</vt:lpstr>
      <vt:lpstr>EDA – Multivariate Analysis (19) Euribor 3 months rate and deposit subscribed</vt:lpstr>
      <vt:lpstr>EDA – Multivariate Analysis (20) number of employee and deposit subscribed</vt:lpstr>
      <vt:lpstr>MODELLING</vt:lpstr>
      <vt:lpstr>Overview</vt:lpstr>
      <vt:lpstr>Data Imbalance Check</vt:lpstr>
      <vt:lpstr>Label Encoding</vt:lpstr>
      <vt:lpstr>Splitting Data</vt:lpstr>
      <vt:lpstr>Data Oversampling</vt:lpstr>
      <vt:lpstr>Pipeline</vt:lpstr>
      <vt:lpstr>Pipeline</vt:lpstr>
      <vt:lpstr>Model</vt:lpstr>
      <vt:lpstr>Evaluation Matrix</vt:lpstr>
      <vt:lpstr>Evaluation Matrix</vt:lpstr>
      <vt:lpstr>Hyperparameter Tuning</vt:lpstr>
      <vt:lpstr>Hyperparameter Tuning</vt:lpstr>
      <vt:lpstr>Confusion Metrix</vt:lpstr>
      <vt:lpstr>Suggestion</vt:lpstr>
      <vt:lpstr>Prediction</vt:lpstr>
      <vt:lpstr>Prediction</vt:lpstr>
      <vt:lpstr>PowerPoint Presentation</vt:lpstr>
      <vt:lpstr>Probability</vt:lpstr>
      <vt:lpstr>PowerPoint Presentation</vt:lpstr>
      <vt:lpstr>SIMULATION</vt:lpstr>
      <vt:lpstr>Approach</vt:lpstr>
      <vt:lpstr>Assumption</vt:lpstr>
      <vt:lpstr>Assumption</vt:lpstr>
      <vt:lpstr>Before &amp; After using the model</vt:lpstr>
      <vt:lpstr>Conclusion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Abdullah ayas</cp:lastModifiedBy>
  <cp:revision>80</cp:revision>
  <dcterms:created xsi:type="dcterms:W3CDTF">2021-05-28T10:39:48Z</dcterms:created>
  <dcterms:modified xsi:type="dcterms:W3CDTF">2021-06-03T12:41:45Z</dcterms:modified>
</cp:coreProperties>
</file>