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eebo Light" panose="020B0604020202020204" charset="-79"/>
      <p:regular r:id="rId17"/>
    </p:embeddedFont>
    <p:embeddedFont>
      <p:font typeface="Montserrat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91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Diabetes Prediction Using Classification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Leveraging machine learning for early diabetes detection, this project developed a classification model to predict diabetes based on key health indicators. This model aims to assist healthcare professionals in proactive patient management.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10058400" y="3231899"/>
            <a:ext cx="232517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DCD7E5"/>
                </a:solidFill>
                <a:latin typeface="Heebo Bold" pitchFamily="34" charset="0"/>
                <a:ea typeface="Heebo Bold" pitchFamily="34" charset="-122"/>
                <a:cs typeface="Heebo Bold" pitchFamily="34" charset="-120"/>
              </a:rPr>
              <a:t>by Abdullah Azhar</a:t>
            </a: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67543B-6AB9-407B-A6F8-05AC137DF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7580" y="7652228"/>
            <a:ext cx="2072820" cy="518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650" y="2758440"/>
            <a:ext cx="4229100" cy="271272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22455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Takeaways &amp; Next Steps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298227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Our classification model effectively predicts diabetes using readily available features. This project highlights the immense potential of machine learning in preventive healthcare.</a:t>
            </a:r>
            <a:endParaRPr lang="en-US" sz="1750" dirty="0"/>
          </a:p>
        </p:txBody>
      </p:sp>
      <p:sp>
        <p:nvSpPr>
          <p:cNvPr id="6" name="Shape 2"/>
          <p:cNvSpPr/>
          <p:nvPr/>
        </p:nvSpPr>
        <p:spPr>
          <a:xfrm>
            <a:off x="793790" y="432613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4368641"/>
            <a:ext cx="340162" cy="42529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530906" y="44040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Validation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530906" y="4894421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Confirmed effectiveness in diabetes prediction.</a:t>
            </a:r>
            <a:endParaRPr lang="en-US" sz="1750" dirty="0"/>
          </a:p>
        </p:txBody>
      </p:sp>
      <p:sp>
        <p:nvSpPr>
          <p:cNvPr id="10" name="Shape 5"/>
          <p:cNvSpPr/>
          <p:nvPr/>
        </p:nvSpPr>
        <p:spPr>
          <a:xfrm>
            <a:off x="4713803" y="432613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8874" y="4368641"/>
            <a:ext cx="340162" cy="42529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450919" y="44040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Scalability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5450919" y="4894421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Adaptable for larger datasets.</a:t>
            </a:r>
            <a:endParaRPr lang="en-US" sz="1750" dirty="0"/>
          </a:p>
        </p:txBody>
      </p:sp>
      <p:sp>
        <p:nvSpPr>
          <p:cNvPr id="14" name="Shape 8"/>
          <p:cNvSpPr/>
          <p:nvPr/>
        </p:nvSpPr>
        <p:spPr>
          <a:xfrm>
            <a:off x="793790" y="607385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860" y="6116360"/>
            <a:ext cx="340162" cy="425291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530906" y="61517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Collaboration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1530906" y="664214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Opportunities with medical professionals.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80855"/>
            <a:ext cx="89009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Overview &amp; Key Features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3386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Developed a robust classification model.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6374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Predicts diabetes risk.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928" y="3761780"/>
            <a:ext cx="3978116" cy="118800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332928" y="520493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9872067" y="335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872067" y="393775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Age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872067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Glucose Level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9872067" y="48221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BMI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872067" y="52643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Hypertension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872067" y="570654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Smoking History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5B1339-CA85-4BE5-8A27-2BA27ECEB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7580" y="7652228"/>
            <a:ext cx="2072820" cy="518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3281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9136" y="3090029"/>
            <a:ext cx="7165419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Preprocessing Pipeline</a:t>
            </a:r>
            <a:endParaRPr lang="en-US" sz="39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Label Encoding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Converted categorical features into numerical format.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26087" y="5445323"/>
            <a:ext cx="2886194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Handling Missing Data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Addressed missing values to ensure data integrity.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26087" y="666107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 Scaling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Normalized numerical features for optimal algorithm performance.</a:t>
            </a:r>
            <a:endParaRPr lang="en-US" sz="15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9F8A69-F81C-48D0-9083-BA685454F8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57580" y="7652228"/>
            <a:ext cx="2072820" cy="518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1889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Classification Algorithms Utilized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76613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6110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Logistic Regression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4101465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 linear model for binary classification, known for interpretability.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4925616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514624" y="51600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Decision Tree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14624" y="5650468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 non-linear model that partitions data into decision nodes, capable of capturing complex relationships.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717455-8B3E-4138-B1E7-EA048B6D2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7580" y="7652228"/>
            <a:ext cx="2072820" cy="518205"/>
          </a:xfrm>
          <a:prstGeom prst="rect">
            <a:avLst/>
          </a:prstGeom>
        </p:spPr>
      </p:pic>
      <p:pic>
        <p:nvPicPr>
          <p:cNvPr id="11" name="Picture 10" descr="C:\Users\abdul\AppData\Local\Temp\Rar$DRa1156.37710\PineTools.com_files\row-12-column-1.png">
            <a:extLst>
              <a:ext uri="{FF2B5EF4-FFF2-40B4-BE49-F238E27FC236}">
                <a16:creationId xmlns:a16="http://schemas.microsoft.com/office/drawing/2014/main" id="{90796557-5CE9-477F-881D-A5473E5F9243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8" r="20409"/>
          <a:stretch/>
        </p:blipFill>
        <p:spPr bwMode="auto">
          <a:xfrm>
            <a:off x="-75546" y="-1"/>
            <a:ext cx="6121301" cy="81704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8370"/>
            <a:ext cx="78696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 Performance Metrics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607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Accuracy: Approximately 0.84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029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Precision: Focus on true positive predictions (0.97)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4517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Recall: Emphasis on identifying all actual positives 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873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F1-Score: Harmonic mean of precision and recall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0542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These metrics provide a comprehensive view of the model's predictive capabilities, especially crucial in healthcare where both false positives and false negatives carry significant implications.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3866DC-C44D-4A8D-A9BA-DE41D60C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7580" y="7652228"/>
            <a:ext cx="2072820" cy="518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2213" y="441722"/>
            <a:ext cx="6432113" cy="501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31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Evaluation: Classification Report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638413" y="1033999"/>
            <a:ext cx="13505974" cy="256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classification report provides a detailed breakdown of precision, recall, and F1-score for each class (diabetic/non-diabetic).</a:t>
            </a:r>
            <a:endParaRPr lang="en-US" sz="12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52" y="1162467"/>
            <a:ext cx="13505974" cy="7081361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6104215" y="8783836"/>
            <a:ext cx="160615" cy="160615"/>
          </a:xfrm>
          <a:prstGeom prst="roundRect">
            <a:avLst>
              <a:gd name="adj" fmla="val 11386"/>
            </a:avLst>
          </a:prstGeom>
          <a:solidFill>
            <a:srgbClr val="7945DE"/>
          </a:solidFill>
          <a:ln/>
        </p:spPr>
      </p:sp>
      <p:sp>
        <p:nvSpPr>
          <p:cNvPr id="6" name="Text 3"/>
          <p:cNvSpPr/>
          <p:nvPr/>
        </p:nvSpPr>
        <p:spPr>
          <a:xfrm>
            <a:off x="6325791" y="8783836"/>
            <a:ext cx="913209" cy="1606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50"/>
              </a:lnSpc>
              <a:buNone/>
            </a:pPr>
            <a:r>
              <a:rPr lang="en-US" sz="12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Non-Diabetic</a:t>
            </a:r>
            <a:endParaRPr lang="en-US" sz="1250" dirty="0"/>
          </a:p>
        </p:txBody>
      </p:sp>
      <p:sp>
        <p:nvSpPr>
          <p:cNvPr id="7" name="Shape 4"/>
          <p:cNvSpPr/>
          <p:nvPr/>
        </p:nvSpPr>
        <p:spPr>
          <a:xfrm>
            <a:off x="7391400" y="8783836"/>
            <a:ext cx="160615" cy="160615"/>
          </a:xfrm>
          <a:prstGeom prst="roundRect">
            <a:avLst>
              <a:gd name="adj" fmla="val 11386"/>
            </a:avLst>
          </a:prstGeom>
          <a:solidFill>
            <a:srgbClr val="B497ED"/>
          </a:solidFill>
          <a:ln/>
        </p:spPr>
      </p:sp>
      <p:sp>
        <p:nvSpPr>
          <p:cNvPr id="8" name="Text 5"/>
          <p:cNvSpPr/>
          <p:nvPr/>
        </p:nvSpPr>
        <p:spPr>
          <a:xfrm>
            <a:off x="7612975" y="8783836"/>
            <a:ext cx="574477" cy="1606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50"/>
              </a:lnSpc>
              <a:buNone/>
            </a:pPr>
            <a:r>
              <a:rPr lang="en-US" sz="12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Diabetic</a:t>
            </a:r>
            <a:endParaRPr lang="en-US" sz="12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B6FB4F-0B03-422E-A2CF-A4EAE3D8A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4631" y="7736369"/>
            <a:ext cx="1699708" cy="493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53503"/>
            <a:ext cx="65752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Tools and Technologies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40244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196233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Python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686651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Core programming language.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493" y="240244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93493" y="3196233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Pandas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893493" y="3686651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Data manipulation and analysis.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795" y="2402443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6795" y="3196233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Scikit-learn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06795" y="3686651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Machine learning library.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4866084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0190" y="5659874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Seaborn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6280190" y="6150293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Statistical data visualization.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2F994F-AC4F-43F3-AE66-1A8D4CE2F6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57580" y="7652228"/>
            <a:ext cx="2072820" cy="518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11133" y="729734"/>
            <a:ext cx="7694533" cy="12942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Importance of Early Detection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6211133" y="2437924"/>
            <a:ext cx="3692009" cy="683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50"/>
              </a:lnSpc>
              <a:buNone/>
            </a:pPr>
            <a:r>
              <a:rPr lang="en-US" sz="53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1.5M</a:t>
            </a:r>
            <a:endParaRPr lang="en-US" sz="5350" dirty="0"/>
          </a:p>
        </p:txBody>
      </p:sp>
      <p:sp>
        <p:nvSpPr>
          <p:cNvPr id="5" name="Text 2"/>
          <p:cNvSpPr/>
          <p:nvPr/>
        </p:nvSpPr>
        <p:spPr>
          <a:xfrm>
            <a:off x="6747034" y="3379946"/>
            <a:ext cx="2620089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New Diabetes Cases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6211133" y="3827621"/>
            <a:ext cx="369200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Diagnosed annually in the US.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0213658" y="2437924"/>
            <a:ext cx="3692009" cy="683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50"/>
              </a:lnSpc>
              <a:buNone/>
            </a:pPr>
            <a:r>
              <a:rPr lang="en-US" sz="53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37.3M</a:t>
            </a:r>
            <a:endParaRPr lang="en-US" sz="5350" dirty="0"/>
          </a:p>
        </p:txBody>
      </p:sp>
      <p:sp>
        <p:nvSpPr>
          <p:cNvPr id="8" name="Text 5"/>
          <p:cNvSpPr/>
          <p:nvPr/>
        </p:nvSpPr>
        <p:spPr>
          <a:xfrm>
            <a:off x="10435828" y="3379946"/>
            <a:ext cx="3247549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Americans with Diabetes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10213658" y="3827621"/>
            <a:ext cx="369200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Significant public health challenge.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8212336" y="4883468"/>
            <a:ext cx="3692009" cy="683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350"/>
              </a:lnSpc>
              <a:buNone/>
            </a:pPr>
            <a:r>
              <a:rPr lang="en-US" sz="53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8.5%</a:t>
            </a:r>
            <a:endParaRPr lang="en-US" sz="5350" dirty="0"/>
          </a:p>
        </p:txBody>
      </p:sp>
      <p:sp>
        <p:nvSpPr>
          <p:cNvPr id="11" name="Text 8"/>
          <p:cNvSpPr/>
          <p:nvPr/>
        </p:nvSpPr>
        <p:spPr>
          <a:xfrm>
            <a:off x="8376404" y="5825490"/>
            <a:ext cx="3363754" cy="3234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Adult Population Affected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8212336" y="6273165"/>
            <a:ext cx="3692009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Based on 2021 statistics.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6211133" y="6837283"/>
            <a:ext cx="7694533" cy="662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Early detection through predictive models can significantly improve patient outcomes and reduce long-term complications associated with diabetes.</a:t>
            </a: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72967B-1738-47B9-B75A-0DB0E5F30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7580" y="7652228"/>
            <a:ext cx="2072820" cy="518205"/>
          </a:xfrm>
          <a:prstGeom prst="rect">
            <a:avLst/>
          </a:prstGeom>
        </p:spPr>
      </p:pic>
      <p:pic>
        <p:nvPicPr>
          <p:cNvPr id="15" name="Picture 14" descr="C:\Users\abdul\AppData\Local\Temp\Rar$DRa1156.34668\PineTools.com_files\row-2-column-1.png">
            <a:extLst>
              <a:ext uri="{FF2B5EF4-FFF2-40B4-BE49-F238E27FC236}">
                <a16:creationId xmlns:a16="http://schemas.microsoft.com/office/drawing/2014/main" id="{E6539117-397B-464A-A06E-5E351C4701F8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2" t="15491" r="36663" b="46163"/>
          <a:stretch/>
        </p:blipFill>
        <p:spPr bwMode="auto">
          <a:xfrm>
            <a:off x="140553" y="1269378"/>
            <a:ext cx="5499378" cy="517416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9288"/>
            <a:ext cx="76752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Directions &amp; Impact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3169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This model serves as a foundation for advanced predictive analytics in healthcare. Future work will explore integrating more diverse datasets and real-time monitoring capabilities.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112651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67" y="3566755"/>
            <a:ext cx="318968" cy="3986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194328" y="3339465"/>
            <a:ext cx="28519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Research Expansion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3194328" y="3829883"/>
            <a:ext cx="285190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Explore new data sources.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3080861" y="4404360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4A2C85"/>
          </a:solidFill>
          <a:ln/>
        </p:spPr>
      </p:sp>
      <p:sp>
        <p:nvSpPr>
          <p:cNvPr id="9" name="Shape 6"/>
          <p:cNvSpPr/>
          <p:nvPr/>
        </p:nvSpPr>
        <p:spPr>
          <a:xfrm>
            <a:off x="793790" y="4532948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89" y="4987052"/>
            <a:ext cx="318968" cy="398621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368171" y="47597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Clinical Integration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368171" y="5250180"/>
            <a:ext cx="38435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Pilot studies with healthcare providers.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5254704" y="5824657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4A2C85"/>
          </a:solidFill>
          <a:ln/>
        </p:spPr>
      </p:sp>
      <p:sp>
        <p:nvSpPr>
          <p:cNvPr id="14" name="Shape 10"/>
          <p:cNvSpPr/>
          <p:nvPr/>
        </p:nvSpPr>
        <p:spPr>
          <a:xfrm>
            <a:off x="793790" y="5953244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011" y="6407348"/>
            <a:ext cx="318968" cy="398621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7542014" y="6180058"/>
            <a:ext cx="32712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Patient Empowerment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7542014" y="6670477"/>
            <a:ext cx="3905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Tools for personal health management.</a:t>
            </a: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D4467A6-1BFB-4940-9141-FE99AEC730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57580" y="7652228"/>
            <a:ext cx="2072820" cy="518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409</Words>
  <Application>Microsoft Office PowerPoint</Application>
  <PresentationFormat>Custom</PresentationFormat>
  <Paragraphs>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Heebo Bold</vt:lpstr>
      <vt:lpstr>Montserrat</vt:lpstr>
      <vt:lpstr>Arial</vt:lpstr>
      <vt:lpstr>Heebo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Abdullah Azhar</cp:lastModifiedBy>
  <cp:revision>5</cp:revision>
  <dcterms:created xsi:type="dcterms:W3CDTF">2025-05-30T18:57:48Z</dcterms:created>
  <dcterms:modified xsi:type="dcterms:W3CDTF">2025-05-31T10:02:58Z</dcterms:modified>
</cp:coreProperties>
</file>