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Mono Medium"/>
      <p:regular r:id="rId23"/>
      <p:bold r:id="rId24"/>
      <p:italic r:id="rId25"/>
      <p:boldItalic r:id="rId26"/>
    </p:embeddedFont>
    <p:embeddedFont>
      <p:font typeface="Roboto Mono SemiBold"/>
      <p:regular r:id="rId27"/>
      <p:bold r:id="rId28"/>
      <p:italic r:id="rId29"/>
      <p:boldItalic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MonoMedium-bold.fntdata"/><Relationship Id="rId23" Type="http://schemas.openxmlformats.org/officeDocument/2006/relationships/font" Target="fonts/RobotoMono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Medium-boldItalic.fntdata"/><Relationship Id="rId25" Type="http://schemas.openxmlformats.org/officeDocument/2006/relationships/font" Target="fonts/RobotoMonoMedium-italic.fntdata"/><Relationship Id="rId28" Type="http://schemas.openxmlformats.org/officeDocument/2006/relationships/font" Target="fonts/RobotoMonoSemiBold-bold.fntdata"/><Relationship Id="rId27" Type="http://schemas.openxmlformats.org/officeDocument/2006/relationships/font" Target="fonts/RobotoMono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SemiBol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regular.fntdata"/><Relationship Id="rId30" Type="http://schemas.openxmlformats.org/officeDocument/2006/relationships/font" Target="fonts/RobotoMonoSemiBold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25e5fda2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25e5fda2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25e5fda2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25e5fda2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25e5fda2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d25e5fda2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25e5fda2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25e5fda2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25e5fda2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25e5fda2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25e5fda2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d25e5fda2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25e5fda2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25e5fda2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25e5fda2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d25e5fda2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d24e3aba3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d24e3aba3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24e3aba3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24e3aba3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25e5fda2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25e5fda2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25e5fda2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25e5fda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25e5fda2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25e5fda2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25e5fda2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25e5fda2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25e5fda2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25e5fda2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25e5fda2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25e5fda2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github.com/abdullahazharkha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github.com/abdullahazharkhan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github.com/abdullahazharkhan" TargetMode="External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github.com/abdullahazharkhan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github.com/abdullahazharkhan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github.com/abdullahazharkhan" TargetMode="External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github.com/abdullahazharkhan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github.com/abdullahazharkhan" TargetMode="External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github.com/abdullahazharkhan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github.com/abdullahazharkhan/Insomnia-101" TargetMode="External"/><Relationship Id="rId6" Type="http://schemas.openxmlformats.org/officeDocument/2006/relationships/hyperlink" Target="https://github.com/abdullahazharkhan/Insomnia-10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github.com/abdullahazharkhan" TargetMode="External"/><Relationship Id="rId4" Type="http://schemas.openxmlformats.org/officeDocument/2006/relationships/hyperlink" Target="https://insomnia.rest" TargetMode="External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github.com/abdullahazharkhan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github.com/abdullahazharkhan/Insomnia-101" TargetMode="External"/><Relationship Id="rId6" Type="http://schemas.openxmlformats.org/officeDocument/2006/relationships/hyperlink" Target="https://github.com/abdullahazharkhan/Insomnia-10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github.com/abdullahazharkhan" TargetMode="External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github.com/abdullahazharkhan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github.com/abdullahazharkhan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github.com/abdullahazharkhan" TargetMode="External"/><Relationship Id="rId4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github.com/abdullahazharkhan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711100"/>
            <a:ext cx="8520600" cy="108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Insomnia</a:t>
            </a:r>
            <a:r>
              <a:rPr b="1" lang="en">
                <a:solidFill>
                  <a:srgbClr val="F2613F"/>
                </a:solidFill>
                <a:latin typeface="Roboto Mono"/>
                <a:ea typeface="Roboto Mono"/>
                <a:cs typeface="Roboto Mono"/>
                <a:sym typeface="Roboto Mono"/>
              </a:rPr>
              <a:t>101</a:t>
            </a:r>
            <a:endParaRPr b="1">
              <a:solidFill>
                <a:srgbClr val="F2613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249500" y="1584375"/>
            <a:ext cx="6450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2613F"/>
                </a:solidFill>
                <a:latin typeface="Roboto Mono"/>
                <a:ea typeface="Roboto Mono"/>
                <a:cs typeface="Roboto Mono"/>
                <a:sym typeface="Roboto Mono"/>
              </a:rPr>
              <a:t>&lt;/&gt;</a:t>
            </a:r>
            <a:endParaRPr b="1" sz="1800">
              <a:solidFill>
                <a:srgbClr val="F2613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019350" y="2716050"/>
            <a:ext cx="310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Test APIs like a </a:t>
            </a:r>
            <a:r>
              <a:rPr lang="en" sz="1800">
                <a:solidFill>
                  <a:srgbClr val="F2613F"/>
                </a:solidFill>
                <a:latin typeface="Roboto Mono"/>
                <a:ea typeface="Roboto Mono"/>
                <a:cs typeface="Roboto Mono"/>
                <a:sym typeface="Roboto Mono"/>
              </a:rPr>
              <a:t>PRO</a:t>
            </a:r>
            <a:r>
              <a:rPr lang="en" sz="18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!</a:t>
            </a:r>
            <a:endParaRPr sz="18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229400" y="4804800"/>
            <a:ext cx="19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github.com/abdullahazharkhan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/>
        </p:nvSpPr>
        <p:spPr>
          <a:xfrm>
            <a:off x="7229400" y="4804800"/>
            <a:ext cx="19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github.com/abdullahazharkhan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4">
            <a:alphaModFix/>
          </a:blip>
          <a:srcRect b="51129" l="30260" r="33134" t="6558"/>
          <a:stretch/>
        </p:blipFill>
        <p:spPr>
          <a:xfrm>
            <a:off x="295274" y="271200"/>
            <a:ext cx="3648074" cy="280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 rotWithShape="1">
          <a:blip r:embed="rId5">
            <a:alphaModFix/>
          </a:blip>
          <a:srcRect b="48586" l="29509" r="33248" t="6392"/>
          <a:stretch/>
        </p:blipFill>
        <p:spPr>
          <a:xfrm>
            <a:off x="2856924" y="1428650"/>
            <a:ext cx="3333750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 rotWithShape="1">
          <a:blip r:embed="rId6">
            <a:alphaModFix/>
          </a:blip>
          <a:srcRect b="45535" l="29473" r="32894" t="7219"/>
          <a:stretch/>
        </p:blipFill>
        <p:spPr>
          <a:xfrm>
            <a:off x="5600699" y="2123975"/>
            <a:ext cx="3248026" cy="274832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5194897" y="578000"/>
            <a:ext cx="290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2613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Adding data to database</a:t>
            </a:r>
            <a:endParaRPr sz="1500">
              <a:solidFill>
                <a:srgbClr val="F2613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/>
        </p:nvSpPr>
        <p:spPr>
          <a:xfrm>
            <a:off x="7229400" y="4804800"/>
            <a:ext cx="19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github.com/abdullahazharkhan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3363" y="119063"/>
            <a:ext cx="4257284" cy="49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315700" y="923750"/>
            <a:ext cx="191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2613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Our Table:</a:t>
            </a:r>
            <a:endParaRPr sz="2000">
              <a:solidFill>
                <a:srgbClr val="F2613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/>
        </p:nvSpPr>
        <p:spPr>
          <a:xfrm>
            <a:off x="7229400" y="4804800"/>
            <a:ext cx="19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github.com/abdullahazharkhan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 rotWithShape="1">
          <a:blip r:embed="rId4">
            <a:alphaModFix/>
          </a:blip>
          <a:srcRect b="40570" l="12480" r="32634" t="6305"/>
          <a:stretch/>
        </p:blipFill>
        <p:spPr>
          <a:xfrm>
            <a:off x="607200" y="809450"/>
            <a:ext cx="5154674" cy="3371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 rotWithShape="1">
          <a:blip r:embed="rId5">
            <a:alphaModFix/>
          </a:blip>
          <a:srcRect b="5863" l="2652" r="33579" t="12921"/>
          <a:stretch/>
        </p:blipFill>
        <p:spPr>
          <a:xfrm>
            <a:off x="5322075" y="353025"/>
            <a:ext cx="3186150" cy="443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1310863" y="76025"/>
            <a:ext cx="228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2613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GET</a:t>
            </a:r>
            <a:r>
              <a:rPr lang="en" sz="2000">
                <a:solidFill>
                  <a:srgbClr val="F2613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Request</a:t>
            </a:r>
            <a:endParaRPr sz="2000">
              <a:solidFill>
                <a:srgbClr val="F2613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937222" y="354250"/>
            <a:ext cx="3036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2613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Getting data in Insomnia</a:t>
            </a:r>
            <a:endParaRPr sz="1500">
              <a:solidFill>
                <a:srgbClr val="F2613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/>
        </p:nvSpPr>
        <p:spPr>
          <a:xfrm>
            <a:off x="7229400" y="4804800"/>
            <a:ext cx="19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github.com/abdullahazharkhan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 rotWithShape="1">
          <a:blip r:embed="rId4">
            <a:alphaModFix/>
          </a:blip>
          <a:srcRect b="37052" l="10965" r="35386" t="6084"/>
          <a:stretch/>
        </p:blipFill>
        <p:spPr>
          <a:xfrm>
            <a:off x="151187" y="269275"/>
            <a:ext cx="5162550" cy="370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 rotWithShape="1">
          <a:blip r:embed="rId5">
            <a:alphaModFix/>
          </a:blip>
          <a:srcRect b="29945" l="29727" r="17787" t="7315"/>
          <a:stretch/>
        </p:blipFill>
        <p:spPr>
          <a:xfrm>
            <a:off x="3079837" y="754825"/>
            <a:ext cx="5912976" cy="411940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6061013" y="42050"/>
            <a:ext cx="228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2613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PUT</a:t>
            </a:r>
            <a:r>
              <a:rPr lang="en" sz="2000">
                <a:solidFill>
                  <a:srgbClr val="F2613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Request</a:t>
            </a:r>
            <a:endParaRPr sz="2000">
              <a:solidFill>
                <a:srgbClr val="F2613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5313713" y="339325"/>
            <a:ext cx="3784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2613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(updates the data of given ID)</a:t>
            </a:r>
            <a:endParaRPr sz="1500">
              <a:solidFill>
                <a:srgbClr val="F2613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/>
        </p:nvSpPr>
        <p:spPr>
          <a:xfrm>
            <a:off x="7229400" y="4804800"/>
            <a:ext cx="19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github.com/abdullahazharkhan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70" name="Google Shape;170;p26"/>
          <p:cNvPicPr preferRelativeResize="0"/>
          <p:nvPr/>
        </p:nvPicPr>
        <p:blipFill rotWithShape="1">
          <a:blip r:embed="rId4">
            <a:alphaModFix/>
          </a:blip>
          <a:srcRect b="46235" l="29260" r="32046" t="6138"/>
          <a:stretch/>
        </p:blipFill>
        <p:spPr>
          <a:xfrm>
            <a:off x="660775" y="283563"/>
            <a:ext cx="4514851" cy="362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 rotWithShape="1">
          <a:blip r:embed="rId5">
            <a:alphaModFix/>
          </a:blip>
          <a:srcRect b="4508" l="43128" r="1880" t="19342"/>
          <a:stretch/>
        </p:blipFill>
        <p:spPr>
          <a:xfrm>
            <a:off x="4325768" y="958901"/>
            <a:ext cx="4195556" cy="38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/>
        </p:nvSpPr>
        <p:spPr>
          <a:xfrm>
            <a:off x="6213843" y="390350"/>
            <a:ext cx="170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2613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Data updated</a:t>
            </a:r>
            <a:endParaRPr sz="1500">
              <a:solidFill>
                <a:srgbClr val="F2613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/>
        </p:nvSpPr>
        <p:spPr>
          <a:xfrm>
            <a:off x="7229400" y="4804800"/>
            <a:ext cx="19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github.com/abdullahazharkhan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78" name="Google Shape;178;p27"/>
          <p:cNvPicPr preferRelativeResize="0"/>
          <p:nvPr/>
        </p:nvPicPr>
        <p:blipFill rotWithShape="1">
          <a:blip r:embed="rId4">
            <a:alphaModFix/>
          </a:blip>
          <a:srcRect b="35232" l="29034" r="17345" t="6559"/>
          <a:stretch/>
        </p:blipFill>
        <p:spPr>
          <a:xfrm>
            <a:off x="276225" y="332650"/>
            <a:ext cx="5619749" cy="395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 rotWithShape="1">
          <a:blip r:embed="rId5">
            <a:alphaModFix/>
          </a:blip>
          <a:srcRect b="61735" l="64428" r="0" t="6889"/>
          <a:stretch/>
        </p:blipFill>
        <p:spPr>
          <a:xfrm>
            <a:off x="4343400" y="2185925"/>
            <a:ext cx="4524376" cy="262492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/>
        </p:nvSpPr>
        <p:spPr>
          <a:xfrm>
            <a:off x="6317101" y="552275"/>
            <a:ext cx="240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2613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DELETE</a:t>
            </a:r>
            <a:r>
              <a:rPr lang="en" sz="2000">
                <a:solidFill>
                  <a:srgbClr val="F2613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Request</a:t>
            </a:r>
            <a:endParaRPr sz="2000">
              <a:solidFill>
                <a:srgbClr val="F2613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6358795" y="820975"/>
            <a:ext cx="232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2613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(deletes the data)</a:t>
            </a:r>
            <a:endParaRPr sz="1500">
              <a:solidFill>
                <a:srgbClr val="F2613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/>
        </p:nvSpPr>
        <p:spPr>
          <a:xfrm>
            <a:off x="7229400" y="4804800"/>
            <a:ext cx="19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github.com/abdullahazharkhan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87" name="Google Shape;187;p28"/>
          <p:cNvPicPr preferRelativeResize="0"/>
          <p:nvPr/>
        </p:nvPicPr>
        <p:blipFill rotWithShape="1">
          <a:blip r:embed="rId4">
            <a:alphaModFix/>
          </a:blip>
          <a:srcRect b="26580" l="2292" r="13418" t="6886"/>
          <a:stretch/>
        </p:blipFill>
        <p:spPr>
          <a:xfrm>
            <a:off x="2819313" y="390525"/>
            <a:ext cx="5562775" cy="436244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 txBox="1"/>
          <p:nvPr/>
        </p:nvSpPr>
        <p:spPr>
          <a:xfrm>
            <a:off x="161925" y="923750"/>
            <a:ext cx="2721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2613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Our Final Table:</a:t>
            </a:r>
            <a:endParaRPr sz="2000">
              <a:solidFill>
                <a:srgbClr val="F2613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ctrTitle"/>
          </p:nvPr>
        </p:nvSpPr>
        <p:spPr>
          <a:xfrm>
            <a:off x="311700" y="988642"/>
            <a:ext cx="8520600" cy="108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I Hope it Went Well</a:t>
            </a:r>
            <a:r>
              <a:rPr b="1" lang="en">
                <a:solidFill>
                  <a:srgbClr val="F2613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b="1">
              <a:solidFill>
                <a:srgbClr val="F2613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4" name="Google Shape;194;p29"/>
          <p:cNvSpPr txBox="1"/>
          <p:nvPr/>
        </p:nvSpPr>
        <p:spPr>
          <a:xfrm>
            <a:off x="4249500" y="861917"/>
            <a:ext cx="6450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2613F"/>
                </a:solidFill>
                <a:latin typeface="Roboto Mono"/>
                <a:ea typeface="Roboto Mono"/>
                <a:cs typeface="Roboto Mono"/>
                <a:sym typeface="Roboto Mono"/>
              </a:rPr>
              <a:t>&lt;/&gt;</a:t>
            </a:r>
            <a:endParaRPr b="1" sz="1800">
              <a:solidFill>
                <a:srgbClr val="F2613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5" name="Google Shape;195;p29"/>
          <p:cNvSpPr txBox="1"/>
          <p:nvPr/>
        </p:nvSpPr>
        <p:spPr>
          <a:xfrm>
            <a:off x="7229400" y="4804800"/>
            <a:ext cx="19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github.com/abdullahazharkhan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901050" y="2577675"/>
            <a:ext cx="734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Slide</a:t>
            </a:r>
            <a:r>
              <a:rPr lang="en" sz="24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 </a:t>
            </a:r>
            <a:r>
              <a:rPr lang="en" sz="24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&amp; Code will be made available at</a:t>
            </a:r>
            <a:endParaRPr sz="24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grpSp>
        <p:nvGrpSpPr>
          <p:cNvPr id="197" name="Google Shape;197;p29"/>
          <p:cNvGrpSpPr/>
          <p:nvPr/>
        </p:nvGrpSpPr>
        <p:grpSpPr>
          <a:xfrm>
            <a:off x="1857281" y="3634815"/>
            <a:ext cx="645033" cy="646768"/>
            <a:chOff x="1666875" y="2718613"/>
            <a:chExt cx="952500" cy="955063"/>
          </a:xfrm>
        </p:grpSpPr>
        <p:sp>
          <p:nvSpPr>
            <p:cNvPr id="198" name="Google Shape;198;p29"/>
            <p:cNvSpPr/>
            <p:nvPr/>
          </p:nvSpPr>
          <p:spPr>
            <a:xfrm>
              <a:off x="1733475" y="2854375"/>
              <a:ext cx="819300" cy="8193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9" name="Google Shape;199;p29"/>
            <p:cNvPicPr preferRelativeResize="0"/>
            <p:nvPr/>
          </p:nvPicPr>
          <p:blipFill rotWithShape="1">
            <a:blip r:embed="rId4">
              <a:alphaModFix/>
            </a:blip>
            <a:srcRect b="7319" l="0" r="0" t="-7320"/>
            <a:stretch/>
          </p:blipFill>
          <p:spPr>
            <a:xfrm>
              <a:off x="1666875" y="2718613"/>
              <a:ext cx="952500" cy="95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0" name="Google Shape;200;p29"/>
          <p:cNvSpPr txBox="1"/>
          <p:nvPr/>
        </p:nvSpPr>
        <p:spPr>
          <a:xfrm>
            <a:off x="2502325" y="3727475"/>
            <a:ext cx="478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/abdullahazharkhan/</a:t>
            </a:r>
            <a:r>
              <a:rPr lang="en" sz="2400">
                <a:solidFill>
                  <a:srgbClr val="F2613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Insomnia-101</a:t>
            </a:r>
            <a:endParaRPr sz="2400">
              <a:solidFill>
                <a:srgbClr val="F2613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584733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847313" y="4404600"/>
            <a:ext cx="295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Richard Stockton, CEO OceanGate</a:t>
            </a:r>
            <a:endParaRPr b="1" sz="18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64" name="Google Shape;64;p14"/>
          <p:cNvGrpSpPr/>
          <p:nvPr/>
        </p:nvGrpSpPr>
        <p:grpSpPr>
          <a:xfrm>
            <a:off x="5892595" y="353122"/>
            <a:ext cx="3031384" cy="2699055"/>
            <a:chOff x="5892595" y="2046097"/>
            <a:chExt cx="3031384" cy="2699055"/>
          </a:xfrm>
        </p:grpSpPr>
        <p:pic>
          <p:nvPicPr>
            <p:cNvPr id="65" name="Google Shape;65;p14"/>
            <p:cNvPicPr preferRelativeResize="0"/>
            <p:nvPr/>
          </p:nvPicPr>
          <p:blipFill rotWithShape="1">
            <a:blip r:embed="rId4">
              <a:alphaModFix/>
            </a:blip>
            <a:srcRect b="60888" l="49415" r="0" t="0"/>
            <a:stretch/>
          </p:blipFill>
          <p:spPr>
            <a:xfrm rot="-2026118">
              <a:off x="6073875" y="2664462"/>
              <a:ext cx="2668825" cy="1462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Google Shape;66;p14"/>
            <p:cNvSpPr txBox="1"/>
            <p:nvPr/>
          </p:nvSpPr>
          <p:spPr>
            <a:xfrm>
              <a:off x="5892600" y="2046100"/>
              <a:ext cx="2335800" cy="83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2613F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DON’T BE LIKE HIM!</a:t>
              </a:r>
              <a:endParaRPr sz="1800">
                <a:solidFill>
                  <a:srgbClr val="F2613F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sp>
        <p:nvSpPr>
          <p:cNvPr id="67" name="Google Shape;67;p14"/>
          <p:cNvSpPr txBox="1"/>
          <p:nvPr/>
        </p:nvSpPr>
        <p:spPr>
          <a:xfrm>
            <a:off x="5892600" y="2815650"/>
            <a:ext cx="325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81E14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Instead test APIs with INSOMNIA in dev.</a:t>
            </a:r>
            <a:endParaRPr sz="1800">
              <a:solidFill>
                <a:srgbClr val="481E14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311700" y="1305938"/>
            <a:ext cx="8520600" cy="108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 Mono"/>
                <a:ea typeface="Roboto Mono"/>
                <a:cs typeface="Roboto Mono"/>
                <a:sym typeface="Roboto Mono"/>
              </a:rPr>
              <a:t>Tech Stack Used for the Demonstration</a:t>
            </a:r>
            <a:endParaRPr b="1" sz="3000">
              <a:solidFill>
                <a:srgbClr val="F2613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249500" y="1179213"/>
            <a:ext cx="6450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2613F"/>
                </a:solidFill>
                <a:latin typeface="Roboto Mono"/>
                <a:ea typeface="Roboto Mono"/>
                <a:cs typeface="Roboto Mono"/>
                <a:sym typeface="Roboto Mono"/>
              </a:rPr>
              <a:t>&lt;/&gt;</a:t>
            </a:r>
            <a:endParaRPr b="1" sz="1800">
              <a:solidFill>
                <a:srgbClr val="F2613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019350" y="2515638"/>
            <a:ext cx="3576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&gt; expressjs - for server</a:t>
            </a:r>
            <a:endParaRPr sz="18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&gt; mongo db - database</a:t>
            </a:r>
            <a:endParaRPr sz="18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7229400" y="4804800"/>
            <a:ext cx="19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github.com/abdullahazharkhan</a:t>
            </a:r>
            <a:endParaRPr sz="1000">
              <a:solidFill>
                <a:schemeClr val="dk1"/>
              </a:solidFill>
            </a:endParaRPr>
          </a:p>
        </p:txBody>
      </p:sp>
      <p:grpSp>
        <p:nvGrpSpPr>
          <p:cNvPr id="76" name="Google Shape;76;p15"/>
          <p:cNvGrpSpPr/>
          <p:nvPr/>
        </p:nvGrpSpPr>
        <p:grpSpPr>
          <a:xfrm>
            <a:off x="2223225" y="3502588"/>
            <a:ext cx="4697550" cy="461700"/>
            <a:chOff x="2324100" y="3502588"/>
            <a:chExt cx="4697550" cy="461700"/>
          </a:xfrm>
        </p:grpSpPr>
        <p:sp>
          <p:nvSpPr>
            <p:cNvPr id="77" name="Google Shape;77;p15"/>
            <p:cNvSpPr txBox="1"/>
            <p:nvPr/>
          </p:nvSpPr>
          <p:spPr>
            <a:xfrm>
              <a:off x="2324100" y="3502588"/>
              <a:ext cx="4495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</a:rPr>
                <a:t>Software: InsomniaREST</a:t>
              </a:r>
              <a:r>
                <a:rPr lang="en" sz="1800">
                  <a:solidFill>
                    <a:schemeClr val="lt2"/>
                  </a:solidFill>
                </a:rPr>
                <a:t> [</a:t>
              </a:r>
              <a:r>
                <a:rPr lang="en" sz="1800">
                  <a:solidFill>
                    <a:schemeClr val="dk1"/>
                  </a:solidFill>
                  <a:uFill>
                    <a:noFill/>
                  </a:uFill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insomnia.rest</a:t>
              </a:r>
              <a:r>
                <a:rPr lang="en" sz="1800">
                  <a:solidFill>
                    <a:schemeClr val="lt2"/>
                  </a:solidFill>
                </a:rPr>
                <a:t>]</a:t>
              </a:r>
              <a:endParaRPr sz="1800">
                <a:solidFill>
                  <a:schemeClr val="lt2"/>
                </a:solidFill>
              </a:endParaRPr>
            </a:p>
          </p:txBody>
        </p:sp>
        <p:pic>
          <p:nvPicPr>
            <p:cNvPr id="78" name="Google Shape;78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96250" y="3520749"/>
              <a:ext cx="425400" cy="425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ctrTitle"/>
          </p:nvPr>
        </p:nvSpPr>
        <p:spPr>
          <a:xfrm>
            <a:off x="311700" y="1831683"/>
            <a:ext cx="8520600" cy="6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 Mono"/>
                <a:ea typeface="Roboto Mono"/>
                <a:cs typeface="Roboto Mono"/>
                <a:sym typeface="Roboto Mono"/>
              </a:rPr>
              <a:t>We Have All the Code Written</a:t>
            </a:r>
            <a:r>
              <a:rPr b="1" lang="en" sz="3000">
                <a:solidFill>
                  <a:srgbClr val="F2613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b="1" sz="3000">
              <a:solidFill>
                <a:srgbClr val="F2613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4249500" y="1406283"/>
            <a:ext cx="6450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2613F"/>
                </a:solidFill>
                <a:latin typeface="Roboto Mono"/>
                <a:ea typeface="Roboto Mono"/>
                <a:cs typeface="Roboto Mono"/>
                <a:sym typeface="Roboto Mono"/>
              </a:rPr>
              <a:t>&lt;/&gt;</a:t>
            </a:r>
            <a:endParaRPr b="1" sz="1800">
              <a:solidFill>
                <a:srgbClr val="F2613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7229400" y="4804800"/>
            <a:ext cx="19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github.com/abdullahazharkhan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249500" y="2454483"/>
            <a:ext cx="64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@</a:t>
            </a:r>
            <a:endParaRPr b="1" sz="3600">
              <a:solidFill>
                <a:schemeClr val="dk1"/>
              </a:solidFill>
            </a:endParaRPr>
          </a:p>
        </p:txBody>
      </p:sp>
      <p:grpSp>
        <p:nvGrpSpPr>
          <p:cNvPr id="87" name="Google Shape;87;p16"/>
          <p:cNvGrpSpPr/>
          <p:nvPr/>
        </p:nvGrpSpPr>
        <p:grpSpPr>
          <a:xfrm>
            <a:off x="2026306" y="3090448"/>
            <a:ext cx="645033" cy="646768"/>
            <a:chOff x="1666875" y="2718613"/>
            <a:chExt cx="952500" cy="955063"/>
          </a:xfrm>
        </p:grpSpPr>
        <p:sp>
          <p:nvSpPr>
            <p:cNvPr id="88" name="Google Shape;88;p16"/>
            <p:cNvSpPr/>
            <p:nvPr/>
          </p:nvSpPr>
          <p:spPr>
            <a:xfrm>
              <a:off x="1733475" y="2854375"/>
              <a:ext cx="819300" cy="8193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9" name="Google Shape;89;p16"/>
            <p:cNvPicPr preferRelativeResize="0"/>
            <p:nvPr/>
          </p:nvPicPr>
          <p:blipFill rotWithShape="1">
            <a:blip r:embed="rId4">
              <a:alphaModFix/>
            </a:blip>
            <a:srcRect b="7319" l="0" r="0" t="-7320"/>
            <a:stretch/>
          </p:blipFill>
          <p:spPr>
            <a:xfrm>
              <a:off x="1666875" y="2718613"/>
              <a:ext cx="952500" cy="95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16"/>
          <p:cNvSpPr txBox="1"/>
          <p:nvPr/>
        </p:nvSpPr>
        <p:spPr>
          <a:xfrm>
            <a:off x="2671350" y="3183108"/>
            <a:ext cx="478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/abdullahazharkhan/</a:t>
            </a:r>
            <a:r>
              <a:rPr lang="en" sz="2400">
                <a:solidFill>
                  <a:srgbClr val="F2613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Insomnia-101</a:t>
            </a:r>
            <a:endParaRPr sz="2400">
              <a:solidFill>
                <a:srgbClr val="F2613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/>
        </p:nvSpPr>
        <p:spPr>
          <a:xfrm>
            <a:off x="7229400" y="4804800"/>
            <a:ext cx="19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github.com/abdullahazharkhan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4">
            <a:alphaModFix/>
          </a:blip>
          <a:srcRect b="6302" l="9065" r="10425" t="2755"/>
          <a:stretch/>
        </p:blipFill>
        <p:spPr>
          <a:xfrm>
            <a:off x="2445500" y="285575"/>
            <a:ext cx="4181475" cy="440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7229400" y="4804800"/>
            <a:ext cx="19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github.com/abdullahazharkhan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4">
            <a:alphaModFix/>
          </a:blip>
          <a:srcRect b="42724" l="28711" r="586" t="1007"/>
          <a:stretch/>
        </p:blipFill>
        <p:spPr>
          <a:xfrm>
            <a:off x="209263" y="323362"/>
            <a:ext cx="5791101" cy="314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5">
            <a:alphaModFix/>
          </a:blip>
          <a:srcRect b="62271" l="16358" r="16486" t="0"/>
          <a:stretch/>
        </p:blipFill>
        <p:spPr>
          <a:xfrm>
            <a:off x="3532337" y="2809388"/>
            <a:ext cx="5402400" cy="20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6515525" y="752300"/>
            <a:ext cx="2419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2613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Create a Collection</a:t>
            </a:r>
            <a:endParaRPr sz="2000">
              <a:solidFill>
                <a:srgbClr val="F2613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7229400" y="4804800"/>
            <a:ext cx="19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github.com/abdullahazharkhan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4">
            <a:alphaModFix/>
          </a:blip>
          <a:srcRect b="16113" l="29415" r="30294" t="15697"/>
          <a:stretch/>
        </p:blipFill>
        <p:spPr>
          <a:xfrm>
            <a:off x="657224" y="398106"/>
            <a:ext cx="3228976" cy="363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5">
            <a:alphaModFix/>
          </a:blip>
          <a:srcRect b="42006" l="27518" r="28274" t="4739"/>
          <a:stretch/>
        </p:blipFill>
        <p:spPr>
          <a:xfrm>
            <a:off x="3667124" y="835470"/>
            <a:ext cx="4819651" cy="390992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4521950" y="237950"/>
            <a:ext cx="366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2613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Create an HTTP Request</a:t>
            </a:r>
            <a:endParaRPr sz="2000">
              <a:solidFill>
                <a:srgbClr val="F2613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7229400" y="4804800"/>
            <a:ext cx="19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github.com/abdullahazharkhan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4">
            <a:alphaModFix/>
          </a:blip>
          <a:srcRect b="38622" l="28890" r="32864" t="6132"/>
          <a:stretch/>
        </p:blipFill>
        <p:spPr>
          <a:xfrm>
            <a:off x="728125" y="369287"/>
            <a:ext cx="4038602" cy="383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 rotWithShape="1">
          <a:blip r:embed="rId4">
            <a:alphaModFix/>
          </a:blip>
          <a:srcRect b="38622" l="67674" r="0" t="6132"/>
          <a:stretch/>
        </p:blipFill>
        <p:spPr>
          <a:xfrm>
            <a:off x="5002426" y="941212"/>
            <a:ext cx="3413450" cy="383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5996675" y="276050"/>
            <a:ext cx="201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2613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GET Request</a:t>
            </a:r>
            <a:endParaRPr sz="2000">
              <a:solidFill>
                <a:srgbClr val="F2613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5787875" y="525700"/>
            <a:ext cx="2429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2613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(gets all the data)</a:t>
            </a:r>
            <a:endParaRPr sz="1500">
              <a:solidFill>
                <a:srgbClr val="F2613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/>
        </p:nvSpPr>
        <p:spPr>
          <a:xfrm>
            <a:off x="7229400" y="4804800"/>
            <a:ext cx="19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github.com/abdullahazharkhan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 rotWithShape="1">
          <a:blip r:embed="rId4">
            <a:alphaModFix/>
          </a:blip>
          <a:srcRect b="25170" l="12451" r="32645" t="5925"/>
          <a:stretch/>
        </p:blipFill>
        <p:spPr>
          <a:xfrm>
            <a:off x="371875" y="769762"/>
            <a:ext cx="4914899" cy="40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 rotWithShape="1">
          <a:blip r:embed="rId5">
            <a:alphaModFix/>
          </a:blip>
          <a:srcRect b="8091" l="24647" r="33010" t="6188"/>
          <a:stretch/>
        </p:blipFill>
        <p:spPr>
          <a:xfrm>
            <a:off x="5413013" y="257262"/>
            <a:ext cx="3435325" cy="462897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1684513" y="56975"/>
            <a:ext cx="228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2613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POST</a:t>
            </a:r>
            <a:r>
              <a:rPr lang="en" sz="2000">
                <a:solidFill>
                  <a:srgbClr val="F2613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Request</a:t>
            </a:r>
            <a:endParaRPr sz="2000">
              <a:solidFill>
                <a:srgbClr val="F2613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937213" y="354250"/>
            <a:ext cx="3784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2613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(posts the data to database)</a:t>
            </a:r>
            <a:endParaRPr sz="1500">
              <a:solidFill>
                <a:srgbClr val="F2613F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