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57" r:id="rId6"/>
    <p:sldId id="258" r:id="rId7"/>
    <p:sldId id="259"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3CE2CD-5EB6-4704-9BA0-FD1C4C400745}"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CE2CD-5EB6-4704-9BA0-FD1C4C400745}"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CE2CD-5EB6-4704-9BA0-FD1C4C400745}"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CE2CD-5EB6-4704-9BA0-FD1C4C400745}"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3CE2CD-5EB6-4704-9BA0-FD1C4C400745}"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3CE2CD-5EB6-4704-9BA0-FD1C4C400745}"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3CE2CD-5EB6-4704-9BA0-FD1C4C400745}" type="datetimeFigureOut">
              <a:rPr lang="en-US" smtClean="0"/>
              <a:t>12/18/2015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CE2CD-5EB6-4704-9BA0-FD1C4C400745}" type="datetimeFigureOut">
              <a:rPr lang="en-US" smtClean="0"/>
              <a:t>12/18/2015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CE2CD-5EB6-4704-9BA0-FD1C4C400745}" type="datetimeFigureOut">
              <a:rPr lang="en-US" smtClean="0"/>
              <a:t>12/18/2015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A0372-E90E-4E79-AF0F-5352DC35A4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CE2CD-5EB6-4704-9BA0-FD1C4C400745}"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A0372-E90E-4E79-AF0F-5352DC35A4F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D3CE2CD-5EB6-4704-9BA0-FD1C4C400745}" type="datetimeFigureOut">
              <a:rPr lang="en-US" smtClean="0"/>
              <a:t>12/18/2015</a:t>
            </a:fld>
            <a:endParaRPr lang="en-US"/>
          </a:p>
        </p:txBody>
      </p:sp>
      <p:sp>
        <p:nvSpPr>
          <p:cNvPr id="9" name="Slide Number Placeholder 8"/>
          <p:cNvSpPr>
            <a:spLocks noGrp="1"/>
          </p:cNvSpPr>
          <p:nvPr>
            <p:ph type="sldNum" sz="quarter" idx="11"/>
          </p:nvPr>
        </p:nvSpPr>
        <p:spPr/>
        <p:txBody>
          <a:bodyPr/>
          <a:lstStyle/>
          <a:p>
            <a:fld id="{84DA0372-E90E-4E79-AF0F-5352DC35A4F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DA0372-E90E-4E79-AF0F-5352DC35A4F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D3CE2CD-5EB6-4704-9BA0-FD1C4C400745}" type="datetimeFigureOut">
              <a:rPr lang="en-US" smtClean="0"/>
              <a:t>12/18/2015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LOOPS IN C</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20825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a:t>#include</a:t>
            </a:r>
            <a:r>
              <a:rPr lang="en-US" dirty="0" smtClean="0">
                <a:effectLst/>
              </a:rPr>
              <a:t> </a:t>
            </a:r>
            <a:r>
              <a:rPr lang="en-US" dirty="0"/>
              <a:t>&lt;</a:t>
            </a:r>
            <a:r>
              <a:rPr lang="en-US" dirty="0" err="1"/>
              <a:t>stdio.h</a:t>
            </a:r>
            <a:r>
              <a:rPr lang="en-US" dirty="0" smtClean="0"/>
              <a:t>&gt;</a:t>
            </a:r>
          </a:p>
          <a:p>
            <a:r>
              <a:rPr lang="en-US" dirty="0" smtClean="0">
                <a:effectLst/>
              </a:rPr>
              <a:t> </a:t>
            </a:r>
            <a:r>
              <a:rPr lang="en-US" dirty="0" err="1"/>
              <a:t>int</a:t>
            </a:r>
            <a:r>
              <a:rPr lang="en-US" dirty="0" smtClean="0">
                <a:effectLst/>
              </a:rPr>
              <a:t> main </a:t>
            </a:r>
            <a:r>
              <a:rPr lang="en-US" dirty="0" smtClean="0"/>
              <a:t>()</a:t>
            </a:r>
          </a:p>
          <a:p>
            <a:r>
              <a:rPr lang="en-US" dirty="0" smtClean="0">
                <a:effectLst/>
              </a:rPr>
              <a:t> </a:t>
            </a:r>
            <a:r>
              <a:rPr lang="en-US" dirty="0"/>
              <a:t>{</a:t>
            </a:r>
            <a:r>
              <a:rPr lang="en-US" dirty="0" smtClean="0">
                <a:effectLst/>
              </a:rPr>
              <a:t> </a:t>
            </a:r>
            <a:r>
              <a:rPr lang="en-US" dirty="0"/>
              <a:t>/* local variable definition </a:t>
            </a:r>
            <a:r>
              <a:rPr lang="en-US" dirty="0" smtClean="0"/>
              <a:t>*/</a:t>
            </a:r>
          </a:p>
          <a:p>
            <a:r>
              <a:rPr lang="en-US" dirty="0" smtClean="0">
                <a:effectLst/>
              </a:rPr>
              <a:t> </a:t>
            </a:r>
            <a:r>
              <a:rPr lang="en-US" dirty="0" err="1"/>
              <a:t>int</a:t>
            </a:r>
            <a:r>
              <a:rPr lang="en-US" dirty="0" smtClean="0">
                <a:effectLst/>
              </a:rPr>
              <a:t> a </a:t>
            </a:r>
            <a:r>
              <a:rPr lang="en-US" dirty="0"/>
              <a:t>=</a:t>
            </a:r>
            <a:r>
              <a:rPr lang="en-US" dirty="0" smtClean="0">
                <a:effectLst/>
              </a:rPr>
              <a:t> </a:t>
            </a:r>
            <a:r>
              <a:rPr lang="en-US" dirty="0"/>
              <a:t>10;</a:t>
            </a:r>
            <a:r>
              <a:rPr lang="en-US" dirty="0" smtClean="0">
                <a:effectLst/>
              </a:rPr>
              <a:t> </a:t>
            </a:r>
            <a:r>
              <a:rPr lang="en-US" dirty="0"/>
              <a:t>/* do loop execution */</a:t>
            </a:r>
            <a:r>
              <a:rPr lang="en-US" dirty="0" smtClean="0">
                <a:effectLst/>
              </a:rPr>
              <a:t> </a:t>
            </a:r>
          </a:p>
          <a:p>
            <a:r>
              <a:rPr lang="en-US" dirty="0" smtClean="0"/>
              <a:t>do</a:t>
            </a:r>
            <a:r>
              <a:rPr lang="en-US" dirty="0" smtClean="0">
                <a:effectLst/>
              </a:rPr>
              <a:t> </a:t>
            </a:r>
          </a:p>
          <a:p>
            <a:r>
              <a:rPr lang="en-US" dirty="0" smtClean="0"/>
              <a:t>{</a:t>
            </a:r>
          </a:p>
          <a:p>
            <a:r>
              <a:rPr lang="en-US" dirty="0" smtClean="0">
                <a:effectLst/>
              </a:rPr>
              <a:t> </a:t>
            </a:r>
            <a:r>
              <a:rPr lang="en-US" dirty="0" err="1" smtClean="0">
                <a:effectLst/>
              </a:rPr>
              <a:t>printf</a:t>
            </a:r>
            <a:r>
              <a:rPr lang="en-US" dirty="0"/>
              <a:t>("value of a: %d\n",</a:t>
            </a:r>
            <a:r>
              <a:rPr lang="en-US" dirty="0" smtClean="0">
                <a:effectLst/>
              </a:rPr>
              <a:t> a</a:t>
            </a:r>
            <a:r>
              <a:rPr lang="en-US" dirty="0" smtClean="0"/>
              <a:t>);</a:t>
            </a:r>
          </a:p>
          <a:p>
            <a:r>
              <a:rPr lang="en-US" dirty="0" smtClean="0">
                <a:effectLst/>
              </a:rPr>
              <a:t> a </a:t>
            </a:r>
            <a:r>
              <a:rPr lang="en-US" dirty="0"/>
              <a:t>=</a:t>
            </a:r>
            <a:r>
              <a:rPr lang="en-US" dirty="0" smtClean="0">
                <a:effectLst/>
              </a:rPr>
              <a:t> a </a:t>
            </a:r>
            <a:r>
              <a:rPr lang="en-US" dirty="0"/>
              <a:t>+</a:t>
            </a:r>
            <a:r>
              <a:rPr lang="en-US" dirty="0" smtClean="0">
                <a:effectLst/>
              </a:rPr>
              <a:t> </a:t>
            </a:r>
            <a:r>
              <a:rPr lang="en-US" dirty="0"/>
              <a:t>1;</a:t>
            </a:r>
            <a:r>
              <a:rPr lang="en-US" dirty="0" smtClean="0">
                <a:effectLst/>
              </a:rPr>
              <a:t> </a:t>
            </a:r>
          </a:p>
          <a:p>
            <a:r>
              <a:rPr lang="en-US" dirty="0" smtClean="0"/>
              <a:t>}</a:t>
            </a:r>
          </a:p>
          <a:p>
            <a:r>
              <a:rPr lang="en-US" dirty="0" smtClean="0"/>
              <a:t>while</a:t>
            </a:r>
            <a:r>
              <a:rPr lang="en-US" dirty="0"/>
              <a:t>(</a:t>
            </a:r>
            <a:r>
              <a:rPr lang="en-US" dirty="0" smtClean="0">
                <a:effectLst/>
              </a:rPr>
              <a:t> a </a:t>
            </a:r>
            <a:r>
              <a:rPr lang="en-US" dirty="0"/>
              <a:t>&lt;</a:t>
            </a:r>
            <a:r>
              <a:rPr lang="en-US" dirty="0" smtClean="0">
                <a:effectLst/>
              </a:rPr>
              <a:t> </a:t>
            </a:r>
            <a:r>
              <a:rPr lang="en-US" dirty="0"/>
              <a:t>20</a:t>
            </a:r>
            <a:r>
              <a:rPr lang="en-US" dirty="0" smtClean="0">
                <a:effectLst/>
              </a:rPr>
              <a:t> </a:t>
            </a:r>
            <a:r>
              <a:rPr lang="en-US" dirty="0" smtClean="0"/>
              <a:t>);</a:t>
            </a:r>
          </a:p>
          <a:p>
            <a:r>
              <a:rPr lang="en-US" dirty="0" smtClean="0">
                <a:effectLst/>
              </a:rPr>
              <a:t> </a:t>
            </a:r>
            <a:r>
              <a:rPr lang="en-US" dirty="0"/>
              <a:t>return</a:t>
            </a:r>
            <a:r>
              <a:rPr lang="en-US" dirty="0" smtClean="0">
                <a:effectLst/>
              </a:rPr>
              <a:t> </a:t>
            </a:r>
            <a:r>
              <a:rPr lang="en-US" dirty="0"/>
              <a:t>0;</a:t>
            </a:r>
            <a:r>
              <a:rPr lang="en-US" dirty="0" smtClean="0">
                <a:effectLst/>
              </a:rPr>
              <a:t> </a:t>
            </a:r>
          </a:p>
          <a:p>
            <a:r>
              <a:rPr lang="en-US" dirty="0" smtClean="0"/>
              <a:t>}</a:t>
            </a:r>
            <a:endParaRPr lang="en-US" dirty="0"/>
          </a:p>
        </p:txBody>
      </p:sp>
    </p:spTree>
    <p:extLst>
      <p:ext uri="{BB962C8B-B14F-4D97-AF65-F5344CB8AC3E}">
        <p14:creationId xmlns:p14="http://schemas.microsoft.com/office/powerpoint/2010/main" val="90450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a:t>
            </a:r>
            <a:endParaRPr lang="en-US" dirty="0"/>
          </a:p>
        </p:txBody>
      </p:sp>
      <p:sp>
        <p:nvSpPr>
          <p:cNvPr id="3" name="Content Placeholder 2"/>
          <p:cNvSpPr>
            <a:spLocks noGrp="1"/>
          </p:cNvSpPr>
          <p:nvPr>
            <p:ph idx="1"/>
          </p:nvPr>
        </p:nvSpPr>
        <p:spPr/>
        <p:txBody>
          <a:bodyPr/>
          <a:lstStyle/>
          <a:p>
            <a:r>
              <a:rPr lang="en-US" dirty="0"/>
              <a:t>C programming language allows to use one loop inside another loop. Following section shows few examples to illustrate the concept</a:t>
            </a:r>
            <a:r>
              <a:rPr lang="en-US" dirty="0" smtClean="0"/>
              <a:t>.</a:t>
            </a:r>
          </a:p>
          <a:p>
            <a:r>
              <a:rPr lang="en-US" dirty="0"/>
              <a:t>The syntax for a </a:t>
            </a:r>
            <a:r>
              <a:rPr lang="en-US" b="1" dirty="0"/>
              <a:t>nested for loop</a:t>
            </a:r>
            <a:r>
              <a:rPr lang="en-US" dirty="0"/>
              <a:t> statement in C is as follows:</a:t>
            </a:r>
          </a:p>
          <a:p>
            <a:r>
              <a:rPr lang="en-US" dirty="0"/>
              <a:t>for ( </a:t>
            </a:r>
            <a:r>
              <a:rPr lang="en-US" dirty="0" err="1"/>
              <a:t>init</a:t>
            </a:r>
            <a:r>
              <a:rPr lang="en-US" dirty="0"/>
              <a:t>; condition; increment ) </a:t>
            </a:r>
            <a:endParaRPr lang="en-US" dirty="0" smtClean="0"/>
          </a:p>
          <a:p>
            <a:r>
              <a:rPr lang="en-US" dirty="0" smtClean="0"/>
              <a:t>{ </a:t>
            </a:r>
          </a:p>
          <a:p>
            <a:r>
              <a:rPr lang="en-US" dirty="0" smtClean="0"/>
              <a:t>for </a:t>
            </a:r>
            <a:r>
              <a:rPr lang="en-US" dirty="0"/>
              <a:t>( </a:t>
            </a:r>
            <a:r>
              <a:rPr lang="en-US" dirty="0" err="1"/>
              <a:t>init</a:t>
            </a:r>
            <a:r>
              <a:rPr lang="en-US" dirty="0"/>
              <a:t>; condition; increment </a:t>
            </a:r>
            <a:r>
              <a:rPr lang="en-US" dirty="0" smtClean="0"/>
              <a:t>)</a:t>
            </a:r>
          </a:p>
          <a:p>
            <a:r>
              <a:rPr lang="en-US" dirty="0" smtClean="0"/>
              <a:t> </a:t>
            </a:r>
            <a:r>
              <a:rPr lang="en-US" dirty="0"/>
              <a:t>{ </a:t>
            </a:r>
            <a:endParaRPr lang="en-US" dirty="0" smtClean="0"/>
          </a:p>
          <a:p>
            <a:r>
              <a:rPr lang="en-US" dirty="0" smtClean="0"/>
              <a:t>statement(s);</a:t>
            </a:r>
          </a:p>
          <a:p>
            <a:r>
              <a:rPr lang="en-US" dirty="0" smtClean="0"/>
              <a:t> }</a:t>
            </a:r>
          </a:p>
          <a:p>
            <a:r>
              <a:rPr lang="en-US" dirty="0" smtClean="0"/>
              <a:t> </a:t>
            </a:r>
            <a:r>
              <a:rPr lang="en-US" dirty="0"/>
              <a:t>statement(s); }</a:t>
            </a:r>
          </a:p>
        </p:txBody>
      </p:sp>
    </p:spTree>
    <p:extLst>
      <p:ext uri="{BB962C8B-B14F-4D97-AF65-F5344CB8AC3E}">
        <p14:creationId xmlns:p14="http://schemas.microsoft.com/office/powerpoint/2010/main" val="427282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a:t>#include &lt;</a:t>
            </a:r>
            <a:r>
              <a:rPr lang="en-US" dirty="0" err="1"/>
              <a:t>stdio.h</a:t>
            </a:r>
            <a:r>
              <a:rPr lang="en-US" dirty="0" smtClean="0"/>
              <a:t>&gt;</a:t>
            </a:r>
          </a:p>
          <a:p>
            <a:r>
              <a:rPr lang="en-US" dirty="0" smtClean="0"/>
              <a:t> </a:t>
            </a:r>
            <a:r>
              <a:rPr lang="en-US" dirty="0" err="1"/>
              <a:t>int</a:t>
            </a:r>
            <a:r>
              <a:rPr lang="en-US" dirty="0"/>
              <a:t> main () </a:t>
            </a:r>
            <a:endParaRPr lang="en-US" dirty="0" smtClean="0"/>
          </a:p>
          <a:p>
            <a:r>
              <a:rPr lang="en-US" dirty="0" smtClean="0"/>
              <a:t>{ /* </a:t>
            </a:r>
            <a:r>
              <a:rPr lang="en-US" dirty="0"/>
              <a:t>local variable definition </a:t>
            </a:r>
            <a:r>
              <a:rPr lang="en-US" dirty="0" smtClean="0"/>
              <a:t>*/</a:t>
            </a:r>
          </a:p>
          <a:p>
            <a:r>
              <a:rPr lang="en-US" dirty="0" smtClean="0"/>
              <a:t> </a:t>
            </a:r>
            <a:r>
              <a:rPr lang="en-US" dirty="0" err="1"/>
              <a:t>int</a:t>
            </a:r>
            <a:r>
              <a:rPr lang="en-US" dirty="0"/>
              <a:t> i, j</a:t>
            </a:r>
            <a:r>
              <a:rPr lang="en-US" dirty="0" smtClean="0"/>
              <a:t>;</a:t>
            </a:r>
          </a:p>
          <a:p>
            <a:r>
              <a:rPr lang="en-US" dirty="0" smtClean="0"/>
              <a:t> </a:t>
            </a:r>
            <a:r>
              <a:rPr lang="en-US" dirty="0"/>
              <a:t>for(i=2; i&lt;100; i++) </a:t>
            </a:r>
            <a:endParaRPr lang="en-US" dirty="0" smtClean="0"/>
          </a:p>
          <a:p>
            <a:r>
              <a:rPr lang="en-US" dirty="0" smtClean="0"/>
              <a:t>{</a:t>
            </a:r>
          </a:p>
          <a:p>
            <a:r>
              <a:rPr lang="en-US" dirty="0" smtClean="0"/>
              <a:t> </a:t>
            </a:r>
            <a:r>
              <a:rPr lang="en-US" dirty="0"/>
              <a:t>for(j=2; j &lt;= (i/j); j++) </a:t>
            </a:r>
            <a:endParaRPr lang="en-US" dirty="0" smtClean="0"/>
          </a:p>
          <a:p>
            <a:r>
              <a:rPr lang="en-US" dirty="0" smtClean="0"/>
              <a:t>if</a:t>
            </a:r>
            <a:r>
              <a:rPr lang="en-US" dirty="0"/>
              <a:t>(!(</a:t>
            </a:r>
            <a:r>
              <a:rPr lang="en-US" dirty="0" err="1"/>
              <a:t>i%j</a:t>
            </a:r>
            <a:r>
              <a:rPr lang="en-US" dirty="0"/>
              <a:t>)) break; // if factor found, not prime </a:t>
            </a:r>
            <a:endParaRPr lang="en-US" dirty="0" smtClean="0"/>
          </a:p>
          <a:p>
            <a:r>
              <a:rPr lang="en-US" dirty="0" smtClean="0"/>
              <a:t>if(j </a:t>
            </a:r>
            <a:r>
              <a:rPr lang="en-US" dirty="0"/>
              <a:t>&gt; (i/j)) </a:t>
            </a:r>
            <a:endParaRPr lang="en-US" dirty="0" smtClean="0"/>
          </a:p>
          <a:p>
            <a:r>
              <a:rPr lang="en-US" dirty="0" err="1" smtClean="0"/>
              <a:t>printf</a:t>
            </a:r>
            <a:r>
              <a:rPr lang="en-US" dirty="0"/>
              <a:t>("%d is prime\n", i); </a:t>
            </a:r>
            <a:endParaRPr lang="en-US" dirty="0" smtClean="0"/>
          </a:p>
          <a:p>
            <a:r>
              <a:rPr lang="en-US" dirty="0" smtClean="0"/>
              <a:t>} </a:t>
            </a:r>
          </a:p>
          <a:p>
            <a:r>
              <a:rPr lang="en-US" dirty="0" smtClean="0"/>
              <a:t>return </a:t>
            </a:r>
            <a:r>
              <a:rPr lang="en-US" dirty="0"/>
              <a:t>0</a:t>
            </a:r>
            <a:r>
              <a:rPr lang="en-US" dirty="0" smtClean="0"/>
              <a:t>;</a:t>
            </a:r>
          </a:p>
          <a:p>
            <a:r>
              <a:rPr lang="en-US" dirty="0" smtClean="0"/>
              <a:t> </a:t>
            </a:r>
            <a:r>
              <a:rPr lang="en-US" dirty="0"/>
              <a:t>}</a:t>
            </a:r>
          </a:p>
        </p:txBody>
      </p:sp>
    </p:spTree>
    <p:extLst>
      <p:ext uri="{BB962C8B-B14F-4D97-AF65-F5344CB8AC3E}">
        <p14:creationId xmlns:p14="http://schemas.microsoft.com/office/powerpoint/2010/main" val="155733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a:t>
            </a:r>
            <a:r>
              <a:rPr lang="en-US" b="1" dirty="0"/>
              <a:t>switch</a:t>
            </a:r>
            <a:r>
              <a:rPr lang="en-US" dirty="0"/>
              <a:t> statement allows a variable to be tested for equality against a list of values. Each value is called </a:t>
            </a:r>
            <a:r>
              <a:rPr lang="en-US"/>
              <a:t>a </a:t>
            </a:r>
            <a:r>
              <a:rPr lang="en-US" smtClean="0"/>
              <a:t>case</a:t>
            </a:r>
          </a:p>
          <a:p>
            <a:r>
              <a:rPr lang="en-US" smtClean="0"/>
              <a:t>Syntax</a:t>
            </a:r>
            <a:r>
              <a:rPr lang="en-US" dirty="0"/>
              <a:t>:</a:t>
            </a:r>
          </a:p>
          <a:p>
            <a:r>
              <a:rPr lang="en-US" dirty="0"/>
              <a:t>The syntax for a </a:t>
            </a:r>
            <a:r>
              <a:rPr lang="en-US" b="1" dirty="0"/>
              <a:t>switch</a:t>
            </a:r>
            <a:r>
              <a:rPr lang="en-US" dirty="0"/>
              <a:t> statement in C programming language is as follows:</a:t>
            </a:r>
          </a:p>
          <a:p>
            <a:r>
              <a:rPr lang="en-US" dirty="0"/>
              <a:t>switch(expression</a:t>
            </a:r>
            <a:r>
              <a:rPr lang="en-US" dirty="0" smtClean="0"/>
              <a:t>)</a:t>
            </a:r>
          </a:p>
          <a:p>
            <a:r>
              <a:rPr lang="en-US" dirty="0" smtClean="0"/>
              <a:t>{ </a:t>
            </a:r>
            <a:r>
              <a:rPr lang="en-US" dirty="0"/>
              <a:t>case constant-expression : </a:t>
            </a:r>
            <a:endParaRPr lang="en-US" dirty="0" smtClean="0"/>
          </a:p>
          <a:p>
            <a:r>
              <a:rPr lang="en-US" dirty="0" smtClean="0"/>
              <a:t>statement(s</a:t>
            </a:r>
            <a:r>
              <a:rPr lang="en-US" dirty="0"/>
              <a:t>); </a:t>
            </a:r>
            <a:endParaRPr lang="en-US" dirty="0" smtClean="0"/>
          </a:p>
          <a:p>
            <a:r>
              <a:rPr lang="en-US" dirty="0" smtClean="0"/>
              <a:t>break</a:t>
            </a:r>
            <a:r>
              <a:rPr lang="en-US" dirty="0"/>
              <a:t>; /* optional */ </a:t>
            </a:r>
            <a:endParaRPr lang="en-US" dirty="0" smtClean="0"/>
          </a:p>
          <a:p>
            <a:r>
              <a:rPr lang="en-US" dirty="0" smtClean="0"/>
              <a:t>case </a:t>
            </a:r>
            <a:r>
              <a:rPr lang="en-US" dirty="0"/>
              <a:t>constant-expression : </a:t>
            </a:r>
            <a:endParaRPr lang="en-US" dirty="0" smtClean="0"/>
          </a:p>
          <a:p>
            <a:r>
              <a:rPr lang="en-US" dirty="0" smtClean="0"/>
              <a:t>statement(s</a:t>
            </a:r>
            <a:r>
              <a:rPr lang="en-US" dirty="0"/>
              <a:t>); </a:t>
            </a:r>
            <a:endParaRPr lang="en-US" dirty="0" smtClean="0"/>
          </a:p>
          <a:p>
            <a:r>
              <a:rPr lang="en-US" dirty="0" smtClean="0"/>
              <a:t>break</a:t>
            </a:r>
            <a:r>
              <a:rPr lang="en-US" dirty="0"/>
              <a:t>; /* optional */ </a:t>
            </a:r>
            <a:endParaRPr lang="en-US" dirty="0" smtClean="0"/>
          </a:p>
          <a:p>
            <a:r>
              <a:rPr lang="en-US" dirty="0" smtClean="0"/>
              <a:t>/* </a:t>
            </a:r>
            <a:r>
              <a:rPr lang="en-US" dirty="0"/>
              <a:t>you can have any number of case statements */ </a:t>
            </a:r>
            <a:endParaRPr lang="en-US" dirty="0" smtClean="0"/>
          </a:p>
          <a:p>
            <a:r>
              <a:rPr lang="en-US" dirty="0" smtClean="0"/>
              <a:t>default :</a:t>
            </a:r>
          </a:p>
          <a:p>
            <a:r>
              <a:rPr lang="en-US" dirty="0" smtClean="0"/>
              <a:t> </a:t>
            </a:r>
            <a:r>
              <a:rPr lang="en-US" dirty="0"/>
              <a:t>/* Optional </a:t>
            </a:r>
            <a:r>
              <a:rPr lang="en-US" dirty="0" smtClean="0"/>
              <a:t>*/</a:t>
            </a:r>
          </a:p>
          <a:p>
            <a:r>
              <a:rPr lang="en-US" dirty="0" smtClean="0"/>
              <a:t> </a:t>
            </a:r>
            <a:r>
              <a:rPr lang="en-US" dirty="0"/>
              <a:t>statement(s); </a:t>
            </a:r>
            <a:endParaRPr lang="en-US" dirty="0" smtClean="0"/>
          </a:p>
          <a:p>
            <a:r>
              <a:rPr lang="en-US" dirty="0"/>
              <a:t>}</a:t>
            </a:r>
            <a:endParaRPr lang="en-US" dirty="0" smtClean="0"/>
          </a:p>
        </p:txBody>
      </p:sp>
    </p:spTree>
    <p:extLst>
      <p:ext uri="{BB962C8B-B14F-4D97-AF65-F5344CB8AC3E}">
        <p14:creationId xmlns:p14="http://schemas.microsoft.com/office/powerpoint/2010/main" val="389260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br>
              <a:rPr lang="en-US" dirty="0" smtClean="0"/>
            </a:br>
            <a:endParaRPr lang="en-US" dirty="0"/>
          </a:p>
        </p:txBody>
      </p:sp>
      <p:sp>
        <p:nvSpPr>
          <p:cNvPr id="3" name="Content Placeholder 2"/>
          <p:cNvSpPr>
            <a:spLocks noGrp="1"/>
          </p:cNvSpPr>
          <p:nvPr>
            <p:ph idx="1"/>
          </p:nvPr>
        </p:nvSpPr>
        <p:spPr/>
        <p:txBody>
          <a:bodyPr/>
          <a:lstStyle/>
          <a:p>
            <a:pPr marL="114300" indent="0">
              <a:buNone/>
            </a:pPr>
            <a:r>
              <a:rPr lang="en-US" dirty="0" smtClean="0"/>
              <a:t>SWITCH CASE: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62484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93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EXAMPLE#1</a:t>
            </a: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dirty="0"/>
              <a:t>#include &lt;</a:t>
            </a:r>
            <a:r>
              <a:rPr lang="en-US" dirty="0" err="1"/>
              <a:t>stdio.h</a:t>
            </a:r>
            <a:r>
              <a:rPr lang="en-US" dirty="0"/>
              <a:t>&gt; </a:t>
            </a:r>
            <a:endParaRPr lang="en-US" dirty="0" smtClean="0"/>
          </a:p>
          <a:p>
            <a:pPr marL="114300" indent="0">
              <a:buNone/>
            </a:pPr>
            <a:r>
              <a:rPr lang="en-US" dirty="0" err="1" smtClean="0"/>
              <a:t>int</a:t>
            </a:r>
            <a:r>
              <a:rPr lang="en-US" dirty="0" smtClean="0"/>
              <a:t> </a:t>
            </a:r>
            <a:r>
              <a:rPr lang="en-US" dirty="0"/>
              <a:t>main () </a:t>
            </a:r>
            <a:endParaRPr lang="en-US" dirty="0" smtClean="0"/>
          </a:p>
          <a:p>
            <a:pPr marL="114300" indent="0">
              <a:buNone/>
            </a:pPr>
            <a:r>
              <a:rPr lang="en-US" dirty="0" smtClean="0"/>
              <a:t>{ </a:t>
            </a:r>
          </a:p>
          <a:p>
            <a:pPr marL="114300" indent="0">
              <a:buNone/>
            </a:pPr>
            <a:r>
              <a:rPr lang="en-US" dirty="0" smtClean="0"/>
              <a:t>/* </a:t>
            </a:r>
            <a:r>
              <a:rPr lang="en-US" dirty="0"/>
              <a:t>local variable definition */ </a:t>
            </a:r>
            <a:endParaRPr lang="en-US" dirty="0" smtClean="0"/>
          </a:p>
          <a:p>
            <a:pPr marL="114300" indent="0">
              <a:buNone/>
            </a:pPr>
            <a:r>
              <a:rPr lang="en-US" dirty="0" smtClean="0"/>
              <a:t>char </a:t>
            </a:r>
            <a:r>
              <a:rPr lang="en-US" dirty="0"/>
              <a:t>grade = 'B'; </a:t>
            </a:r>
            <a:endParaRPr lang="en-US" dirty="0" smtClean="0"/>
          </a:p>
          <a:p>
            <a:pPr marL="114300" indent="0">
              <a:buNone/>
            </a:pPr>
            <a:r>
              <a:rPr lang="en-US" dirty="0" smtClean="0"/>
              <a:t>switch(grade)</a:t>
            </a:r>
          </a:p>
          <a:p>
            <a:pPr marL="114300" indent="0">
              <a:buNone/>
            </a:pPr>
            <a:r>
              <a:rPr lang="en-US" dirty="0" smtClean="0"/>
              <a:t> </a:t>
            </a:r>
            <a:r>
              <a:rPr lang="en-US" dirty="0"/>
              <a:t>{ </a:t>
            </a:r>
            <a:endParaRPr lang="en-US" dirty="0" smtClean="0"/>
          </a:p>
          <a:p>
            <a:pPr marL="114300" indent="0">
              <a:buNone/>
            </a:pPr>
            <a:r>
              <a:rPr lang="en-US" dirty="0" smtClean="0"/>
              <a:t>case </a:t>
            </a:r>
            <a:r>
              <a:rPr lang="en-US" dirty="0"/>
              <a:t>'A' </a:t>
            </a:r>
            <a:r>
              <a:rPr lang="en-US" dirty="0" smtClean="0"/>
              <a:t>:</a:t>
            </a:r>
          </a:p>
          <a:p>
            <a:pPr marL="114300" indent="0">
              <a:buNone/>
            </a:pPr>
            <a:r>
              <a:rPr lang="en-US" dirty="0" smtClean="0"/>
              <a:t> </a:t>
            </a:r>
            <a:r>
              <a:rPr lang="en-US" dirty="0" err="1"/>
              <a:t>printf</a:t>
            </a:r>
            <a:r>
              <a:rPr lang="en-US" dirty="0"/>
              <a:t>("Excellent!\n" </a:t>
            </a:r>
            <a:r>
              <a:rPr lang="en-US" dirty="0" smtClean="0"/>
              <a:t>);</a:t>
            </a:r>
          </a:p>
          <a:p>
            <a:pPr marL="114300" indent="0">
              <a:buNone/>
            </a:pPr>
            <a:r>
              <a:rPr lang="en-US" dirty="0" smtClean="0"/>
              <a:t> </a:t>
            </a:r>
            <a:r>
              <a:rPr lang="en-US" dirty="0"/>
              <a:t>break</a:t>
            </a:r>
            <a:r>
              <a:rPr lang="en-US" dirty="0" smtClean="0"/>
              <a:t>;</a:t>
            </a:r>
          </a:p>
          <a:p>
            <a:pPr marL="114300" indent="0">
              <a:buNone/>
            </a:pPr>
            <a:r>
              <a:rPr lang="en-US" dirty="0" smtClean="0"/>
              <a:t> </a:t>
            </a:r>
            <a:r>
              <a:rPr lang="en-US" dirty="0"/>
              <a:t>case 'B' : </a:t>
            </a:r>
            <a:endParaRPr lang="en-US" dirty="0" smtClean="0"/>
          </a:p>
          <a:p>
            <a:pPr marL="114300" indent="0">
              <a:buNone/>
            </a:pPr>
            <a:r>
              <a:rPr lang="en-US" dirty="0" smtClean="0"/>
              <a:t>case </a:t>
            </a:r>
            <a:r>
              <a:rPr lang="en-US" dirty="0"/>
              <a:t>'C' : </a:t>
            </a:r>
            <a:endParaRPr lang="en-US" dirty="0" smtClean="0"/>
          </a:p>
          <a:p>
            <a:pPr marL="114300" indent="0">
              <a:buNone/>
            </a:pPr>
            <a:r>
              <a:rPr lang="en-US" dirty="0" err="1" smtClean="0"/>
              <a:t>printf</a:t>
            </a:r>
            <a:r>
              <a:rPr lang="en-US" dirty="0"/>
              <a:t>("Well done\n" </a:t>
            </a:r>
            <a:r>
              <a:rPr lang="en-US" dirty="0" smtClean="0"/>
              <a:t>);</a:t>
            </a:r>
          </a:p>
          <a:p>
            <a:pPr marL="114300" indent="0">
              <a:buNone/>
            </a:pPr>
            <a:r>
              <a:rPr lang="en-US" dirty="0" smtClean="0"/>
              <a:t> </a:t>
            </a:r>
            <a:r>
              <a:rPr lang="en-US" dirty="0"/>
              <a:t>break; </a:t>
            </a:r>
            <a:endParaRPr lang="en-US" dirty="0" smtClean="0"/>
          </a:p>
          <a:p>
            <a:pPr marL="114300" indent="0">
              <a:buNone/>
            </a:pPr>
            <a:r>
              <a:rPr lang="en-US" dirty="0" smtClean="0"/>
              <a:t>case </a:t>
            </a:r>
            <a:r>
              <a:rPr lang="en-US" dirty="0"/>
              <a:t>'D' </a:t>
            </a:r>
            <a:r>
              <a:rPr lang="en-US" dirty="0" smtClean="0"/>
              <a:t>:</a:t>
            </a:r>
          </a:p>
          <a:p>
            <a:pPr marL="114300" indent="0">
              <a:buNone/>
            </a:pPr>
            <a:r>
              <a:rPr lang="en-US" dirty="0" smtClean="0"/>
              <a:t> </a:t>
            </a:r>
            <a:r>
              <a:rPr lang="en-US" dirty="0" err="1"/>
              <a:t>printf</a:t>
            </a:r>
            <a:r>
              <a:rPr lang="en-US" dirty="0"/>
              <a:t>("You passed\n" ); </a:t>
            </a:r>
            <a:endParaRPr lang="en-US" dirty="0" smtClean="0"/>
          </a:p>
          <a:p>
            <a:pPr marL="114300" indent="0">
              <a:buNone/>
            </a:pPr>
            <a:r>
              <a:rPr lang="en-US" dirty="0" smtClean="0"/>
              <a:t>break;</a:t>
            </a:r>
          </a:p>
          <a:p>
            <a:pPr marL="114300" indent="0">
              <a:buNone/>
            </a:pPr>
            <a:r>
              <a:rPr lang="en-US" dirty="0" smtClean="0"/>
              <a:t> </a:t>
            </a:r>
            <a:r>
              <a:rPr lang="en-US" dirty="0"/>
              <a:t>case 'F' </a:t>
            </a:r>
            <a:r>
              <a:rPr lang="en-US" dirty="0" smtClean="0"/>
              <a:t>:</a:t>
            </a:r>
          </a:p>
          <a:p>
            <a:pPr marL="114300" indent="0">
              <a:buNone/>
            </a:pPr>
            <a:r>
              <a:rPr lang="en-US" dirty="0" smtClean="0"/>
              <a:t> </a:t>
            </a:r>
            <a:r>
              <a:rPr lang="en-US" dirty="0" err="1"/>
              <a:t>printf</a:t>
            </a:r>
            <a:r>
              <a:rPr lang="en-US" dirty="0"/>
              <a:t>("Better try again\n" </a:t>
            </a:r>
            <a:r>
              <a:rPr lang="en-US" dirty="0" smtClean="0"/>
              <a:t>);</a:t>
            </a:r>
          </a:p>
          <a:p>
            <a:pPr marL="114300" indent="0">
              <a:buNone/>
            </a:pPr>
            <a:r>
              <a:rPr lang="en-US" dirty="0" smtClean="0"/>
              <a:t> </a:t>
            </a:r>
            <a:r>
              <a:rPr lang="en-US" dirty="0"/>
              <a:t>break; </a:t>
            </a:r>
            <a:endParaRPr lang="en-US" dirty="0" smtClean="0"/>
          </a:p>
          <a:p>
            <a:pPr marL="114300" indent="0">
              <a:buNone/>
            </a:pPr>
            <a:r>
              <a:rPr lang="en-US" dirty="0" smtClean="0"/>
              <a:t>default </a:t>
            </a:r>
            <a:r>
              <a:rPr lang="en-US" dirty="0"/>
              <a:t>: </a:t>
            </a:r>
            <a:r>
              <a:rPr lang="en-US" dirty="0" err="1"/>
              <a:t>printf</a:t>
            </a:r>
            <a:r>
              <a:rPr lang="en-US" dirty="0"/>
              <a:t>("Invalid grade\n" </a:t>
            </a:r>
            <a:r>
              <a:rPr lang="en-US" dirty="0" smtClean="0"/>
              <a:t>);</a:t>
            </a:r>
          </a:p>
          <a:p>
            <a:pPr marL="114300" indent="0">
              <a:buNone/>
            </a:pPr>
            <a:r>
              <a:rPr lang="en-US" dirty="0" smtClean="0"/>
              <a:t> </a:t>
            </a:r>
            <a:r>
              <a:rPr lang="en-US" dirty="0"/>
              <a:t>} </a:t>
            </a:r>
            <a:endParaRPr lang="en-US" dirty="0" smtClean="0"/>
          </a:p>
          <a:p>
            <a:pPr marL="114300" indent="0">
              <a:buNone/>
            </a:pPr>
            <a:r>
              <a:rPr lang="en-US" dirty="0" err="1" smtClean="0"/>
              <a:t>printf</a:t>
            </a:r>
            <a:r>
              <a:rPr lang="en-US" dirty="0"/>
              <a:t>("Your grade is %c\n", grade ); </a:t>
            </a:r>
            <a:endParaRPr lang="en-US" dirty="0" smtClean="0"/>
          </a:p>
          <a:p>
            <a:pPr marL="114300" indent="0">
              <a:buNone/>
            </a:pPr>
            <a:r>
              <a:rPr lang="en-US" dirty="0" smtClean="0"/>
              <a:t>return </a:t>
            </a:r>
            <a:r>
              <a:rPr lang="en-US" dirty="0"/>
              <a:t>0</a:t>
            </a:r>
            <a:r>
              <a:rPr lang="en-US" dirty="0" smtClean="0"/>
              <a:t>;</a:t>
            </a:r>
          </a:p>
          <a:p>
            <a:pPr marL="114300" indent="0">
              <a:buNone/>
            </a:pPr>
            <a:r>
              <a:rPr lang="en-US" dirty="0" smtClean="0"/>
              <a:t> </a:t>
            </a:r>
            <a:r>
              <a:rPr lang="en-US" dirty="0"/>
              <a:t>}</a:t>
            </a:r>
          </a:p>
        </p:txBody>
      </p:sp>
    </p:spTree>
    <p:extLst>
      <p:ext uri="{BB962C8B-B14F-4D97-AF65-F5344CB8AC3E}">
        <p14:creationId xmlns:p14="http://schemas.microsoft.com/office/powerpoint/2010/main" val="280423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p:txBody>
          <a:bodyPr>
            <a:normAutofit fontScale="47500" lnSpcReduction="20000"/>
          </a:bodyPr>
          <a:lstStyle/>
          <a:p>
            <a:pPr marL="114300" indent="0">
              <a:buNone/>
            </a:pPr>
            <a:r>
              <a:rPr lang="en-US" dirty="0"/>
              <a:t># include &lt;</a:t>
            </a:r>
            <a:r>
              <a:rPr lang="en-US" dirty="0" err="1"/>
              <a:t>stdio.h</a:t>
            </a:r>
            <a:r>
              <a:rPr lang="en-US" dirty="0"/>
              <a:t>&gt; </a:t>
            </a:r>
            <a:endParaRPr lang="en-US" dirty="0" smtClean="0"/>
          </a:p>
          <a:p>
            <a:pPr marL="114300" indent="0">
              <a:buNone/>
            </a:pPr>
            <a:r>
              <a:rPr lang="en-US" dirty="0" err="1" smtClean="0"/>
              <a:t>int</a:t>
            </a:r>
            <a:r>
              <a:rPr lang="en-US" dirty="0" smtClean="0"/>
              <a:t> </a:t>
            </a:r>
            <a:r>
              <a:rPr lang="en-US" dirty="0"/>
              <a:t>main</a:t>
            </a:r>
            <a:r>
              <a:rPr lang="en-US" dirty="0" smtClean="0"/>
              <a:t>()</a:t>
            </a:r>
          </a:p>
          <a:p>
            <a:pPr marL="114300" indent="0">
              <a:buNone/>
            </a:pPr>
            <a:r>
              <a:rPr lang="en-US" dirty="0" smtClean="0"/>
              <a:t> </a:t>
            </a:r>
            <a:r>
              <a:rPr lang="en-US" dirty="0"/>
              <a:t>{ </a:t>
            </a:r>
            <a:endParaRPr lang="en-US" dirty="0" smtClean="0"/>
          </a:p>
          <a:p>
            <a:pPr marL="114300" indent="0">
              <a:buNone/>
            </a:pPr>
            <a:r>
              <a:rPr lang="en-US" dirty="0" smtClean="0"/>
              <a:t>char </a:t>
            </a:r>
            <a:r>
              <a:rPr lang="en-US" dirty="0"/>
              <a:t>o; </a:t>
            </a:r>
            <a:endParaRPr lang="en-US" dirty="0" smtClean="0"/>
          </a:p>
          <a:p>
            <a:pPr marL="114300" indent="0">
              <a:buNone/>
            </a:pPr>
            <a:r>
              <a:rPr lang="en-US" dirty="0" smtClean="0"/>
              <a:t>float </a:t>
            </a:r>
            <a:r>
              <a:rPr lang="en-US" dirty="0"/>
              <a:t>num1,num2; </a:t>
            </a:r>
            <a:endParaRPr lang="en-US" dirty="0" smtClean="0"/>
          </a:p>
          <a:p>
            <a:pPr marL="114300" indent="0">
              <a:buNone/>
            </a:pPr>
            <a:r>
              <a:rPr lang="en-US" dirty="0" err="1" smtClean="0"/>
              <a:t>printf</a:t>
            </a:r>
            <a:r>
              <a:rPr lang="en-US" dirty="0"/>
              <a:t>("Select an operator either + or - or * or / \n</a:t>
            </a:r>
            <a:r>
              <a:rPr lang="en-US" dirty="0" smtClean="0"/>
              <a:t>");</a:t>
            </a:r>
          </a:p>
          <a:p>
            <a:pPr marL="114300" indent="0">
              <a:buNone/>
            </a:pPr>
            <a:r>
              <a:rPr lang="en-US" dirty="0" smtClean="0"/>
              <a:t> </a:t>
            </a:r>
            <a:r>
              <a:rPr lang="en-US" dirty="0" err="1"/>
              <a:t>scanf</a:t>
            </a:r>
            <a:r>
              <a:rPr lang="en-US" dirty="0"/>
              <a:t>("%</a:t>
            </a:r>
            <a:r>
              <a:rPr lang="en-US" dirty="0" err="1"/>
              <a:t>c",&amp;o</a:t>
            </a:r>
            <a:r>
              <a:rPr lang="en-US" dirty="0"/>
              <a:t>); </a:t>
            </a:r>
            <a:endParaRPr lang="en-US" dirty="0" smtClean="0"/>
          </a:p>
          <a:p>
            <a:pPr marL="114300" indent="0">
              <a:buNone/>
            </a:pPr>
            <a:r>
              <a:rPr lang="en-US" dirty="0" err="1" smtClean="0"/>
              <a:t>printf</a:t>
            </a:r>
            <a:r>
              <a:rPr lang="en-US" dirty="0"/>
              <a:t>("Enter two operands: "); </a:t>
            </a:r>
            <a:endParaRPr lang="en-US" dirty="0" smtClean="0"/>
          </a:p>
          <a:p>
            <a:pPr marL="114300" indent="0">
              <a:buNone/>
            </a:pPr>
            <a:r>
              <a:rPr lang="en-US" dirty="0" err="1" smtClean="0"/>
              <a:t>scanf</a:t>
            </a:r>
            <a:r>
              <a:rPr lang="en-US" dirty="0"/>
              <a:t>("%f%f",&amp;num1,&amp;num2); </a:t>
            </a:r>
            <a:endParaRPr lang="en-US" dirty="0" smtClean="0"/>
          </a:p>
          <a:p>
            <a:pPr marL="114300" indent="0">
              <a:buNone/>
            </a:pPr>
            <a:r>
              <a:rPr lang="en-US" dirty="0" smtClean="0"/>
              <a:t>switch(o</a:t>
            </a:r>
            <a:r>
              <a:rPr lang="en-US" dirty="0"/>
              <a:t>) </a:t>
            </a:r>
            <a:endParaRPr lang="en-US" dirty="0" smtClean="0"/>
          </a:p>
          <a:p>
            <a:pPr marL="114300" indent="0">
              <a:buNone/>
            </a:pPr>
            <a:r>
              <a:rPr lang="en-US" dirty="0" smtClean="0"/>
              <a:t>{ </a:t>
            </a:r>
          </a:p>
          <a:p>
            <a:pPr marL="114300" indent="0">
              <a:buNone/>
            </a:pPr>
            <a:r>
              <a:rPr lang="en-US" dirty="0" smtClean="0"/>
              <a:t>case </a:t>
            </a:r>
            <a:r>
              <a:rPr lang="en-US" dirty="0"/>
              <a:t>'+': </a:t>
            </a:r>
            <a:endParaRPr lang="en-US" dirty="0" smtClean="0"/>
          </a:p>
          <a:p>
            <a:pPr marL="114300" indent="0">
              <a:buNone/>
            </a:pPr>
            <a:r>
              <a:rPr lang="en-US" dirty="0" err="1" smtClean="0"/>
              <a:t>printf</a:t>
            </a:r>
            <a:r>
              <a:rPr lang="en-US" dirty="0"/>
              <a:t>("%.1f + %.1f = %.1f",num1, num2, num1+num2); </a:t>
            </a:r>
            <a:endParaRPr lang="en-US" dirty="0" smtClean="0"/>
          </a:p>
          <a:p>
            <a:pPr marL="114300" indent="0">
              <a:buNone/>
            </a:pPr>
            <a:r>
              <a:rPr lang="en-US" dirty="0" smtClean="0"/>
              <a:t>break;</a:t>
            </a:r>
          </a:p>
          <a:p>
            <a:pPr marL="114300" indent="0">
              <a:buNone/>
            </a:pPr>
            <a:r>
              <a:rPr lang="en-US" dirty="0" smtClean="0"/>
              <a:t> </a:t>
            </a:r>
            <a:r>
              <a:rPr lang="en-US" dirty="0"/>
              <a:t>case </a:t>
            </a:r>
            <a:r>
              <a:rPr lang="en-US" dirty="0" smtClean="0"/>
              <a:t>'-':</a:t>
            </a:r>
          </a:p>
          <a:p>
            <a:pPr marL="114300" indent="0">
              <a:buNone/>
            </a:pPr>
            <a:r>
              <a:rPr lang="en-US" dirty="0" smtClean="0"/>
              <a:t> </a:t>
            </a:r>
            <a:r>
              <a:rPr lang="en-US" dirty="0" err="1"/>
              <a:t>printf</a:t>
            </a:r>
            <a:r>
              <a:rPr lang="en-US" dirty="0"/>
              <a:t>("%.1f - %.1f = %.1f",num1, num2, num1-num2</a:t>
            </a:r>
            <a:r>
              <a:rPr lang="en-US" dirty="0" smtClean="0"/>
              <a:t>);</a:t>
            </a:r>
          </a:p>
          <a:p>
            <a:pPr marL="114300" indent="0">
              <a:buNone/>
            </a:pPr>
            <a:r>
              <a:rPr lang="en-US" dirty="0" smtClean="0"/>
              <a:t> </a:t>
            </a:r>
            <a:r>
              <a:rPr lang="en-US" dirty="0"/>
              <a:t>break</a:t>
            </a:r>
            <a:r>
              <a:rPr lang="en-US" dirty="0" smtClean="0"/>
              <a:t>;</a:t>
            </a:r>
          </a:p>
          <a:p>
            <a:pPr marL="114300" indent="0">
              <a:buNone/>
            </a:pPr>
            <a:r>
              <a:rPr lang="en-US" dirty="0" smtClean="0"/>
              <a:t> </a:t>
            </a:r>
            <a:r>
              <a:rPr lang="en-US" dirty="0"/>
              <a:t>case '*': </a:t>
            </a:r>
            <a:endParaRPr lang="en-US" dirty="0" smtClean="0"/>
          </a:p>
          <a:p>
            <a:pPr marL="114300" indent="0">
              <a:buNone/>
            </a:pPr>
            <a:r>
              <a:rPr lang="en-US" dirty="0" err="1" smtClean="0"/>
              <a:t>printf</a:t>
            </a:r>
            <a:r>
              <a:rPr lang="en-US" dirty="0"/>
              <a:t>("%.1f * %.1f = %.1f",num1, num2, num1*num2</a:t>
            </a:r>
            <a:r>
              <a:rPr lang="en-US" dirty="0" smtClean="0"/>
              <a:t>);</a:t>
            </a:r>
          </a:p>
          <a:p>
            <a:pPr marL="114300" indent="0">
              <a:buNone/>
            </a:pPr>
            <a:r>
              <a:rPr lang="en-US" dirty="0" smtClean="0"/>
              <a:t> </a:t>
            </a:r>
            <a:r>
              <a:rPr lang="en-US" dirty="0"/>
              <a:t>break; </a:t>
            </a:r>
            <a:endParaRPr lang="en-US" dirty="0" smtClean="0"/>
          </a:p>
          <a:p>
            <a:pPr marL="114300" indent="0">
              <a:buNone/>
            </a:pPr>
            <a:r>
              <a:rPr lang="en-US" dirty="0" smtClean="0"/>
              <a:t>case '/':</a:t>
            </a:r>
          </a:p>
          <a:p>
            <a:pPr marL="114300" indent="0">
              <a:buNone/>
            </a:pPr>
            <a:r>
              <a:rPr lang="en-US" dirty="0" smtClean="0"/>
              <a:t> </a:t>
            </a:r>
            <a:r>
              <a:rPr lang="en-US" dirty="0" err="1"/>
              <a:t>printf</a:t>
            </a:r>
            <a:r>
              <a:rPr lang="en-US" dirty="0"/>
              <a:t>("%.1f / %.1f = %.1f",num1, num2, num1/num2); </a:t>
            </a:r>
            <a:endParaRPr lang="en-US" dirty="0" smtClean="0"/>
          </a:p>
          <a:p>
            <a:pPr marL="114300" indent="0">
              <a:buNone/>
            </a:pPr>
            <a:r>
              <a:rPr lang="en-US" dirty="0" smtClean="0"/>
              <a:t>break</a:t>
            </a:r>
            <a:r>
              <a:rPr lang="en-US" dirty="0"/>
              <a:t>; </a:t>
            </a:r>
            <a:endParaRPr lang="en-US" dirty="0" smtClean="0"/>
          </a:p>
          <a:p>
            <a:pPr marL="114300" indent="0">
              <a:buNone/>
            </a:pPr>
            <a:r>
              <a:rPr lang="en-US" dirty="0" smtClean="0"/>
              <a:t>default</a:t>
            </a:r>
            <a:r>
              <a:rPr lang="en-US" dirty="0"/>
              <a:t>: /* If operator is other than +, -, * or /, error message is shown </a:t>
            </a:r>
            <a:r>
              <a:rPr lang="en-US" dirty="0" smtClean="0"/>
              <a:t>*/</a:t>
            </a:r>
          </a:p>
          <a:p>
            <a:pPr marL="114300" indent="0">
              <a:buNone/>
            </a:pPr>
            <a:r>
              <a:rPr lang="en-US" dirty="0" smtClean="0"/>
              <a:t> </a:t>
            </a:r>
            <a:r>
              <a:rPr lang="en-US" dirty="0" err="1"/>
              <a:t>printf</a:t>
            </a:r>
            <a:r>
              <a:rPr lang="en-US" dirty="0"/>
              <a:t>("Error! operator is not correct"); </a:t>
            </a:r>
            <a:endParaRPr lang="en-US" dirty="0" smtClean="0"/>
          </a:p>
          <a:p>
            <a:pPr marL="114300" indent="0">
              <a:buNone/>
            </a:pPr>
            <a:r>
              <a:rPr lang="en-US" dirty="0" smtClean="0"/>
              <a:t>break</a:t>
            </a:r>
            <a:r>
              <a:rPr lang="en-US" dirty="0"/>
              <a:t>; </a:t>
            </a:r>
            <a:r>
              <a:rPr lang="en-US" dirty="0" smtClean="0"/>
              <a:t>}</a:t>
            </a:r>
          </a:p>
          <a:p>
            <a:pPr marL="114300" indent="0">
              <a:buNone/>
            </a:pPr>
            <a:r>
              <a:rPr lang="en-US" dirty="0" smtClean="0"/>
              <a:t> </a:t>
            </a:r>
            <a:r>
              <a:rPr lang="en-US" dirty="0"/>
              <a:t>return 0; </a:t>
            </a:r>
            <a:endParaRPr lang="en-US" dirty="0" smtClean="0"/>
          </a:p>
          <a:p>
            <a:pPr marL="114300" indent="0">
              <a:buNone/>
            </a:pPr>
            <a:r>
              <a:rPr lang="en-US" dirty="0" smtClean="0"/>
              <a:t>}</a:t>
            </a:r>
          </a:p>
          <a:p>
            <a:endParaRPr lang="en-US" dirty="0"/>
          </a:p>
        </p:txBody>
      </p:sp>
    </p:spTree>
    <p:extLst>
      <p:ext uri="{BB962C8B-B14F-4D97-AF65-F5344CB8AC3E}">
        <p14:creationId xmlns:p14="http://schemas.microsoft.com/office/powerpoint/2010/main" val="208088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b="1" dirty="0" err="1"/>
              <a:t>init</a:t>
            </a:r>
            <a:r>
              <a:rPr lang="en-US" dirty="0"/>
              <a:t> step is executed first, and only once. This step allows you to declare and initialize any loop control variables. You are not required to put a statement here, as long as a semicolon appears.</a:t>
            </a:r>
          </a:p>
          <a:p>
            <a:r>
              <a:rPr lang="en-US" dirty="0"/>
              <a:t>Next, the </a:t>
            </a:r>
            <a:r>
              <a:rPr lang="en-US" b="1" dirty="0"/>
              <a:t>condition</a:t>
            </a:r>
            <a:r>
              <a:rPr lang="en-US" dirty="0"/>
              <a:t> is evaluated. If it is true, the body of the loop is executed. If it is false, the body of the loop does not execute and flow of control jumps to the next statement just after the for loop.</a:t>
            </a:r>
          </a:p>
          <a:p>
            <a:r>
              <a:rPr lang="en-US" dirty="0"/>
              <a:t>After the body of the for loop executes, the flow of control jumps back up to the </a:t>
            </a:r>
            <a:r>
              <a:rPr lang="en-US" b="1" dirty="0"/>
              <a:t>increment</a:t>
            </a:r>
            <a:r>
              <a:rPr lang="en-US" dirty="0"/>
              <a:t> statement. This statement allows you to update any loop control variables. This statement can be left blank, as long as a semicolon appears after the condition.</a:t>
            </a:r>
          </a:p>
          <a:p>
            <a:r>
              <a:rPr lang="en-US" dirty="0"/>
              <a:t>The condition is now evaluated again. If it is true, the loop executes and the process repeats itself (body of loop, then increment step, and then again condition). After the condition becomes false, the for loop terminates.</a:t>
            </a:r>
          </a:p>
          <a:p>
            <a:endParaRPr lang="en-US" dirty="0"/>
          </a:p>
        </p:txBody>
      </p:sp>
    </p:spTree>
    <p:extLst>
      <p:ext uri="{BB962C8B-B14F-4D97-AF65-F5344CB8AC3E}">
        <p14:creationId xmlns:p14="http://schemas.microsoft.com/office/powerpoint/2010/main" val="421081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for</a:t>
            </a:r>
            <a:r>
              <a:rPr lang="en-US" dirty="0" smtClean="0">
                <a:effectLst/>
              </a:rPr>
              <a:t> </a:t>
            </a:r>
            <a:r>
              <a:rPr lang="en-US" dirty="0"/>
              <a:t>(</a:t>
            </a:r>
            <a:r>
              <a:rPr lang="en-US" dirty="0" smtClean="0">
                <a:effectLst/>
              </a:rPr>
              <a:t> </a:t>
            </a:r>
            <a:r>
              <a:rPr lang="en-US" dirty="0" err="1" smtClean="0">
                <a:effectLst/>
              </a:rPr>
              <a:t>init</a:t>
            </a:r>
            <a:r>
              <a:rPr lang="en-US" dirty="0"/>
              <a:t>;</a:t>
            </a:r>
            <a:r>
              <a:rPr lang="en-US" dirty="0" smtClean="0">
                <a:effectLst/>
              </a:rPr>
              <a:t> condition</a:t>
            </a:r>
            <a:r>
              <a:rPr lang="en-US" dirty="0"/>
              <a:t>;</a:t>
            </a:r>
            <a:r>
              <a:rPr lang="en-US" dirty="0" smtClean="0">
                <a:effectLst/>
              </a:rPr>
              <a:t> increment </a:t>
            </a:r>
            <a:r>
              <a:rPr lang="en-US" dirty="0"/>
              <a:t>)</a:t>
            </a:r>
            <a:r>
              <a:rPr lang="en-US" dirty="0" smtClean="0">
                <a:effectLst/>
              </a:rPr>
              <a:t> </a:t>
            </a:r>
            <a:r>
              <a:rPr lang="en-US" dirty="0"/>
              <a:t>{</a:t>
            </a:r>
            <a:r>
              <a:rPr lang="en-US" dirty="0" smtClean="0">
                <a:effectLst/>
              </a:rPr>
              <a:t> statement</a:t>
            </a:r>
            <a:r>
              <a:rPr lang="en-US" dirty="0"/>
              <a:t>(</a:t>
            </a:r>
            <a:r>
              <a:rPr lang="en-US" dirty="0" smtClean="0">
                <a:effectLst/>
              </a:rPr>
              <a:t>s</a:t>
            </a:r>
            <a:r>
              <a:rPr lang="en-US" dirty="0"/>
              <a:t>);</a:t>
            </a:r>
            <a:r>
              <a:rPr lang="en-US" dirty="0" smtClean="0">
                <a:effectLst/>
              </a:rPr>
              <a:t> </a:t>
            </a:r>
            <a:r>
              <a:rPr lang="en-US" dirty="0" smtClean="0"/>
              <a:t>}</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2971800"/>
            <a:ext cx="6172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3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#include</a:t>
            </a:r>
            <a:r>
              <a:rPr lang="en-US" dirty="0" smtClean="0">
                <a:effectLst/>
              </a:rPr>
              <a:t> </a:t>
            </a:r>
            <a:r>
              <a:rPr lang="en-US" dirty="0"/>
              <a:t>&lt;</a:t>
            </a:r>
            <a:r>
              <a:rPr lang="en-US" dirty="0" err="1"/>
              <a:t>stdio.h</a:t>
            </a:r>
            <a:r>
              <a:rPr lang="en-US" dirty="0"/>
              <a:t>&gt;</a:t>
            </a:r>
            <a:r>
              <a:rPr lang="en-US" dirty="0" smtClean="0">
                <a:effectLst/>
              </a:rPr>
              <a:t> </a:t>
            </a:r>
            <a:r>
              <a:rPr lang="en-US" dirty="0" err="1"/>
              <a:t>int</a:t>
            </a:r>
            <a:r>
              <a:rPr lang="en-US" dirty="0" smtClean="0">
                <a:effectLst/>
              </a:rPr>
              <a:t> main </a:t>
            </a:r>
            <a:r>
              <a:rPr lang="en-US" dirty="0"/>
              <a:t>()</a:t>
            </a:r>
            <a:r>
              <a:rPr lang="en-US" dirty="0" smtClean="0">
                <a:effectLst/>
              </a:rPr>
              <a:t> </a:t>
            </a:r>
            <a:r>
              <a:rPr lang="en-US" dirty="0"/>
              <a:t>{</a:t>
            </a:r>
            <a:r>
              <a:rPr lang="en-US" dirty="0" smtClean="0">
                <a:effectLst/>
              </a:rPr>
              <a:t> </a:t>
            </a:r>
            <a:r>
              <a:rPr lang="en-US" dirty="0" err="1"/>
              <a:t>int</a:t>
            </a:r>
            <a:r>
              <a:rPr lang="en-US" dirty="0" smtClean="0">
                <a:effectLst/>
              </a:rPr>
              <a:t> a</a:t>
            </a:r>
            <a:r>
              <a:rPr lang="en-US" dirty="0"/>
              <a:t>;</a:t>
            </a:r>
            <a:r>
              <a:rPr lang="en-US" dirty="0" smtClean="0">
                <a:effectLst/>
              </a:rPr>
              <a:t> </a:t>
            </a:r>
            <a:r>
              <a:rPr lang="en-US" dirty="0"/>
              <a:t>/* for loop execution */</a:t>
            </a:r>
            <a:r>
              <a:rPr lang="en-US" dirty="0" smtClean="0">
                <a:effectLst/>
              </a:rPr>
              <a:t> </a:t>
            </a:r>
            <a:r>
              <a:rPr lang="en-US" dirty="0"/>
              <a:t>for(</a:t>
            </a:r>
            <a:r>
              <a:rPr lang="en-US" dirty="0" smtClean="0">
                <a:effectLst/>
              </a:rPr>
              <a:t> a </a:t>
            </a:r>
            <a:r>
              <a:rPr lang="en-US" dirty="0"/>
              <a:t>=</a:t>
            </a:r>
            <a:r>
              <a:rPr lang="en-US" dirty="0" smtClean="0">
                <a:effectLst/>
              </a:rPr>
              <a:t> </a:t>
            </a:r>
            <a:r>
              <a:rPr lang="en-US" dirty="0"/>
              <a:t>10;</a:t>
            </a:r>
            <a:r>
              <a:rPr lang="en-US" dirty="0" smtClean="0">
                <a:effectLst/>
              </a:rPr>
              <a:t> a </a:t>
            </a:r>
            <a:r>
              <a:rPr lang="en-US" dirty="0"/>
              <a:t>&lt;</a:t>
            </a:r>
            <a:r>
              <a:rPr lang="en-US" dirty="0" smtClean="0">
                <a:effectLst/>
              </a:rPr>
              <a:t> </a:t>
            </a:r>
            <a:r>
              <a:rPr lang="en-US" dirty="0"/>
              <a:t>20;</a:t>
            </a:r>
            <a:r>
              <a:rPr lang="en-US" dirty="0" smtClean="0">
                <a:effectLst/>
              </a:rPr>
              <a:t> a </a:t>
            </a:r>
            <a:r>
              <a:rPr lang="en-US" dirty="0"/>
              <a:t>=</a:t>
            </a:r>
            <a:r>
              <a:rPr lang="en-US" dirty="0" smtClean="0">
                <a:effectLst/>
              </a:rPr>
              <a:t> a </a:t>
            </a:r>
            <a:r>
              <a:rPr lang="en-US" dirty="0"/>
              <a:t>+</a:t>
            </a:r>
            <a:r>
              <a:rPr lang="en-US" dirty="0" smtClean="0">
                <a:effectLst/>
              </a:rPr>
              <a:t> </a:t>
            </a:r>
            <a:r>
              <a:rPr lang="en-US" dirty="0"/>
              <a:t>1</a:t>
            </a:r>
            <a:r>
              <a:rPr lang="en-US" dirty="0" smtClean="0">
                <a:effectLst/>
              </a:rPr>
              <a:t> </a:t>
            </a:r>
            <a:r>
              <a:rPr lang="en-US" dirty="0"/>
              <a:t>)</a:t>
            </a:r>
            <a:r>
              <a:rPr lang="en-US" dirty="0" smtClean="0">
                <a:effectLst/>
              </a:rPr>
              <a:t> </a:t>
            </a:r>
            <a:r>
              <a:rPr lang="en-US" dirty="0"/>
              <a:t>{</a:t>
            </a:r>
            <a:r>
              <a:rPr lang="en-US" dirty="0" smtClean="0">
                <a:effectLst/>
              </a:rPr>
              <a:t> </a:t>
            </a:r>
            <a:r>
              <a:rPr lang="en-US" dirty="0" err="1" smtClean="0">
                <a:effectLst/>
              </a:rPr>
              <a:t>printf</a:t>
            </a:r>
            <a:r>
              <a:rPr lang="en-US" dirty="0"/>
              <a:t>("value of a: %d\n",</a:t>
            </a:r>
            <a:r>
              <a:rPr lang="en-US" dirty="0" smtClean="0">
                <a:effectLst/>
              </a:rPr>
              <a:t> a</a:t>
            </a:r>
            <a:r>
              <a:rPr lang="en-US" dirty="0"/>
              <a:t>);</a:t>
            </a:r>
            <a:r>
              <a:rPr lang="en-US" dirty="0" smtClean="0">
                <a:effectLst/>
              </a:rPr>
              <a:t> </a:t>
            </a:r>
            <a:r>
              <a:rPr lang="en-US" dirty="0"/>
              <a:t>}</a:t>
            </a:r>
            <a:r>
              <a:rPr lang="en-US" dirty="0" smtClean="0">
                <a:effectLst/>
              </a:rPr>
              <a:t> </a:t>
            </a:r>
            <a:r>
              <a:rPr lang="en-US" dirty="0"/>
              <a:t>return</a:t>
            </a:r>
            <a:r>
              <a:rPr lang="en-US" dirty="0" smtClean="0">
                <a:effectLst/>
              </a:rPr>
              <a:t> </a:t>
            </a:r>
            <a:r>
              <a:rPr lang="en-US" dirty="0"/>
              <a:t>0;</a:t>
            </a:r>
            <a:r>
              <a:rPr lang="en-US" dirty="0" smtClean="0">
                <a:effectLst/>
              </a:rPr>
              <a:t> </a:t>
            </a:r>
            <a:r>
              <a:rPr lang="en-US" dirty="0"/>
              <a:t>}</a:t>
            </a:r>
          </a:p>
        </p:txBody>
      </p:sp>
    </p:spTree>
    <p:extLst>
      <p:ext uri="{BB962C8B-B14F-4D97-AF65-F5344CB8AC3E}">
        <p14:creationId xmlns:p14="http://schemas.microsoft.com/office/powerpoint/2010/main" val="106861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lstStyle/>
          <a:p>
            <a:r>
              <a:rPr lang="en-US" dirty="0" smtClean="0"/>
              <a:t>The condition may be any expression, and true is any nonzero value. The loop iterates while the condition is true.</a:t>
            </a:r>
          </a:p>
          <a:p>
            <a:r>
              <a:rPr lang="en-US" dirty="0" smtClean="0"/>
              <a:t>When the condition becomes false, program control passes to the line immediately following the loop.</a:t>
            </a:r>
            <a:endParaRPr lang="en-US" dirty="0"/>
          </a:p>
        </p:txBody>
      </p:sp>
    </p:spTree>
    <p:extLst>
      <p:ext uri="{BB962C8B-B14F-4D97-AF65-F5344CB8AC3E}">
        <p14:creationId xmlns:p14="http://schemas.microsoft.com/office/powerpoint/2010/main" val="181816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pPr marL="0" indent="0">
              <a:buNone/>
            </a:pPr>
            <a:r>
              <a:rPr lang="en-US" dirty="0" smtClean="0"/>
              <a:t>WHILE LOOP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6172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03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#include</a:t>
            </a:r>
            <a:r>
              <a:rPr lang="en-US" dirty="0" smtClean="0">
                <a:effectLst/>
              </a:rPr>
              <a:t> </a:t>
            </a:r>
            <a:r>
              <a:rPr lang="en-US" dirty="0"/>
              <a:t>&lt;</a:t>
            </a:r>
            <a:r>
              <a:rPr lang="en-US" dirty="0" err="1"/>
              <a:t>stdio.h</a:t>
            </a:r>
            <a:r>
              <a:rPr lang="en-US" dirty="0" smtClean="0"/>
              <a:t>&gt;</a:t>
            </a:r>
          </a:p>
          <a:p>
            <a:r>
              <a:rPr lang="en-US" dirty="0" smtClean="0">
                <a:effectLst/>
              </a:rPr>
              <a:t> </a:t>
            </a:r>
            <a:r>
              <a:rPr lang="en-US" dirty="0" err="1"/>
              <a:t>int</a:t>
            </a:r>
            <a:r>
              <a:rPr lang="en-US" dirty="0" smtClean="0">
                <a:effectLst/>
              </a:rPr>
              <a:t> main </a:t>
            </a:r>
            <a:r>
              <a:rPr lang="en-US" dirty="0" smtClean="0"/>
              <a:t>()</a:t>
            </a:r>
          </a:p>
          <a:p>
            <a:r>
              <a:rPr lang="en-US" dirty="0" smtClean="0">
                <a:effectLst/>
              </a:rPr>
              <a:t> </a:t>
            </a:r>
            <a:r>
              <a:rPr lang="en-US" dirty="0"/>
              <a:t>{</a:t>
            </a:r>
            <a:r>
              <a:rPr lang="en-US" dirty="0" smtClean="0">
                <a:effectLst/>
              </a:rPr>
              <a:t> </a:t>
            </a:r>
            <a:r>
              <a:rPr lang="en-US" dirty="0"/>
              <a:t>/* local variable definition */</a:t>
            </a:r>
            <a:r>
              <a:rPr lang="en-US" dirty="0" smtClean="0">
                <a:effectLst/>
              </a:rPr>
              <a:t> </a:t>
            </a:r>
          </a:p>
          <a:p>
            <a:r>
              <a:rPr lang="en-US" dirty="0" err="1" smtClean="0"/>
              <a:t>int</a:t>
            </a:r>
            <a:r>
              <a:rPr lang="en-US" dirty="0" smtClean="0">
                <a:effectLst/>
              </a:rPr>
              <a:t> a </a:t>
            </a:r>
            <a:r>
              <a:rPr lang="en-US" dirty="0"/>
              <a:t>=</a:t>
            </a:r>
            <a:r>
              <a:rPr lang="en-US" dirty="0" smtClean="0">
                <a:effectLst/>
              </a:rPr>
              <a:t> </a:t>
            </a:r>
            <a:r>
              <a:rPr lang="en-US" dirty="0"/>
              <a:t>10;</a:t>
            </a:r>
            <a:r>
              <a:rPr lang="en-US" dirty="0" smtClean="0">
                <a:effectLst/>
              </a:rPr>
              <a:t> </a:t>
            </a:r>
          </a:p>
          <a:p>
            <a:r>
              <a:rPr lang="en-US" dirty="0" smtClean="0"/>
              <a:t>/* </a:t>
            </a:r>
            <a:r>
              <a:rPr lang="en-US" dirty="0"/>
              <a:t>while loop execution </a:t>
            </a:r>
            <a:r>
              <a:rPr lang="en-US" dirty="0" smtClean="0"/>
              <a:t>*/</a:t>
            </a:r>
          </a:p>
          <a:p>
            <a:r>
              <a:rPr lang="en-US" dirty="0" smtClean="0">
                <a:effectLst/>
              </a:rPr>
              <a:t> </a:t>
            </a:r>
            <a:r>
              <a:rPr lang="en-US" dirty="0"/>
              <a:t>while(</a:t>
            </a:r>
            <a:r>
              <a:rPr lang="en-US" dirty="0" smtClean="0">
                <a:effectLst/>
              </a:rPr>
              <a:t> a </a:t>
            </a:r>
            <a:r>
              <a:rPr lang="en-US" dirty="0"/>
              <a:t>&lt;</a:t>
            </a:r>
            <a:r>
              <a:rPr lang="en-US" dirty="0" smtClean="0">
                <a:effectLst/>
              </a:rPr>
              <a:t> </a:t>
            </a:r>
            <a:r>
              <a:rPr lang="en-US" dirty="0"/>
              <a:t>20</a:t>
            </a:r>
            <a:r>
              <a:rPr lang="en-US" dirty="0" smtClean="0">
                <a:effectLst/>
              </a:rPr>
              <a:t> </a:t>
            </a:r>
            <a:r>
              <a:rPr lang="en-US" dirty="0" smtClean="0"/>
              <a:t>)</a:t>
            </a:r>
          </a:p>
          <a:p>
            <a:r>
              <a:rPr lang="en-US" dirty="0" smtClean="0">
                <a:effectLst/>
              </a:rPr>
              <a:t> </a:t>
            </a:r>
            <a:r>
              <a:rPr lang="en-US" dirty="0"/>
              <a:t>{</a:t>
            </a:r>
            <a:r>
              <a:rPr lang="en-US" dirty="0" smtClean="0">
                <a:effectLst/>
              </a:rPr>
              <a:t> </a:t>
            </a:r>
            <a:r>
              <a:rPr lang="en-US" dirty="0" err="1" smtClean="0">
                <a:effectLst/>
              </a:rPr>
              <a:t>printf</a:t>
            </a:r>
            <a:r>
              <a:rPr lang="en-US" dirty="0"/>
              <a:t>("value of a: %d\n",</a:t>
            </a:r>
            <a:r>
              <a:rPr lang="en-US" dirty="0" smtClean="0">
                <a:effectLst/>
              </a:rPr>
              <a:t> a</a:t>
            </a:r>
            <a:r>
              <a:rPr lang="en-US" dirty="0"/>
              <a:t>);</a:t>
            </a:r>
            <a:r>
              <a:rPr lang="en-US" dirty="0" smtClean="0">
                <a:effectLst/>
              </a:rPr>
              <a:t> </a:t>
            </a:r>
          </a:p>
          <a:p>
            <a:r>
              <a:rPr lang="en-US" dirty="0" smtClean="0">
                <a:effectLst/>
              </a:rPr>
              <a:t>a</a:t>
            </a:r>
            <a:r>
              <a:rPr lang="en-US" dirty="0" smtClean="0"/>
              <a:t>++;</a:t>
            </a:r>
          </a:p>
          <a:p>
            <a:r>
              <a:rPr lang="en-US" dirty="0" smtClean="0">
                <a:effectLst/>
              </a:rPr>
              <a:t> </a:t>
            </a:r>
            <a:r>
              <a:rPr lang="en-US" dirty="0" smtClean="0"/>
              <a:t>}</a:t>
            </a:r>
          </a:p>
          <a:p>
            <a:r>
              <a:rPr lang="en-US" dirty="0" smtClean="0">
                <a:effectLst/>
              </a:rPr>
              <a:t> </a:t>
            </a:r>
            <a:r>
              <a:rPr lang="en-US" dirty="0"/>
              <a:t>return</a:t>
            </a:r>
            <a:r>
              <a:rPr lang="en-US" dirty="0" smtClean="0">
                <a:effectLst/>
              </a:rPr>
              <a:t> </a:t>
            </a:r>
            <a:r>
              <a:rPr lang="en-US" dirty="0"/>
              <a:t>0</a:t>
            </a:r>
            <a:r>
              <a:rPr lang="en-US" dirty="0" smtClean="0"/>
              <a:t>;</a:t>
            </a:r>
          </a:p>
          <a:p>
            <a:r>
              <a:rPr lang="en-US" dirty="0" smtClean="0">
                <a:effectLst/>
              </a:rPr>
              <a:t> </a:t>
            </a:r>
            <a:r>
              <a:rPr lang="en-US" dirty="0"/>
              <a:t>}</a:t>
            </a:r>
          </a:p>
        </p:txBody>
      </p:sp>
    </p:spTree>
    <p:extLst>
      <p:ext uri="{BB962C8B-B14F-4D97-AF65-F5344CB8AC3E}">
        <p14:creationId xmlns:p14="http://schemas.microsoft.com/office/powerpoint/2010/main" val="236515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a:t>
            </a:r>
            <a:endParaRPr lang="en-US" dirty="0"/>
          </a:p>
        </p:txBody>
      </p:sp>
      <p:sp>
        <p:nvSpPr>
          <p:cNvPr id="3" name="Content Placeholder 2"/>
          <p:cNvSpPr>
            <a:spLocks noGrp="1"/>
          </p:cNvSpPr>
          <p:nvPr>
            <p:ph idx="1"/>
          </p:nvPr>
        </p:nvSpPr>
        <p:spPr/>
        <p:txBody>
          <a:bodyPr>
            <a:normAutofit lnSpcReduction="10000"/>
          </a:bodyPr>
          <a:lstStyle/>
          <a:p>
            <a:r>
              <a:rPr lang="en-US" dirty="0"/>
              <a:t>Unlike </a:t>
            </a:r>
            <a:r>
              <a:rPr lang="en-US" b="1" dirty="0"/>
              <a:t>for</a:t>
            </a:r>
            <a:r>
              <a:rPr lang="en-US" dirty="0"/>
              <a:t> and </a:t>
            </a:r>
            <a:r>
              <a:rPr lang="en-US" b="1" dirty="0"/>
              <a:t>while</a:t>
            </a:r>
            <a:r>
              <a:rPr lang="en-US" dirty="0"/>
              <a:t> loops, which test the loop condition at the top of the loop, the </a:t>
            </a:r>
            <a:r>
              <a:rPr lang="en-US" b="1" dirty="0"/>
              <a:t>do...while</a:t>
            </a:r>
            <a:r>
              <a:rPr lang="en-US" dirty="0"/>
              <a:t> loop in C programming language checks its condition at the bottom of the loop.</a:t>
            </a:r>
          </a:p>
          <a:p>
            <a:r>
              <a:rPr lang="en-US" dirty="0"/>
              <a:t>A </a:t>
            </a:r>
            <a:r>
              <a:rPr lang="en-US" b="1" dirty="0"/>
              <a:t>do...while</a:t>
            </a:r>
            <a:r>
              <a:rPr lang="en-US" dirty="0"/>
              <a:t> loop is similar to a while loop, except that a do...while loop is guaranteed to execute at least one time.</a:t>
            </a:r>
          </a:p>
          <a:p>
            <a:r>
              <a:rPr lang="en-US" b="1" i="1" dirty="0"/>
              <a:t>Syntax:</a:t>
            </a:r>
          </a:p>
          <a:p>
            <a:r>
              <a:rPr lang="en-US" dirty="0"/>
              <a:t>The syntax of a </a:t>
            </a:r>
            <a:r>
              <a:rPr lang="en-US" b="1" dirty="0"/>
              <a:t>do...while</a:t>
            </a:r>
            <a:r>
              <a:rPr lang="en-US" dirty="0"/>
              <a:t> loop in C programming language is:</a:t>
            </a:r>
          </a:p>
          <a:p>
            <a:r>
              <a:rPr lang="en-US" dirty="0"/>
              <a:t>do</a:t>
            </a:r>
            <a:r>
              <a:rPr lang="en-US" dirty="0" smtClean="0">
                <a:effectLst/>
              </a:rPr>
              <a:t> </a:t>
            </a:r>
            <a:r>
              <a:rPr lang="en-US" dirty="0"/>
              <a:t>{</a:t>
            </a:r>
            <a:r>
              <a:rPr lang="en-US" dirty="0" smtClean="0">
                <a:effectLst/>
              </a:rPr>
              <a:t> statement</a:t>
            </a:r>
            <a:r>
              <a:rPr lang="en-US" dirty="0"/>
              <a:t>(</a:t>
            </a:r>
            <a:r>
              <a:rPr lang="en-US" dirty="0" smtClean="0">
                <a:effectLst/>
              </a:rPr>
              <a:t>s</a:t>
            </a:r>
            <a:r>
              <a:rPr lang="en-US" dirty="0"/>
              <a:t>);</a:t>
            </a:r>
            <a:r>
              <a:rPr lang="en-US" dirty="0" smtClean="0">
                <a:effectLst/>
              </a:rPr>
              <a:t> </a:t>
            </a:r>
            <a:r>
              <a:rPr lang="en-US" dirty="0"/>
              <a:t>}while(</a:t>
            </a:r>
            <a:r>
              <a:rPr lang="en-US" dirty="0" smtClean="0">
                <a:effectLst/>
              </a:rPr>
              <a:t> condition </a:t>
            </a:r>
            <a:r>
              <a:rPr lang="en-US" dirty="0"/>
              <a:t>);Notice that the conditional expression appears at the end of the loop, so the statement(s) in the loop execute once before the condition is tested.</a:t>
            </a:r>
          </a:p>
          <a:p>
            <a:r>
              <a:rPr lang="en-US" dirty="0"/>
              <a:t>If the condition is true, the flow of control jumps back up to do, and the statement(s) in the loop execute again. This process repeats until the given condition becomes false.</a:t>
            </a:r>
          </a:p>
          <a:p>
            <a:endParaRPr lang="en-US" dirty="0"/>
          </a:p>
        </p:txBody>
      </p:sp>
    </p:spTree>
    <p:extLst>
      <p:ext uri="{BB962C8B-B14F-4D97-AF65-F5344CB8AC3E}">
        <p14:creationId xmlns:p14="http://schemas.microsoft.com/office/powerpoint/2010/main" val="332964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r>
              <a:rPr lang="en-US" dirty="0" smtClean="0"/>
              <a:t>DO-WHILE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43200"/>
            <a:ext cx="35052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545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TotalTime>
  <Words>641</Words>
  <Application>Microsoft Office PowerPoint</Application>
  <PresentationFormat>On-screen Show (4:3)</PresentationFormat>
  <Paragraphs>147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LOOPS IN C</vt:lpstr>
      <vt:lpstr>FOR LOOP</vt:lpstr>
      <vt:lpstr>FLOW CHART</vt:lpstr>
      <vt:lpstr>EXAMPLE</vt:lpstr>
      <vt:lpstr>WHILE LOOP</vt:lpstr>
      <vt:lpstr>FLOW CHART</vt:lpstr>
      <vt:lpstr>EXAMPLE</vt:lpstr>
      <vt:lpstr>DO-WHILE</vt:lpstr>
      <vt:lpstr>FLOW CHART</vt:lpstr>
      <vt:lpstr>EXAMPLE</vt:lpstr>
      <vt:lpstr>NESTED LOOP</vt:lpstr>
      <vt:lpstr>EXAMPLE</vt:lpstr>
      <vt:lpstr>SWITCH</vt:lpstr>
      <vt:lpstr>FLOW CHART </vt:lpstr>
      <vt:lpstr>EXAMPLE#1</vt:lpstr>
      <vt:lpstr>EXAMPLE#2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IN C</dc:title>
  <dc:creator>Nida Waheed</dc:creator>
  <cp:lastModifiedBy>Nida Waheed</cp:lastModifiedBy>
  <cp:revision>26</cp:revision>
  <dcterms:created xsi:type="dcterms:W3CDTF">2015-10-12T07:47:30Z</dcterms:created>
  <dcterms:modified xsi:type="dcterms:W3CDTF">2015-12-18T13:58:14Z</dcterms:modified>
</cp:coreProperties>
</file>