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5" r:id="rId4"/>
    <p:sldId id="264" r:id="rId5"/>
    <p:sldId id="296" r:id="rId6"/>
    <p:sldId id="258" r:id="rId7"/>
    <p:sldId id="298" r:id="rId8"/>
    <p:sldId id="297" r:id="rId9"/>
    <p:sldId id="299" r:id="rId10"/>
    <p:sldId id="261" r:id="rId11"/>
    <p:sldId id="260" r:id="rId12"/>
    <p:sldId id="265" r:id="rId13"/>
    <p:sldId id="279" r:id="rId14"/>
    <p:sldId id="262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sha Arif" initials="EA" lastIdx="1" clrIdx="0">
    <p:extLst>
      <p:ext uri="{19B8F6BF-5375-455C-9EA6-DF929625EA0E}">
        <p15:presenceInfo xmlns:p15="http://schemas.microsoft.com/office/powerpoint/2012/main" userId="S::earif.bese19seecs@student.nust.edu.pk::bd3cbe1d-c522-406d-af01-a0fd335c1b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>
        <p:scale>
          <a:sx n="100" d="100"/>
          <a:sy n="100" d="100"/>
        </p:scale>
        <p:origin x="104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7add315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7add315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3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5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8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80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14043" y="946794"/>
            <a:ext cx="7193400" cy="1564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Weapon Detection System</a:t>
            </a:r>
            <a:endParaRPr dirty="0"/>
          </a:p>
        </p:txBody>
      </p:sp>
      <p:sp>
        <p:nvSpPr>
          <p:cNvPr id="3" name="Google Shape;91;p14">
            <a:extLst>
              <a:ext uri="{FF2B5EF4-FFF2-40B4-BE49-F238E27FC236}">
                <a16:creationId xmlns:a16="http://schemas.microsoft.com/office/drawing/2014/main" id="{A2218A5A-5EC2-3183-C5A0-3349764BB10A}"/>
              </a:ext>
            </a:extLst>
          </p:cNvPr>
          <p:cNvSpPr txBox="1">
            <a:spLocks/>
          </p:cNvSpPr>
          <p:nvPr/>
        </p:nvSpPr>
        <p:spPr>
          <a:xfrm>
            <a:off x="5278737" y="2872294"/>
            <a:ext cx="3495149" cy="54582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en-GB" sz="3200" dirty="0"/>
              <a:t>Group Members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63B52F3-4325-96CE-A837-5F6DA51B6E8C}"/>
              </a:ext>
            </a:extLst>
          </p:cNvPr>
          <p:cNvSpPr txBox="1">
            <a:spLocks/>
          </p:cNvSpPr>
          <p:nvPr/>
        </p:nvSpPr>
        <p:spPr>
          <a:xfrm>
            <a:off x="5561790" y="3612524"/>
            <a:ext cx="3212096" cy="1197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bg1"/>
                </a:solidFill>
                <a:latin typeface="Quantico" panose="020B0604020202020204" charset="0"/>
              </a:rPr>
              <a:t>Eisha Arif		296109</a:t>
            </a: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bg1"/>
                </a:solidFill>
                <a:latin typeface="Quantico" panose="020B0604020202020204" charset="0"/>
              </a:rPr>
              <a:t>Aliza Qamer		296033</a:t>
            </a: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bg1"/>
                </a:solidFill>
                <a:latin typeface="Quantico" panose="020B0604020202020204" charset="0"/>
              </a:rPr>
              <a:t>M. Abdullah Bilal	287185</a:t>
            </a: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bg1"/>
                </a:solidFill>
                <a:latin typeface="Quantico" panose="020B0604020202020204" charset="0"/>
              </a:rPr>
              <a:t>M. Umer Zia		283740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D816D9-52F9-503D-7F59-ECA51CDF0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34816"/>
              </p:ext>
            </p:extLst>
          </p:nvPr>
        </p:nvGraphicFramePr>
        <p:xfrm>
          <a:off x="4344851" y="496354"/>
          <a:ext cx="4129315" cy="3826220"/>
        </p:xfrm>
        <a:graphic>
          <a:graphicData uri="http://schemas.openxmlformats.org/drawingml/2006/table">
            <a:tbl>
              <a:tblPr firstRow="1" firstCol="1" bandRow="1">
                <a:tableStyleId>{25171DD6-2702-4FCF-BC82-B343C2BCD5F6}</a:tableStyleId>
              </a:tblPr>
              <a:tblGrid>
                <a:gridCol w="1978223">
                  <a:extLst>
                    <a:ext uri="{9D8B030D-6E8A-4147-A177-3AD203B41FA5}">
                      <a16:colId xmlns:a16="http://schemas.microsoft.com/office/drawing/2014/main" val="2681531209"/>
                    </a:ext>
                  </a:extLst>
                </a:gridCol>
                <a:gridCol w="2151092">
                  <a:extLst>
                    <a:ext uri="{9D8B030D-6E8A-4147-A177-3AD203B41FA5}">
                      <a16:colId xmlns:a16="http://schemas.microsoft.com/office/drawing/2014/main" val="2371878494"/>
                    </a:ext>
                  </a:extLst>
                </a:gridCol>
              </a:tblGrid>
              <a:tr h="254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Dataset Modifications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16900"/>
                  </a:ext>
                </a:extLst>
              </a:tr>
              <a:tr h="348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Dataset Size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509 images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11965393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Augmented Dataset Size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1196 images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335949794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Training Set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1000 images 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7300484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Validation Set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94 images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1818334459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Testing Set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71 images 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3617844205"/>
                  </a:ext>
                </a:extLst>
              </a:tr>
              <a:tr h="13780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Augmentation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Outputs per training example: 3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  <a:sym typeface="Arial"/>
                        </a:rPr>
                        <a:t>90° Rotate: Upside Down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  <a:sym typeface="Arial"/>
                        </a:rPr>
                        <a:t>Rotation: Between -45° and +45°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  <a:sym typeface="Arial"/>
                        </a:rPr>
                        <a:t>Bounding Box: Rotation: Between -15° and +15°</a:t>
                      </a: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164271047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Number of Classes (Name(s))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5 (pistols, rifle, shotgun, knife, grenade)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25345301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D75A5B-02F1-62EE-B43A-45F74A9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27463"/>
              </p:ext>
            </p:extLst>
          </p:nvPr>
        </p:nvGraphicFramePr>
        <p:xfrm>
          <a:off x="442636" y="2311012"/>
          <a:ext cx="3649304" cy="2011562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824652">
                  <a:extLst>
                    <a:ext uri="{9D8B030D-6E8A-4147-A177-3AD203B41FA5}">
                      <a16:colId xmlns:a16="http://schemas.microsoft.com/office/drawing/2014/main" val="3230155322"/>
                    </a:ext>
                  </a:extLst>
                </a:gridCol>
                <a:gridCol w="1824652">
                  <a:extLst>
                    <a:ext uri="{9D8B030D-6E8A-4147-A177-3AD203B41FA5}">
                      <a16:colId xmlns:a16="http://schemas.microsoft.com/office/drawing/2014/main" val="4181814721"/>
                    </a:ext>
                  </a:extLst>
                </a:gridCol>
              </a:tblGrid>
              <a:tr h="3248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Modified Model Parameters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76436"/>
                  </a:ext>
                </a:extLst>
              </a:tr>
              <a:tr h="3248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Number of Epochs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100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1426598931"/>
                  </a:ext>
                </a:extLst>
              </a:tr>
              <a:tr h="370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Number of iterations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68701510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Weights in Iterations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No weights, “</a:t>
                      </a: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./runs/train/yolov5s_results9/weights/best.pt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”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2299610601"/>
                  </a:ext>
                </a:extLst>
              </a:tr>
              <a:tr h="3248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Batch size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Titillium Web Light" panose="00000400000000000000" pitchFamily="2" charset="0"/>
                        </a:rPr>
                        <a:t>10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tillium Web Light" panose="000004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3" marR="41463" marT="0" marB="0"/>
                </a:tc>
                <a:extLst>
                  <a:ext uri="{0D108BD9-81ED-4DB2-BD59-A6C34878D82A}">
                    <a16:rowId xmlns:a16="http://schemas.microsoft.com/office/drawing/2014/main" val="6833607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1005841" y="429510"/>
            <a:ext cx="3307190" cy="811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935370" y="1479904"/>
            <a:ext cx="625613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</a:rPr>
              <a:t>The precision (P) metric was used in the evaluation of the weapon images in the dataset. </a:t>
            </a:r>
            <a:endParaRPr lang="en-GB" sz="2800" dirty="0">
              <a:solidFill>
                <a:schemeClr val="accent6"/>
              </a:solidFill>
              <a:latin typeface="Titillium Web Light" panose="00000400000000000000" pitchFamily="2" charset="0"/>
            </a:endParaRPr>
          </a:p>
        </p:txBody>
      </p:sp>
      <p:grpSp>
        <p:nvGrpSpPr>
          <p:cNvPr id="7" name="Google Shape;867;p48">
            <a:extLst>
              <a:ext uri="{FF2B5EF4-FFF2-40B4-BE49-F238E27FC236}">
                <a16:creationId xmlns:a16="http://schemas.microsoft.com/office/drawing/2014/main" id="{C37DBBA2-B030-92DD-4164-3AFBCCA19BA1}"/>
              </a:ext>
            </a:extLst>
          </p:cNvPr>
          <p:cNvGrpSpPr/>
          <p:nvPr/>
        </p:nvGrpSpPr>
        <p:grpSpPr>
          <a:xfrm>
            <a:off x="1081931" y="1501140"/>
            <a:ext cx="518270" cy="486584"/>
            <a:chOff x="3292425" y="3664250"/>
            <a:chExt cx="397025" cy="391525"/>
          </a:xfrm>
        </p:grpSpPr>
        <p:sp>
          <p:nvSpPr>
            <p:cNvPr id="8" name="Google Shape;868;p48">
              <a:extLst>
                <a:ext uri="{FF2B5EF4-FFF2-40B4-BE49-F238E27FC236}">
                  <a16:creationId xmlns:a16="http://schemas.microsoft.com/office/drawing/2014/main" id="{54431D27-D7CB-25EB-4252-0205B3124A73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9;p48">
              <a:extLst>
                <a:ext uri="{FF2B5EF4-FFF2-40B4-BE49-F238E27FC236}">
                  <a16:creationId xmlns:a16="http://schemas.microsoft.com/office/drawing/2014/main" id="{AF2FD16E-BA4F-151B-3E6D-9B263606442C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0;p48">
              <a:extLst>
                <a:ext uri="{FF2B5EF4-FFF2-40B4-BE49-F238E27FC236}">
                  <a16:creationId xmlns:a16="http://schemas.microsoft.com/office/drawing/2014/main" id="{D935885F-BAFE-B84B-F62D-913B1698330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E73A8F-BA50-2AEB-9DD9-60A3221A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56800"/>
              </p:ext>
            </p:extLst>
          </p:nvPr>
        </p:nvGraphicFramePr>
        <p:xfrm>
          <a:off x="1477772" y="3045240"/>
          <a:ext cx="6096000" cy="917160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69289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49503369"/>
                    </a:ext>
                  </a:extLst>
                </a:gridCol>
              </a:tblGrid>
              <a:tr h="467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Expected P</a:t>
                      </a:r>
                      <a:endParaRPr lang="en-GB" b="1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Actual P</a:t>
                      </a:r>
                      <a:endParaRPr lang="en-GB" b="1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56782"/>
                  </a:ext>
                </a:extLst>
              </a:tr>
              <a:tr h="4501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97.5%</a:t>
                      </a:r>
                      <a:endParaRPr lang="en-GB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74.7%</a:t>
                      </a:r>
                      <a:endParaRPr lang="en-GB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1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75250" y="930100"/>
            <a:ext cx="4092050" cy="6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detected results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11064-8467-BC02-B382-2D54AC0B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0" y="1604646"/>
            <a:ext cx="1719580" cy="326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19ADE-6052-00C5-A9E2-6BD0F75D9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15" y="1619251"/>
            <a:ext cx="1746885" cy="3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1AD67-741C-483C-986E-5A816BFA9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25" y="1626553"/>
            <a:ext cx="1818640" cy="326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B6FA1-ED62-AD55-C5E9-7D6875E72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39" y="1626553"/>
            <a:ext cx="1763395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body" idx="1"/>
          </p:nvPr>
        </p:nvSpPr>
        <p:spPr>
          <a:xfrm>
            <a:off x="1706775" y="1742761"/>
            <a:ext cx="57303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Related work on weapon detection has about 82% accuracy.</a:t>
            </a:r>
          </a:p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Most work is done using Yolov3 model.</a:t>
            </a:r>
          </a:p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Our Dataset, even though given the possibility of ambiguous annotations, augmentation and smaller dataset size, has given good results overall.</a:t>
            </a:r>
            <a:endParaRPr sz="2000"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 idx="4294967295"/>
          </p:nvPr>
        </p:nvSpPr>
        <p:spPr>
          <a:xfrm>
            <a:off x="1061825" y="453939"/>
            <a:ext cx="3112999" cy="92935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Conclusion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294967295"/>
          </p:nvPr>
        </p:nvSpPr>
        <p:spPr>
          <a:xfrm>
            <a:off x="630626" y="1943826"/>
            <a:ext cx="3474633" cy="28034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study, a new dataset consisting of five different weapon types was constructed. </a:t>
            </a: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newly fine-tuned model showed very good performance by successfully detecting weapon images with different backgrounds. </a:t>
            </a: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state-of-the-art pretrained YOLOv5 model has blazing fast performance indeed!</a:t>
            </a: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4969177" y="651616"/>
            <a:ext cx="2394503" cy="2394487"/>
            <a:chOff x="6643075" y="3664250"/>
            <a:chExt cx="407950" cy="407975"/>
          </a:xfrm>
        </p:grpSpPr>
        <p:sp>
          <p:nvSpPr>
            <p:cNvPr id="134" name="Google Shape;13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 rot="-587459">
            <a:off x="4828848" y="3357972"/>
            <a:ext cx="984473" cy="984417"/>
            <a:chOff x="576250" y="4319400"/>
            <a:chExt cx="442075" cy="442050"/>
          </a:xfrm>
        </p:grpSpPr>
        <p:sp>
          <p:nvSpPr>
            <p:cNvPr id="137" name="Google Shape;13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9"/>
          <p:cNvSpPr/>
          <p:nvPr/>
        </p:nvSpPr>
        <p:spPr>
          <a:xfrm>
            <a:off x="4396587" y="1204605"/>
            <a:ext cx="374278" cy="35737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 rot="2697416">
            <a:off x="6863000" y="3034227"/>
            <a:ext cx="568178" cy="5425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312483" y="2724518"/>
            <a:ext cx="227572" cy="2174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 rot="1280228">
            <a:off x="4137279" y="1977773"/>
            <a:ext cx="227539" cy="2173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15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3003968"/>
            <a:ext cx="4852800" cy="425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 Light" panose="00000400000000000000" pitchFamily="2" charset="0"/>
                <a:ea typeface="Titillium Web"/>
                <a:cs typeface="Titillium Web"/>
                <a:sym typeface="Titillium Web"/>
              </a:rPr>
              <a:t>Any questions?</a:t>
            </a:r>
            <a:endParaRPr sz="1800" b="1" dirty="0">
              <a:solidFill>
                <a:schemeClr val="dk1"/>
              </a:solidFill>
              <a:latin typeface="Titillium Web Light" panose="00000400000000000000" pitchFamily="2" charset="0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33" name="Google Shape;333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300" y="1072875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110419" y="1927949"/>
            <a:ext cx="5740323" cy="1896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5"/>
                </a:solidFill>
              </a:rPr>
              <a:t>Importance of Weapon Detection Systems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050" b="1" dirty="0"/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</a:rPr>
              <a:t>These are used in security applications in recognition of criminal data with the help of threats detected from surveillance systems. </a:t>
            </a:r>
            <a:endParaRPr lang="en-GB" sz="1200" dirty="0">
              <a:solidFill>
                <a:schemeClr val="bg1"/>
              </a:solidFill>
              <a:latin typeface="Titillium Web Light" panose="00000400000000000000" pitchFamily="2" charset="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body" idx="4294967295"/>
          </p:nvPr>
        </p:nvSpPr>
        <p:spPr>
          <a:xfrm>
            <a:off x="881732" y="2082540"/>
            <a:ext cx="6942623" cy="21509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Using Yolov5 Object Detection Model</a:t>
            </a:r>
            <a:endParaRPr dirty="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</a:rPr>
              <a:t>In traditional video surveillance, security agents have to visually detect the presence of weapons in monitored scenes by watching security footage and quickly making decisions based on it.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</a:rPr>
              <a:t>We aimed to solve this issue by using latest state-of-the-art model on real time data via fine tuning.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379;p38">
            <a:extLst>
              <a:ext uri="{FF2B5EF4-FFF2-40B4-BE49-F238E27FC236}">
                <a16:creationId xmlns:a16="http://schemas.microsoft.com/office/drawing/2014/main" id="{8AB016AE-03E0-2DCC-43B7-95CE9D85DF93}"/>
              </a:ext>
            </a:extLst>
          </p:cNvPr>
          <p:cNvSpPr txBox="1">
            <a:spLocks/>
          </p:cNvSpPr>
          <p:nvPr/>
        </p:nvSpPr>
        <p:spPr>
          <a:xfrm>
            <a:off x="3012835" y="810196"/>
            <a:ext cx="4419001" cy="5824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ts val="600"/>
              </a:spcBef>
            </a:pPr>
            <a:r>
              <a:rPr lang="en-GB" sz="3200" b="1" dirty="0">
                <a:solidFill>
                  <a:schemeClr val="bg1"/>
                </a:solidFill>
                <a:latin typeface="Quantico" panose="020B0604020202020204" charset="0"/>
              </a:rPr>
              <a:t>Problem at Hand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3AE38-B3CC-2FDF-B3BA-CFF76FE99B33}"/>
              </a:ext>
            </a:extLst>
          </p:cNvPr>
          <p:cNvCxnSpPr/>
          <p:nvPr/>
        </p:nvCxnSpPr>
        <p:spPr>
          <a:xfrm>
            <a:off x="7658100" y="1143000"/>
            <a:ext cx="14859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Diamond 3">
            <a:extLst>
              <a:ext uri="{FF2B5EF4-FFF2-40B4-BE49-F238E27FC236}">
                <a16:creationId xmlns:a16="http://schemas.microsoft.com/office/drawing/2014/main" id="{9F11B4FE-E242-C253-B1F0-94FCE9C306DB}"/>
              </a:ext>
            </a:extLst>
          </p:cNvPr>
          <p:cNvSpPr/>
          <p:nvPr/>
        </p:nvSpPr>
        <p:spPr>
          <a:xfrm>
            <a:off x="7658100" y="1101436"/>
            <a:ext cx="93518" cy="831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Formation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442841" y="2167751"/>
            <a:ext cx="2202900" cy="12612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Guns Dataset</a:t>
            </a:r>
            <a:endParaRPr b="1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</a:t>
            </a:r>
            <a:r>
              <a:rPr lang="en" dirty="0"/>
              <a:t>his included pistols, shotguns and rifle.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5185000" y="2167751"/>
            <a:ext cx="1901600" cy="538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Knife Dataset</a:t>
            </a:r>
            <a:endParaRPr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3"/>
          </p:nvPr>
        </p:nvSpPr>
        <p:spPr>
          <a:xfrm>
            <a:off x="5185000" y="2798375"/>
            <a:ext cx="2202900" cy="538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Grenades Dataset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16;p17">
            <a:extLst>
              <a:ext uri="{FF2B5EF4-FFF2-40B4-BE49-F238E27FC236}">
                <a16:creationId xmlns:a16="http://schemas.microsoft.com/office/drawing/2014/main" id="{3DB8D54C-F02B-D572-4F5C-091E59CE42D0}"/>
              </a:ext>
            </a:extLst>
          </p:cNvPr>
          <p:cNvSpPr txBox="1">
            <a:spLocks/>
          </p:cNvSpPr>
          <p:nvPr/>
        </p:nvSpPr>
        <p:spPr>
          <a:xfrm>
            <a:off x="1956989" y="1583823"/>
            <a:ext cx="5721893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GB" b="1" dirty="0"/>
              <a:t>We combined 3 datasets from Kaggle.com</a:t>
            </a:r>
          </a:p>
        </p:txBody>
      </p:sp>
      <p:sp>
        <p:nvSpPr>
          <p:cNvPr id="8" name="Google Shape;223;p27">
            <a:extLst>
              <a:ext uri="{FF2B5EF4-FFF2-40B4-BE49-F238E27FC236}">
                <a16:creationId xmlns:a16="http://schemas.microsoft.com/office/drawing/2014/main" id="{BDF9EC42-979D-9E1E-5E9A-6E8C65FFB815}"/>
              </a:ext>
            </a:extLst>
          </p:cNvPr>
          <p:cNvSpPr txBox="1">
            <a:spLocks/>
          </p:cNvSpPr>
          <p:nvPr/>
        </p:nvSpPr>
        <p:spPr>
          <a:xfrm>
            <a:off x="975250" y="3782671"/>
            <a:ext cx="7193400" cy="7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/>
              <a:t>Roboflow is website that helps custom dataset formation and training.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ctrTitle"/>
          </p:nvPr>
        </p:nvSpPr>
        <p:spPr>
          <a:xfrm>
            <a:off x="1017781" y="638632"/>
            <a:ext cx="4419001" cy="5824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200" b="1" dirty="0"/>
              <a:t>Algorithm Used</a:t>
            </a:r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1"/>
          </p:nvPr>
        </p:nvSpPr>
        <p:spPr>
          <a:xfrm>
            <a:off x="1170724" y="2302269"/>
            <a:ext cx="7193400" cy="2007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lnSpc>
                <a:spcPct val="150000"/>
              </a:lnSpc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Titillium Web Light" panose="00000400000000000000" pitchFamily="2" charset="0"/>
              </a:rPr>
              <a:t>YOLO an acronym for 'You only look once', is an object detection algorithm that divides images into a grid system. Each cell in the grid is responsible for detecting objects within itself.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Titillium Web Light" panose="00000400000000000000" pitchFamily="2" charset="0"/>
              </a:rPr>
              <a:t>YOLOv5 is one of the most famous object detection algorithms due to its speed and accuracy.</a:t>
            </a:r>
          </a:p>
        </p:txBody>
      </p:sp>
      <p:sp>
        <p:nvSpPr>
          <p:cNvPr id="381" name="Google Shape;381;p38"/>
          <p:cNvSpPr/>
          <p:nvPr/>
        </p:nvSpPr>
        <p:spPr>
          <a:xfrm>
            <a:off x="1170724" y="16027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6;p17">
            <a:extLst>
              <a:ext uri="{FF2B5EF4-FFF2-40B4-BE49-F238E27FC236}">
                <a16:creationId xmlns:a16="http://schemas.microsoft.com/office/drawing/2014/main" id="{11DB0251-D462-16FD-5239-0FCFE8933B81}"/>
              </a:ext>
            </a:extLst>
          </p:cNvPr>
          <p:cNvSpPr txBox="1">
            <a:spLocks/>
          </p:cNvSpPr>
          <p:nvPr/>
        </p:nvSpPr>
        <p:spPr>
          <a:xfrm>
            <a:off x="1956989" y="1583823"/>
            <a:ext cx="1353281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GB" b="1" dirty="0"/>
              <a:t>YOLOv5</a:t>
            </a:r>
          </a:p>
        </p:txBody>
      </p:sp>
    </p:spTree>
    <p:extLst>
      <p:ext uri="{BB962C8B-B14F-4D97-AF65-F5344CB8AC3E}">
        <p14:creationId xmlns:p14="http://schemas.microsoft.com/office/powerpoint/2010/main" val="15772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>
            <a:extLst>
              <a:ext uri="{FF2B5EF4-FFF2-40B4-BE49-F238E27FC236}">
                <a16:creationId xmlns:a16="http://schemas.microsoft.com/office/drawing/2014/main" id="{609E5FAA-FE9B-FD14-63D8-1CAD546E8ADC}"/>
              </a:ext>
            </a:extLst>
          </p:cNvPr>
          <p:cNvSpPr/>
          <p:nvPr/>
        </p:nvSpPr>
        <p:spPr>
          <a:xfrm>
            <a:off x="1144800" y="2224419"/>
            <a:ext cx="759349" cy="694661"/>
          </a:xfrm>
          <a:prstGeom prst="plaqu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1062325" y="828824"/>
            <a:ext cx="6554864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Pre-processing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6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1081;p48">
            <a:extLst>
              <a:ext uri="{FF2B5EF4-FFF2-40B4-BE49-F238E27FC236}">
                <a16:creationId xmlns:a16="http://schemas.microsoft.com/office/drawing/2014/main" id="{BB340B93-A3E6-EC66-CB38-EA6C449B874D}"/>
              </a:ext>
            </a:extLst>
          </p:cNvPr>
          <p:cNvGrpSpPr/>
          <p:nvPr/>
        </p:nvGrpSpPr>
        <p:grpSpPr>
          <a:xfrm>
            <a:off x="1298264" y="2354753"/>
            <a:ext cx="452420" cy="433992"/>
            <a:chOff x="5233525" y="4954450"/>
            <a:chExt cx="538275" cy="516350"/>
          </a:xfrm>
        </p:grpSpPr>
        <p:sp>
          <p:nvSpPr>
            <p:cNvPr id="8" name="Google Shape;1082;p48">
              <a:extLst>
                <a:ext uri="{FF2B5EF4-FFF2-40B4-BE49-F238E27FC236}">
                  <a16:creationId xmlns:a16="http://schemas.microsoft.com/office/drawing/2014/main" id="{8AD18C95-DB91-2018-E910-56EB02F2439F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" name="Google Shape;1083;p48">
              <a:extLst>
                <a:ext uri="{FF2B5EF4-FFF2-40B4-BE49-F238E27FC236}">
                  <a16:creationId xmlns:a16="http://schemas.microsoft.com/office/drawing/2014/main" id="{470E42B4-5177-0E7E-1797-D0DF1712EB7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" name="Google Shape;1084;p48">
              <a:extLst>
                <a:ext uri="{FF2B5EF4-FFF2-40B4-BE49-F238E27FC236}">
                  <a16:creationId xmlns:a16="http://schemas.microsoft.com/office/drawing/2014/main" id="{915D2695-B9A1-FD30-5822-D4C1A6371E6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1" name="Google Shape;1085;p48">
              <a:extLst>
                <a:ext uri="{FF2B5EF4-FFF2-40B4-BE49-F238E27FC236}">
                  <a16:creationId xmlns:a16="http://schemas.microsoft.com/office/drawing/2014/main" id="{A3D05AE1-0B9D-4B81-CFA2-14095EA01EF3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2" name="Google Shape;1086;p48">
              <a:extLst>
                <a:ext uri="{FF2B5EF4-FFF2-40B4-BE49-F238E27FC236}">
                  <a16:creationId xmlns:a16="http://schemas.microsoft.com/office/drawing/2014/main" id="{760A84CB-26B9-C94F-433C-74EDD94AC91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3" name="Google Shape;1087;p48">
              <a:extLst>
                <a:ext uri="{FF2B5EF4-FFF2-40B4-BE49-F238E27FC236}">
                  <a16:creationId xmlns:a16="http://schemas.microsoft.com/office/drawing/2014/main" id="{CAA73B5B-17D0-9EAA-7959-86B0B060DCF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4" name="Google Shape;1088;p48">
              <a:extLst>
                <a:ext uri="{FF2B5EF4-FFF2-40B4-BE49-F238E27FC236}">
                  <a16:creationId xmlns:a16="http://schemas.microsoft.com/office/drawing/2014/main" id="{C41FCB76-9B8F-90C3-29B9-3BC930FBBE6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5" name="Google Shape;1089;p48">
              <a:extLst>
                <a:ext uri="{FF2B5EF4-FFF2-40B4-BE49-F238E27FC236}">
                  <a16:creationId xmlns:a16="http://schemas.microsoft.com/office/drawing/2014/main" id="{28D64A2F-B796-D4DD-16F5-C9CD092B322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6" name="Google Shape;1090;p48">
              <a:extLst>
                <a:ext uri="{FF2B5EF4-FFF2-40B4-BE49-F238E27FC236}">
                  <a16:creationId xmlns:a16="http://schemas.microsoft.com/office/drawing/2014/main" id="{61969822-FB30-D20F-20DC-B108B46F785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" name="Google Shape;1091;p48">
              <a:extLst>
                <a:ext uri="{FF2B5EF4-FFF2-40B4-BE49-F238E27FC236}">
                  <a16:creationId xmlns:a16="http://schemas.microsoft.com/office/drawing/2014/main" id="{5088613C-59F0-83E3-A230-6E76B32CA59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" name="Google Shape;1092;p48">
              <a:extLst>
                <a:ext uri="{FF2B5EF4-FFF2-40B4-BE49-F238E27FC236}">
                  <a16:creationId xmlns:a16="http://schemas.microsoft.com/office/drawing/2014/main" id="{696C28BB-9D3A-FD78-7776-052CA607CDA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9" name="Google Shape;101;p15">
            <a:extLst>
              <a:ext uri="{FF2B5EF4-FFF2-40B4-BE49-F238E27FC236}">
                <a16:creationId xmlns:a16="http://schemas.microsoft.com/office/drawing/2014/main" id="{DBE82A98-3419-FE64-AF10-4ED87B877D0F}"/>
              </a:ext>
            </a:extLst>
          </p:cNvPr>
          <p:cNvSpPr txBox="1">
            <a:spLocks/>
          </p:cNvSpPr>
          <p:nvPr/>
        </p:nvSpPr>
        <p:spPr>
          <a:xfrm>
            <a:off x="2641264" y="3376514"/>
            <a:ext cx="4852800" cy="78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dk1"/>
                </a:solidFill>
                <a:latin typeface="Titillium Web Light" panose="00000400000000000000" pitchFamily="2" charset="0"/>
                <a:ea typeface="Titillium Web"/>
                <a:cs typeface="Titillium Web"/>
                <a:sym typeface="Titillium Web"/>
              </a:rPr>
              <a:t>Images were annotated manually with the Roboflow annotation tool. </a:t>
            </a:r>
          </a:p>
        </p:txBody>
      </p:sp>
      <p:sp>
        <p:nvSpPr>
          <p:cNvPr id="20" name="Google Shape;101;p15">
            <a:extLst>
              <a:ext uri="{FF2B5EF4-FFF2-40B4-BE49-F238E27FC236}">
                <a16:creationId xmlns:a16="http://schemas.microsoft.com/office/drawing/2014/main" id="{1073153C-9C13-9898-8530-06C624B758EF}"/>
              </a:ext>
            </a:extLst>
          </p:cNvPr>
          <p:cNvSpPr txBox="1">
            <a:spLocks/>
          </p:cNvSpPr>
          <p:nvPr/>
        </p:nvSpPr>
        <p:spPr>
          <a:xfrm>
            <a:off x="2289600" y="2338757"/>
            <a:ext cx="5741933" cy="58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Roboflow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 was used to pre-process our customized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7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9" name="Google Shape;101;p15">
            <a:extLst>
              <a:ext uri="{FF2B5EF4-FFF2-40B4-BE49-F238E27FC236}">
                <a16:creationId xmlns:a16="http://schemas.microsoft.com/office/drawing/2014/main" id="{876D59F9-9244-AA39-275B-90D205354ACE}"/>
              </a:ext>
            </a:extLst>
          </p:cNvPr>
          <p:cNvSpPr txBox="1">
            <a:spLocks/>
          </p:cNvSpPr>
          <p:nvPr/>
        </p:nvSpPr>
        <p:spPr>
          <a:xfrm>
            <a:off x="1458813" y="524372"/>
            <a:ext cx="4331152" cy="389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dk1"/>
                </a:solidFill>
              </a:rPr>
              <a:t>Following split was performed:</a:t>
            </a:r>
          </a:p>
          <a:p>
            <a:pPr marL="0" indent="0" algn="ctr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1400" dirty="0">
                <a:solidFill>
                  <a:schemeClr val="dk1"/>
                </a:solidFill>
              </a:rPr>
              <a:t>Training Data:	70%</a:t>
            </a:r>
          </a:p>
          <a:p>
            <a:pPr marL="0" indent="0" algn="ctr">
              <a:buClr>
                <a:schemeClr val="accent4">
                  <a:lumMod val="75000"/>
                </a:schemeClr>
              </a:buClr>
              <a:buNone/>
            </a:pPr>
            <a:r>
              <a:rPr lang="en-GB" sz="1400" dirty="0">
                <a:solidFill>
                  <a:schemeClr val="dk1"/>
                </a:solidFill>
              </a:rPr>
              <a:t>Validation Data:	20%</a:t>
            </a:r>
          </a:p>
          <a:p>
            <a:pPr marL="0" indent="0" algn="ctr">
              <a:buClr>
                <a:schemeClr val="accent4">
                  <a:lumMod val="75000"/>
                </a:schemeClr>
              </a:buClr>
              <a:buNone/>
            </a:pPr>
            <a:r>
              <a:rPr lang="en-GB" sz="1400" dirty="0">
                <a:solidFill>
                  <a:schemeClr val="dk1"/>
                </a:solidFill>
              </a:rPr>
              <a:t>Testing Data:	10%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GB" sz="18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dk1"/>
                </a:solidFill>
              </a:rPr>
              <a:t>Auto orient: Applied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dk1"/>
              </a:solidFill>
              <a:latin typeface="Titillium Web Light" panose="00000400000000000000" pitchFamily="2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n-GB" sz="1800" dirty="0">
                <a:solidFill>
                  <a:schemeClr val="tx1"/>
                </a:solidFill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chemeClr val="tx1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Stretch to 416x416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dk1"/>
              </a:solidFill>
              <a:latin typeface="Titillium Web Light" panose="00000400000000000000" pitchFamily="2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dk1"/>
                </a:solidFill>
              </a:rPr>
              <a:t>Augmentation applied were 90 </a:t>
            </a:r>
            <a:r>
              <a:rPr lang="en-GB" sz="1800" dirty="0">
                <a:solidFill>
                  <a:schemeClr val="dk1"/>
                </a:solidFill>
                <a:latin typeface="Titillium Web Light" panose="00000400000000000000" pitchFamily="2" charset="0"/>
              </a:rPr>
              <a:t>̊ rotation and -15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  <a:latin typeface="Titillium Web Light" panose="00000400000000000000" pitchFamily="2" charset="0"/>
              </a:rPr>
              <a:t>̊  to +15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  <a:latin typeface="Titillium Web Light" panose="00000400000000000000" pitchFamily="2" charset="0"/>
              </a:rPr>
              <a:t>̊  tilt.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dk1"/>
              </a:solidFill>
              <a:latin typeface="Titillium Web Light" panose="00000400000000000000" pitchFamily="2" charset="0"/>
            </a:endParaRPr>
          </a:p>
        </p:txBody>
      </p:sp>
      <p:grpSp>
        <p:nvGrpSpPr>
          <p:cNvPr id="17" name="Google Shape;693;p48">
            <a:extLst>
              <a:ext uri="{FF2B5EF4-FFF2-40B4-BE49-F238E27FC236}">
                <a16:creationId xmlns:a16="http://schemas.microsoft.com/office/drawing/2014/main" id="{A9453697-B33C-2B5F-3A82-9D6A26CE0C69}"/>
              </a:ext>
            </a:extLst>
          </p:cNvPr>
          <p:cNvGrpSpPr/>
          <p:nvPr/>
        </p:nvGrpSpPr>
        <p:grpSpPr>
          <a:xfrm>
            <a:off x="7216199" y="595981"/>
            <a:ext cx="1091373" cy="863620"/>
            <a:chOff x="1929775" y="320925"/>
            <a:chExt cx="423800" cy="372650"/>
          </a:xfrm>
        </p:grpSpPr>
        <p:sp>
          <p:nvSpPr>
            <p:cNvPr id="18" name="Google Shape;694;p48">
              <a:extLst>
                <a:ext uri="{FF2B5EF4-FFF2-40B4-BE49-F238E27FC236}">
                  <a16:creationId xmlns:a16="http://schemas.microsoft.com/office/drawing/2014/main" id="{6CE0C8F3-3415-2FFF-4E43-2FC024BFB3AB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5;p48">
              <a:extLst>
                <a:ext uri="{FF2B5EF4-FFF2-40B4-BE49-F238E27FC236}">
                  <a16:creationId xmlns:a16="http://schemas.microsoft.com/office/drawing/2014/main" id="{BDD4482F-A447-BA59-4D18-EE9225ECFA9E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6;p48">
              <a:extLst>
                <a:ext uri="{FF2B5EF4-FFF2-40B4-BE49-F238E27FC236}">
                  <a16:creationId xmlns:a16="http://schemas.microsoft.com/office/drawing/2014/main" id="{A1B88B1B-950F-BC6F-F3BA-F3D36C8F5435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7;p48">
              <a:extLst>
                <a:ext uri="{FF2B5EF4-FFF2-40B4-BE49-F238E27FC236}">
                  <a16:creationId xmlns:a16="http://schemas.microsoft.com/office/drawing/2014/main" id="{8D54AC4B-6851-6F6E-768E-F42A52973A6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8;p48">
              <a:extLst>
                <a:ext uri="{FF2B5EF4-FFF2-40B4-BE49-F238E27FC236}">
                  <a16:creationId xmlns:a16="http://schemas.microsoft.com/office/drawing/2014/main" id="{BECEF2E0-0076-36E8-A688-42FE0D9307AD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10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>
            <a:extLst>
              <a:ext uri="{FF2B5EF4-FFF2-40B4-BE49-F238E27FC236}">
                <a16:creationId xmlns:a16="http://schemas.microsoft.com/office/drawing/2014/main" id="{609E5FAA-FE9B-FD14-63D8-1CAD546E8ADC}"/>
              </a:ext>
            </a:extLst>
          </p:cNvPr>
          <p:cNvSpPr/>
          <p:nvPr/>
        </p:nvSpPr>
        <p:spPr>
          <a:xfrm>
            <a:off x="1144800" y="2224419"/>
            <a:ext cx="759349" cy="694661"/>
          </a:xfrm>
          <a:prstGeom prst="plaqu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988936" y="888991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4"/>
                </a:solidFill>
              </a:rPr>
              <a:t>Training</a:t>
            </a:r>
            <a:endParaRPr sz="6600" dirty="0">
              <a:solidFill>
                <a:schemeClr val="accent4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2483396" y="2351731"/>
            <a:ext cx="7404883" cy="208679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SzPct val="112000"/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dk1"/>
                </a:solidFill>
                <a:latin typeface="Titillium Web Light" panose="00000400000000000000" pitchFamily="2" charset="0"/>
                <a:ea typeface="Titillium Web"/>
                <a:cs typeface="Titillium Web"/>
                <a:sym typeface="Titillium Web"/>
              </a:rPr>
              <a:t>4 models were fine-tuned on pre-defined Yolov5 model.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12000"/>
              <a:buFont typeface="Courier New" panose="02070309020205020404" pitchFamily="49" charset="0"/>
              <a:buChar char="o"/>
            </a:pPr>
            <a:endParaRPr lang="en-GB" sz="1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12000"/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dk1"/>
                </a:solidFill>
                <a:latin typeface="Titillium Web Light" panose="00000400000000000000" pitchFamily="2" charset="0"/>
                <a:ea typeface="Titillium Web"/>
                <a:cs typeface="Titillium Web"/>
                <a:sym typeface="Titillium Web"/>
              </a:rPr>
              <a:t>Hyperparameters tuned:</a:t>
            </a:r>
          </a:p>
          <a:p>
            <a:pPr marL="457200" lvl="1" indent="0">
              <a:spcBef>
                <a:spcPts val="1200"/>
              </a:spcBef>
              <a:buClr>
                <a:schemeClr val="accent5">
                  <a:lumMod val="75000"/>
                </a:schemeClr>
              </a:buClr>
              <a:buSzPts val="1100"/>
              <a:buNone/>
            </a:pPr>
            <a:r>
              <a:rPr lang="en-GB" sz="1400" dirty="0">
                <a:solidFill>
                  <a:schemeClr val="dk1"/>
                </a:solidFill>
              </a:rPr>
              <a:t>epochs</a:t>
            </a:r>
          </a:p>
          <a:p>
            <a:pPr marL="457200" lvl="1" indent="0">
              <a:spcBef>
                <a:spcPts val="600"/>
              </a:spcBef>
              <a:buClr>
                <a:schemeClr val="accent5">
                  <a:lumMod val="75000"/>
                </a:schemeClr>
              </a:buClr>
              <a:buSzPts val="1100"/>
              <a:buNone/>
            </a:pPr>
            <a:r>
              <a:rPr lang="en-GB" sz="1400" dirty="0">
                <a:solidFill>
                  <a:schemeClr val="dk1"/>
                </a:solidFill>
              </a:rPr>
              <a:t>batch size</a:t>
            </a:r>
            <a:endParaRPr lang="en-GB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dk1"/>
                </a:solidFill>
              </a:rPr>
              <a:t>Dataset size incremented</a:t>
            </a:r>
          </a:p>
          <a:p>
            <a:pPr marL="742950" lvl="1" indent="-285750">
              <a:spcBef>
                <a:spcPts val="600"/>
              </a:spcBef>
              <a:buClr>
                <a:schemeClr val="accent5">
                  <a:lumMod val="75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dk1"/>
                </a:solidFill>
              </a:rPr>
              <a:t>Augmentation modification</a:t>
            </a:r>
          </a:p>
          <a:p>
            <a:pPr marL="742950" lvl="1" indent="-285750">
              <a:spcBef>
                <a:spcPts val="600"/>
              </a:spcBef>
              <a:buClr>
                <a:schemeClr val="accent5">
                  <a:lumMod val="75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dk1"/>
                </a:solidFill>
              </a:rPr>
              <a:t>Number of Classes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8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1081;p48">
            <a:extLst>
              <a:ext uri="{FF2B5EF4-FFF2-40B4-BE49-F238E27FC236}">
                <a16:creationId xmlns:a16="http://schemas.microsoft.com/office/drawing/2014/main" id="{BB340B93-A3E6-EC66-CB38-EA6C449B874D}"/>
              </a:ext>
            </a:extLst>
          </p:cNvPr>
          <p:cNvGrpSpPr/>
          <p:nvPr/>
        </p:nvGrpSpPr>
        <p:grpSpPr>
          <a:xfrm>
            <a:off x="1298264" y="2354753"/>
            <a:ext cx="452420" cy="433992"/>
            <a:chOff x="5233525" y="4954450"/>
            <a:chExt cx="538275" cy="516350"/>
          </a:xfrm>
        </p:grpSpPr>
        <p:sp>
          <p:nvSpPr>
            <p:cNvPr id="8" name="Google Shape;1082;p48">
              <a:extLst>
                <a:ext uri="{FF2B5EF4-FFF2-40B4-BE49-F238E27FC236}">
                  <a16:creationId xmlns:a16="http://schemas.microsoft.com/office/drawing/2014/main" id="{8AD18C95-DB91-2018-E910-56EB02F2439F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" name="Google Shape;1083;p48">
              <a:extLst>
                <a:ext uri="{FF2B5EF4-FFF2-40B4-BE49-F238E27FC236}">
                  <a16:creationId xmlns:a16="http://schemas.microsoft.com/office/drawing/2014/main" id="{470E42B4-5177-0E7E-1797-D0DF1712EB7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" name="Google Shape;1084;p48">
              <a:extLst>
                <a:ext uri="{FF2B5EF4-FFF2-40B4-BE49-F238E27FC236}">
                  <a16:creationId xmlns:a16="http://schemas.microsoft.com/office/drawing/2014/main" id="{915D2695-B9A1-FD30-5822-D4C1A6371E6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1" name="Google Shape;1085;p48">
              <a:extLst>
                <a:ext uri="{FF2B5EF4-FFF2-40B4-BE49-F238E27FC236}">
                  <a16:creationId xmlns:a16="http://schemas.microsoft.com/office/drawing/2014/main" id="{A3D05AE1-0B9D-4B81-CFA2-14095EA01EF3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2" name="Google Shape;1086;p48">
              <a:extLst>
                <a:ext uri="{FF2B5EF4-FFF2-40B4-BE49-F238E27FC236}">
                  <a16:creationId xmlns:a16="http://schemas.microsoft.com/office/drawing/2014/main" id="{760A84CB-26B9-C94F-433C-74EDD94AC91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3" name="Google Shape;1087;p48">
              <a:extLst>
                <a:ext uri="{FF2B5EF4-FFF2-40B4-BE49-F238E27FC236}">
                  <a16:creationId xmlns:a16="http://schemas.microsoft.com/office/drawing/2014/main" id="{CAA73B5B-17D0-9EAA-7959-86B0B060DCF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4" name="Google Shape;1088;p48">
              <a:extLst>
                <a:ext uri="{FF2B5EF4-FFF2-40B4-BE49-F238E27FC236}">
                  <a16:creationId xmlns:a16="http://schemas.microsoft.com/office/drawing/2014/main" id="{C41FCB76-9B8F-90C3-29B9-3BC930FBBE6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5" name="Google Shape;1089;p48">
              <a:extLst>
                <a:ext uri="{FF2B5EF4-FFF2-40B4-BE49-F238E27FC236}">
                  <a16:creationId xmlns:a16="http://schemas.microsoft.com/office/drawing/2014/main" id="{28D64A2F-B796-D4DD-16F5-C9CD092B322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6" name="Google Shape;1090;p48">
              <a:extLst>
                <a:ext uri="{FF2B5EF4-FFF2-40B4-BE49-F238E27FC236}">
                  <a16:creationId xmlns:a16="http://schemas.microsoft.com/office/drawing/2014/main" id="{61969822-FB30-D20F-20DC-B108B46F785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" name="Google Shape;1091;p48">
              <a:extLst>
                <a:ext uri="{FF2B5EF4-FFF2-40B4-BE49-F238E27FC236}">
                  <a16:creationId xmlns:a16="http://schemas.microsoft.com/office/drawing/2014/main" id="{5088613C-59F0-83E3-A230-6E76B32CA59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" name="Google Shape;1092;p48">
              <a:extLst>
                <a:ext uri="{FF2B5EF4-FFF2-40B4-BE49-F238E27FC236}">
                  <a16:creationId xmlns:a16="http://schemas.microsoft.com/office/drawing/2014/main" id="{696C28BB-9D3A-FD78-7776-052CA607CDA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400B6A-9B94-8FA9-A134-8A106DDF7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74273"/>
              </p:ext>
            </p:extLst>
          </p:nvPr>
        </p:nvGraphicFramePr>
        <p:xfrm>
          <a:off x="535406" y="131062"/>
          <a:ext cx="4575076" cy="904988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143769">
                  <a:extLst>
                    <a:ext uri="{9D8B030D-6E8A-4147-A177-3AD203B41FA5}">
                      <a16:colId xmlns:a16="http://schemas.microsoft.com/office/drawing/2014/main" val="719001224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1605077547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3489892365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2228726577"/>
                    </a:ext>
                  </a:extLst>
                </a:gridCol>
              </a:tblGrid>
              <a:tr h="300094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Epochs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8292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80095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60413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B8100C6-E554-A952-F261-D52765878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36320"/>
              </p:ext>
            </p:extLst>
          </p:nvPr>
        </p:nvGraphicFramePr>
        <p:xfrm>
          <a:off x="535404" y="2571750"/>
          <a:ext cx="4575076" cy="953184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143769">
                  <a:extLst>
                    <a:ext uri="{9D8B030D-6E8A-4147-A177-3AD203B41FA5}">
                      <a16:colId xmlns:a16="http://schemas.microsoft.com/office/drawing/2014/main" val="719001224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1605077547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3489892365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2228726577"/>
                    </a:ext>
                  </a:extLst>
                </a:gridCol>
              </a:tblGrid>
              <a:tr h="266459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Dataset Size (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# of 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images)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8292"/>
                  </a:ext>
                </a:extLst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80095"/>
                  </a:ext>
                </a:extLst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33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352 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395  (530)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448  (689)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60413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8D411AB-3738-831F-6764-E90E3789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15733"/>
              </p:ext>
            </p:extLst>
          </p:nvPr>
        </p:nvGraphicFramePr>
        <p:xfrm>
          <a:off x="3987208" y="3791264"/>
          <a:ext cx="4575075" cy="980136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145767">
                  <a:extLst>
                    <a:ext uri="{9D8B030D-6E8A-4147-A177-3AD203B41FA5}">
                      <a16:colId xmlns:a16="http://schemas.microsoft.com/office/drawing/2014/main" val="719001224"/>
                    </a:ext>
                  </a:extLst>
                </a:gridCol>
                <a:gridCol w="1145767">
                  <a:extLst>
                    <a:ext uri="{9D8B030D-6E8A-4147-A177-3AD203B41FA5}">
                      <a16:colId xmlns:a16="http://schemas.microsoft.com/office/drawing/2014/main" val="1605077547"/>
                    </a:ext>
                  </a:extLst>
                </a:gridCol>
                <a:gridCol w="1145767">
                  <a:extLst>
                    <a:ext uri="{9D8B030D-6E8A-4147-A177-3AD203B41FA5}">
                      <a16:colId xmlns:a16="http://schemas.microsoft.com/office/drawing/2014/main" val="3489892365"/>
                    </a:ext>
                  </a:extLst>
                </a:gridCol>
                <a:gridCol w="1137774">
                  <a:extLst>
                    <a:ext uri="{9D8B030D-6E8A-4147-A177-3AD203B41FA5}">
                      <a16:colId xmlns:a16="http://schemas.microsoft.com/office/drawing/2014/main" val="2228726577"/>
                    </a:ext>
                  </a:extLst>
                </a:gridCol>
              </a:tblGrid>
              <a:tr h="277535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Number of Classes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8292"/>
                  </a:ext>
                </a:extLst>
              </a:tr>
              <a:tr h="337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80095"/>
                  </a:ext>
                </a:extLst>
              </a:tr>
              <a:tr h="3376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5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5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5</a:t>
                      </a:r>
                      <a:endParaRPr lang="en-GB" sz="1100" dirty="0">
                        <a:solidFill>
                          <a:schemeClr val="bg1"/>
                        </a:solidFill>
                        <a:latin typeface="Titillium Web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60413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A726123-1056-4442-8470-397B3FD0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7122"/>
              </p:ext>
            </p:extLst>
          </p:nvPr>
        </p:nvGraphicFramePr>
        <p:xfrm>
          <a:off x="3987208" y="1352550"/>
          <a:ext cx="4575076" cy="952870"/>
        </p:xfrm>
        <a:graphic>
          <a:graphicData uri="http://schemas.openxmlformats.org/drawingml/2006/table">
            <a:tbl>
              <a:tblPr firstRow="1" bandRow="1">
                <a:tableStyleId>{25171DD6-2702-4FCF-BC82-B343C2BCD5F6}</a:tableStyleId>
              </a:tblPr>
              <a:tblGrid>
                <a:gridCol w="1143769">
                  <a:extLst>
                    <a:ext uri="{9D8B030D-6E8A-4147-A177-3AD203B41FA5}">
                      <a16:colId xmlns:a16="http://schemas.microsoft.com/office/drawing/2014/main" val="719001224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1605077547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3489892365"/>
                    </a:ext>
                  </a:extLst>
                </a:gridCol>
                <a:gridCol w="1143769">
                  <a:extLst>
                    <a:ext uri="{9D8B030D-6E8A-4147-A177-3AD203B41FA5}">
                      <a16:colId xmlns:a16="http://schemas.microsoft.com/office/drawing/2014/main" val="2228726577"/>
                    </a:ext>
                  </a:extLst>
                </a:gridCol>
              </a:tblGrid>
              <a:tr h="2320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Batch Size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8292"/>
                  </a:ext>
                </a:extLst>
              </a:tr>
              <a:tr h="32403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80095"/>
                  </a:ext>
                </a:extLst>
              </a:tr>
              <a:tr h="32403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Titillium Web Light" panose="00000400000000000000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6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1913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616</Words>
  <Application>Microsoft Office PowerPoint</Application>
  <PresentationFormat>On-screen Show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</vt:lpstr>
      <vt:lpstr>Arial</vt:lpstr>
      <vt:lpstr>Titillium Web</vt:lpstr>
      <vt:lpstr>Titillium Web Light</vt:lpstr>
      <vt:lpstr>Calibri</vt:lpstr>
      <vt:lpstr>Courier New</vt:lpstr>
      <vt:lpstr>Quantico</vt:lpstr>
      <vt:lpstr>Juno template</vt:lpstr>
      <vt:lpstr>Weapon Detection System</vt:lpstr>
      <vt:lpstr>Introduction</vt:lpstr>
      <vt:lpstr>PowerPoint Presentation</vt:lpstr>
      <vt:lpstr>DataSet Formation</vt:lpstr>
      <vt:lpstr>Algorithm Used</vt:lpstr>
      <vt:lpstr>Pre-processing</vt:lpstr>
      <vt:lpstr>PowerPoint Presentation</vt:lpstr>
      <vt:lpstr>Training</vt:lpstr>
      <vt:lpstr>PowerPoint Presentation</vt:lpstr>
      <vt:lpstr>Final Model</vt:lpstr>
      <vt:lpstr>Analysis</vt:lpstr>
      <vt:lpstr>Some detected results</vt:lpstr>
      <vt:lpstr>Comparison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 Detection System</dc:title>
  <cp:lastModifiedBy>Eisha Arif</cp:lastModifiedBy>
  <cp:revision>7</cp:revision>
  <dcterms:modified xsi:type="dcterms:W3CDTF">2022-05-28T09:07:15Z</dcterms:modified>
</cp:coreProperties>
</file>