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CenturySchoolbook-bold.fntdata"/><Relationship Id="rId10" Type="http://schemas.openxmlformats.org/officeDocument/2006/relationships/slide" Target="slides/slide3.xml"/><Relationship Id="rId21" Type="http://schemas.openxmlformats.org/officeDocument/2006/relationships/font" Target="fonts/CenturySchoolbook-regular.fntdata"/><Relationship Id="rId13" Type="http://schemas.openxmlformats.org/officeDocument/2006/relationships/slide" Target="slides/slide6.xml"/><Relationship Id="rId24" Type="http://schemas.openxmlformats.org/officeDocument/2006/relationships/font" Target="fonts/CenturySchoolbook-boldItalic.fntdata"/><Relationship Id="rId12" Type="http://schemas.openxmlformats.org/officeDocument/2006/relationships/slide" Target="slides/slide5.xml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58d2e8af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5158d2e8af_2_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58d2e8a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5158d2e8a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158d2e8af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5158d2e8af_2_1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58d2e8af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5158d2e8af_2_1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58d2e8af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5158d2e8af_2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58d2e8af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5158d2e8af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158d2e8a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5158d2e8af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58d2e8af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5158d2e8af_2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58d2e8af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5158d2e8af_2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5158d2e8af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5158d2e8af_2_1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158d2e8af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5158d2e8af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158d2e8af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5158d2e8af_2_1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158d2e8af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25158d2e8af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946404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3" type="body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82" name="Google Shape;82;p17"/>
          <p:cNvSpPr txBox="1"/>
          <p:nvPr>
            <p:ph idx="4" type="body"/>
          </p:nvPr>
        </p:nvSpPr>
        <p:spPr>
          <a:xfrm>
            <a:off x="4594860" y="1880663"/>
            <a:ext cx="3360420" cy="27484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Schoolbook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946404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4594860" y="1371600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630936" y="342900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None/>
              <a:defRPr b="0"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●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Schoolbook"/>
              <a:buNone/>
              <a:defRPr b="0"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4"/>
          <p:cNvSpPr/>
          <p:nvPr>
            <p:ph idx="2" type="pic"/>
          </p:nvPr>
        </p:nvSpPr>
        <p:spPr>
          <a:xfrm>
            <a:off x="0" y="0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8" name="Google Shape;128;p24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 rot="5400000">
            <a:off x="2537913" y="-219909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  <a:defRPr b="0" i="0" sz="3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7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ctrTitle"/>
          </p:nvPr>
        </p:nvSpPr>
        <p:spPr>
          <a:xfrm>
            <a:off x="908425" y="468798"/>
            <a:ext cx="70638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Schoolbook"/>
              <a:buNone/>
            </a:pPr>
            <a:r>
              <a:rPr lang="tr"/>
              <a:t>Gradient-Free Methods in Neural Network Training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7158700" y="4100725"/>
            <a:ext cx="163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DSEEB </a:t>
            </a:r>
            <a:endParaRPr sz="900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Abdullah Bilici</a:t>
            </a:r>
            <a:endParaRPr sz="900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Eren Oluğ</a:t>
            </a:r>
            <a:endParaRPr sz="900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Salim Beyden</a:t>
            </a:r>
            <a:endParaRPr sz="900">
              <a:solidFill>
                <a:srgbClr val="8E8E9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50" y="1119550"/>
            <a:ext cx="7568999" cy="364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2439900" y="355200"/>
            <a:ext cx="426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2200">
                <a:latin typeface="Century Schoolbook"/>
                <a:ea typeface="Century Schoolbook"/>
                <a:cs typeface="Century Schoolbook"/>
                <a:sym typeface="Century Schoolbook"/>
              </a:rPr>
              <a:t>Performance Comparison</a:t>
            </a:r>
            <a:endParaRPr sz="2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937200" y="293672"/>
            <a:ext cx="7269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                    Comparison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823304" y="1119916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tr"/>
              <a:t>Gradient-Based</a:t>
            </a:r>
            <a:endParaRPr/>
          </a:p>
        </p:txBody>
      </p:sp>
      <p:sp>
        <p:nvSpPr>
          <p:cNvPr id="218" name="Google Shape;218;p37"/>
          <p:cNvSpPr txBox="1"/>
          <p:nvPr>
            <p:ph idx="2" type="body"/>
          </p:nvPr>
        </p:nvSpPr>
        <p:spPr>
          <a:xfrm>
            <a:off x="524375" y="1889475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More robust in neural network training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E</a:t>
            </a:r>
            <a:r>
              <a:rPr lang="tr"/>
              <a:t>ffective if the search space is huge</a:t>
            </a:r>
            <a:endParaRPr/>
          </a:p>
        </p:txBody>
      </p:sp>
      <p:sp>
        <p:nvSpPr>
          <p:cNvPr id="219" name="Google Shape;219;p37"/>
          <p:cNvSpPr txBox="1"/>
          <p:nvPr>
            <p:ph idx="3" type="body"/>
          </p:nvPr>
        </p:nvSpPr>
        <p:spPr>
          <a:xfrm>
            <a:off x="4893760" y="1119916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tr"/>
              <a:t>Gradient-Free</a:t>
            </a:r>
            <a:endParaRPr/>
          </a:p>
        </p:txBody>
      </p:sp>
      <p:sp>
        <p:nvSpPr>
          <p:cNvPr id="220" name="Google Shape;220;p37"/>
          <p:cNvSpPr txBox="1"/>
          <p:nvPr>
            <p:ph idx="4" type="body"/>
          </p:nvPr>
        </p:nvSpPr>
        <p:spPr>
          <a:xfrm>
            <a:off x="4386375" y="1889475"/>
            <a:ext cx="35310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No continuity requirement (Feature selection)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Time complexity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937200" y="434347"/>
            <a:ext cx="72696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Conclusion and Recommendations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937204" y="16002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tr"/>
              <a:t>Training neural network using gradient-free methods doesn’t look promising because of huge search space.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tr"/>
              <a:t>Determining optimum initial weights using GA resulted with finding local minima. Training with gradient descent doesn’t increase accuracy</a:t>
            </a:r>
            <a:r>
              <a:rPr lang="tr"/>
              <a:t>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➔"/>
            </a:pPr>
            <a:r>
              <a:rPr lang="tr"/>
              <a:t>Feature selection using simulated annealing has potential in real world datasets which aren’t already preprocessed. It was better than random feature selection.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Q&amp;A Session</a:t>
            </a:r>
            <a:endParaRPr/>
          </a:p>
        </p:txBody>
      </p:sp>
      <p:pic>
        <p:nvPicPr>
          <p:cNvPr descr="Join our live interactive Q&amp;A session with Google on 18 May 2022" id="232" name="Google Shape;232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89" y="1574187"/>
            <a:ext cx="5729204" cy="267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937267" y="485345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Introduction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656275" y="1949550"/>
            <a:ext cx="7065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➔"/>
            </a:pP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Compare the effectiveness of gradient-based and gradient-free methods.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➔"/>
            </a:pP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Explore possibilities of combining these method to develop hybrid </a:t>
            </a: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algorithms</a:t>
            </a: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➔"/>
            </a:pPr>
            <a:r>
              <a:rPr lang="tr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Through this analysis, we aim to enhance optimization performance and advance the field of optimization techniques.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Gradient Descent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946404" y="1879997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46050" lvl="0" marL="1397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Optimization Algorithm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Parameter Update</a:t>
            </a:r>
            <a:endParaRPr/>
          </a:p>
          <a:p>
            <a:pPr indent="-146050" lvl="0" marL="1397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Gradient Calculation</a:t>
            </a:r>
            <a:endParaRPr/>
          </a:p>
        </p:txBody>
      </p:sp>
      <p:pic>
        <p:nvPicPr>
          <p:cNvPr descr="Gradient Descent - Gradient descent - Product Manager's Artificial  Intelligence Learning Library" id="161" name="Google Shape;16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7870" y="1471491"/>
            <a:ext cx="3934776" cy="220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946404" y="47574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Challenges of Gradient-Based Methods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946404" y="1815737"/>
            <a:ext cx="5890696" cy="285202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Non-differentiable or Discontinuous Functions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Global Optimization and Escaping Local Optima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Expensive or Black-Box Functions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High-Dimensional Search Spaces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Avoiding Manual Hyperparameter Tuning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tr"/>
              <a:t>Exploratory 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946400" y="611150"/>
            <a:ext cx="4018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Genetic Algorithm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1458400" y="1556500"/>
            <a:ext cx="30138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76200" lvl="0" marL="13970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/>
              <a:t>What is Genetic Algorithm?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725" y="3319299"/>
            <a:ext cx="3960385" cy="18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539675" y="1965700"/>
            <a:ext cx="58584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tr">
                <a:solidFill>
                  <a:schemeClr val="dk1"/>
                </a:solidFill>
                <a:highlight>
                  <a:schemeClr val="lt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Class of optimization algorithms inspired by natural selection and genetics.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tr">
                <a:solidFill>
                  <a:schemeClr val="dk1"/>
                </a:solidFill>
                <a:highlight>
                  <a:schemeClr val="lt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Used to solve complex optimization problems by mimicking the process of evolution.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Char char="●"/>
            </a:pPr>
            <a:r>
              <a:rPr lang="tr">
                <a:solidFill>
                  <a:schemeClr val="dk1"/>
                </a:solidFill>
                <a:highlight>
                  <a:schemeClr val="lt1"/>
                </a:highlight>
                <a:latin typeface="Century Schoolbook"/>
                <a:ea typeface="Century Schoolbook"/>
                <a:cs typeface="Century Schoolbook"/>
                <a:sym typeface="Century Schoolbook"/>
              </a:rPr>
              <a:t>Genetic algorithms provide an efficient and effective approach to finding approximate solutions in various domains.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1694263"/>
            <a:ext cx="5200650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>
            <p:ph type="title"/>
          </p:nvPr>
        </p:nvSpPr>
        <p:spPr>
          <a:xfrm>
            <a:off x="946400" y="611150"/>
            <a:ext cx="40188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How does it work?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534804" y="377395"/>
            <a:ext cx="726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Can We Find Initial Weights with Genetic Algorithm?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809292" y="18411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tr" sz="1600"/>
              <a:t>Benefits</a:t>
            </a:r>
            <a:endParaRPr sz="1600"/>
          </a:p>
        </p:txBody>
      </p:sp>
      <p:sp>
        <p:nvSpPr>
          <p:cNvPr id="188" name="Google Shape;188;p33"/>
          <p:cNvSpPr txBox="1"/>
          <p:nvPr>
            <p:ph idx="4294967295" type="body"/>
          </p:nvPr>
        </p:nvSpPr>
        <p:spPr>
          <a:xfrm>
            <a:off x="649612" y="2743550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C</a:t>
            </a:r>
            <a:r>
              <a:rPr lang="tr"/>
              <a:t>an even find the </a:t>
            </a:r>
            <a:r>
              <a:rPr lang="tr"/>
              <a:t>global</a:t>
            </a:r>
            <a:r>
              <a:rPr lang="tr"/>
              <a:t> 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Time complexity doesn’t change </a:t>
            </a:r>
            <a:endParaRPr/>
          </a:p>
        </p:txBody>
      </p:sp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4169597" y="18411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tr" sz="1600"/>
              <a:t>Drawbacks</a:t>
            </a:r>
            <a:endParaRPr sz="1600"/>
          </a:p>
        </p:txBody>
      </p:sp>
      <p:sp>
        <p:nvSpPr>
          <p:cNvPr id="190" name="Google Shape;190;p33"/>
          <p:cNvSpPr txBox="1"/>
          <p:nvPr>
            <p:ph idx="4294967295" type="body"/>
          </p:nvPr>
        </p:nvSpPr>
        <p:spPr>
          <a:xfrm>
            <a:off x="4158612" y="2743550"/>
            <a:ext cx="35310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Can stuck at local minima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/>
              <a:t>Evaluates neural </a:t>
            </a:r>
            <a:r>
              <a:rPr lang="tr"/>
              <a:t>network for fitness function lots of times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937200" y="320123"/>
            <a:ext cx="726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Simulated Annealing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502" y="1721538"/>
            <a:ext cx="3431176" cy="27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4"/>
          <p:cNvSpPr txBox="1"/>
          <p:nvPr/>
        </p:nvSpPr>
        <p:spPr>
          <a:xfrm>
            <a:off x="4732025" y="1673538"/>
            <a:ext cx="2804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Temperature: T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Cooling Rate: r  (&lt;1)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4732025" y="2755500"/>
            <a:ext cx="303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entury Schoolbook"/>
                <a:ea typeface="Century Schoolbook"/>
                <a:cs typeface="Century Schoolbook"/>
                <a:sym typeface="Century Schoolbook"/>
              </a:rPr>
              <a:t>Acceptance probability: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7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374" y="3059275"/>
            <a:ext cx="2456600" cy="12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937200" y="425547"/>
            <a:ext cx="7269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entury Schoolbook"/>
              <a:buNone/>
            </a:pPr>
            <a:r>
              <a:rPr lang="tr"/>
              <a:t>Feature Selection with SA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85325" y="1477100"/>
            <a:ext cx="6916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3045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3725"/>
              <a:buChar char="➔"/>
            </a:pPr>
            <a:r>
              <a:rPr lang="tr" sz="1843"/>
              <a:t>Initialization of process</a:t>
            </a:r>
            <a:endParaRPr sz="18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Randomly select some number of features</a:t>
            </a:r>
            <a:endParaRPr sz="16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Initialize variable to keep the best subset so far</a:t>
            </a:r>
            <a:endParaRPr sz="1643"/>
          </a:p>
          <a:p>
            <a:pPr indent="-30455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83725"/>
              <a:buChar char="➔"/>
            </a:pPr>
            <a:r>
              <a:rPr lang="tr" sz="1843"/>
              <a:t>Repeat during iterations</a:t>
            </a:r>
            <a:endParaRPr sz="18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Randomly add or remove a feature from subset</a:t>
            </a:r>
            <a:endParaRPr sz="16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Evaluate new subset and calculate cost difference between current subset</a:t>
            </a:r>
            <a:endParaRPr sz="16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Check acceptance probability</a:t>
            </a:r>
            <a:endParaRPr sz="1643"/>
          </a:p>
          <a:p>
            <a:pPr indent="-31931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12169"/>
              <a:buChar char="◆"/>
            </a:pPr>
            <a:r>
              <a:rPr lang="tr" sz="1643"/>
              <a:t>Update T value</a:t>
            </a:r>
            <a:endParaRPr sz="1643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