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0"/>
    <p:restoredTop sz="94710"/>
  </p:normalViewPr>
  <p:slideViewPr>
    <p:cSldViewPr snapToGrid="0">
      <p:cViewPr varScale="1">
        <p:scale>
          <a:sx n="146" d="100"/>
          <a:sy n="146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4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804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824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8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67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40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937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3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79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9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7D5A-F61C-3445-9139-E50595B32FFA}" type="datetimeFigureOut">
              <a:rPr lang="tr-TR" smtClean="0"/>
              <a:t>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28F-6AC1-8446-8495-A8B62067F7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952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E2107D5A-F61C-3445-9139-E50595B32FFA}" type="datetimeFigureOut">
              <a:rPr lang="tr-TR" smtClean="0"/>
              <a:pPr/>
              <a:t>1.01.2024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 b="0" i="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AFF0828F-6AC1-8446-8495-A8B62067F79F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9435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Open Sans" panose="020B0606030504020204" pitchFamily="34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b="0" i="0" kern="1200">
          <a:solidFill>
            <a:schemeClr val="tx1"/>
          </a:solidFill>
          <a:effectLst/>
          <a:latin typeface="Open Sans" panose="020B0606030504020204" pitchFamily="34" charset="0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b="0" i="0" kern="1200">
          <a:solidFill>
            <a:schemeClr val="tx1"/>
          </a:solidFill>
          <a:effectLst/>
          <a:latin typeface="Open Sans" panose="020B0606030504020204" pitchFamily="34" charset="0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b="0" i="0" kern="1200">
          <a:solidFill>
            <a:schemeClr val="tx1"/>
          </a:solidFill>
          <a:effectLst/>
          <a:latin typeface="Open Sans" panose="020B0606030504020204" pitchFamily="34" charset="0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b="0" i="0" kern="1200">
          <a:solidFill>
            <a:schemeClr val="tx1"/>
          </a:solidFill>
          <a:effectLst/>
          <a:latin typeface="Open Sans" panose="020B0606030504020204" pitchFamily="34" charset="0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b="0" i="0" kern="1200">
          <a:solidFill>
            <a:schemeClr val="tx1"/>
          </a:solidFill>
          <a:effectLst/>
          <a:latin typeface="Open Sans" panose="020B0606030504020204" pitchFamily="34" charset="0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8151-02EE-FB1B-6603-4B30B1D25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28999"/>
            <a:ext cx="5518066" cy="1784132"/>
          </a:xfrm>
        </p:spPr>
        <p:txBody>
          <a:bodyPr>
            <a:normAutofit/>
          </a:bodyPr>
          <a:lstStyle/>
          <a:p>
            <a:r>
              <a:rPr lang="en-GB" dirty="0"/>
              <a:t>E-Mail Spam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F775E-9D47-71DC-9CCD-A5125DAB7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YZV 311E “Data Mining” Term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E6767-0EDA-D9FB-6B76-5778E2F2294D}"/>
              </a:ext>
            </a:extLst>
          </p:cNvPr>
          <p:cNvSpPr txBox="1"/>
          <p:nvPr/>
        </p:nvSpPr>
        <p:spPr>
          <a:xfrm>
            <a:off x="1340046" y="5804036"/>
            <a:ext cx="28320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Abdullah </a:t>
            </a:r>
            <a:r>
              <a:rPr lang="en-GB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Bilici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150200330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Bora Boyacıoğlu, 150200310</a:t>
            </a:r>
          </a:p>
        </p:txBody>
      </p:sp>
    </p:spTree>
    <p:extLst>
      <p:ext uri="{BB962C8B-B14F-4D97-AF65-F5344CB8AC3E}">
        <p14:creationId xmlns:p14="http://schemas.microsoft.com/office/powerpoint/2010/main" val="166398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BA83-1BD7-8764-B1B8-CB392E81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Conclusions</a:t>
            </a:r>
            <a:br>
              <a:rPr lang="en-GB" dirty="0"/>
            </a:br>
            <a:r>
              <a:rPr lang="en-GB" dirty="0"/>
              <a:t>&amp;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5E5B-0E96-9551-E782-2659D706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got pretty high results, which seems to be the maximum with our limitations.</a:t>
            </a:r>
          </a:p>
          <a:p>
            <a:r>
              <a:rPr lang="en-GB" dirty="0"/>
              <a:t>There are of course more ways to improve these, with much complex models.</a:t>
            </a:r>
          </a:p>
          <a:p>
            <a:r>
              <a:rPr lang="en-GB" dirty="0"/>
              <a:t>Thank you for listening to 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39835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AE52-EB99-DBF0-C9AA-2DEC0930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Growing Importance</a:t>
            </a:r>
            <a:br>
              <a:rPr lang="en-GB" dirty="0"/>
            </a:br>
            <a:r>
              <a:rPr lang="en-GB" dirty="0"/>
              <a:t>&amp; Key Limitations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3F94E-99AB-8401-23F9-C808584CA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A6986-2CD7-CC67-8753-62617B22E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Scams: Individuals</a:t>
            </a:r>
          </a:p>
          <a:p>
            <a:r>
              <a:rPr lang="en-GB" dirty="0"/>
              <a:t>Malware: </a:t>
            </a:r>
            <a:r>
              <a:rPr lang="en-GB" dirty="0" err="1"/>
              <a:t>Compaines</a:t>
            </a:r>
            <a:endParaRPr lang="en-GB" dirty="0"/>
          </a:p>
          <a:p>
            <a:r>
              <a:rPr lang="en-GB" dirty="0"/>
              <a:t>Lots of Junk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D86A34-233F-FBAC-BAD5-D88B29CB9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73A7BA-A7BA-8E99-5D22-7137D417C6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Hard to distinguish</a:t>
            </a:r>
          </a:p>
          <a:p>
            <a:r>
              <a:rPr lang="en-GB" dirty="0"/>
              <a:t>Ineffective Algorithms</a:t>
            </a:r>
          </a:p>
          <a:p>
            <a:r>
              <a:rPr lang="en-GB" dirty="0"/>
              <a:t>False Categorising</a:t>
            </a:r>
          </a:p>
        </p:txBody>
      </p:sp>
    </p:spTree>
    <p:extLst>
      <p:ext uri="{BB962C8B-B14F-4D97-AF65-F5344CB8AC3E}">
        <p14:creationId xmlns:p14="http://schemas.microsoft.com/office/powerpoint/2010/main" val="142067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4442F57-675E-B3E9-B7D7-D244F6AD28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0" b="4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93C09F-FD59-35FC-99A3-3A5FFB54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Highlights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ED0DF2-D1AE-9EDD-69B9-815C3E6BB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512478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Filtering the punctuations, stop-words, etc. after vectorising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Using different models and comparing them for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Hyperparameter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Experimenting on a special </a:t>
            </a:r>
            <a:r>
              <a:rPr lang="en-GB" b="1" dirty="0"/>
              <a:t>BERT</a:t>
            </a:r>
            <a:r>
              <a:rPr lang="en-GB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36301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A177-5730-704B-CC30-67E15DA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Related Studies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1C6397-D963-30CF-BA84-85458D38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GB" dirty="0"/>
              <a:t>There are important researches and competitive works around for this task.</a:t>
            </a:r>
          </a:p>
          <a:p>
            <a:r>
              <a:rPr lang="en-GB" sz="1600" dirty="0"/>
              <a:t>Big companies like Google, Apple and Microsoft for personal addresses</a:t>
            </a:r>
          </a:p>
          <a:p>
            <a:r>
              <a:rPr lang="en-GB" sz="1600" dirty="0"/>
              <a:t>Smaller companies for their business related services</a:t>
            </a:r>
          </a:p>
          <a:p>
            <a:endParaRPr lang="en-GB" sz="900" dirty="0"/>
          </a:p>
          <a:p>
            <a:r>
              <a:rPr lang="en-GB" sz="1600" dirty="0"/>
              <a:t>Kaggle competition in 2011</a:t>
            </a:r>
          </a:p>
          <a:p>
            <a:r>
              <a:rPr lang="en-GB" sz="1600" dirty="0"/>
              <a:t>Our dataset’s model: Harsh Sinha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8167F13-0281-4316-8CF0-CB1D1CAC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887" y="3223714"/>
            <a:ext cx="1968137" cy="196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7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CE5E-946F-E3AD-1C41-0D067E2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System Architecture:</a:t>
            </a:r>
            <a:br>
              <a:rPr lang="en-GB" dirty="0"/>
            </a:br>
            <a:r>
              <a:rPr lang="en-GB" dirty="0"/>
              <a:t>	</a:t>
            </a:r>
            <a:r>
              <a:rPr lang="en-GB" sz="2800" dirty="0"/>
              <a:t>Pre-Processing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20CD47-2EC7-A77D-99BA-8ED828F83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Tokenising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2CA429-8E06-2A21-9775-D8D513177E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Removing stop words and punctuations</a:t>
            </a:r>
          </a:p>
          <a:p>
            <a:r>
              <a:rPr lang="en-GB" dirty="0"/>
              <a:t>Lowercasing</a:t>
            </a:r>
          </a:p>
          <a:p>
            <a:r>
              <a:rPr lang="en-GB" dirty="0"/>
              <a:t>Lemmatisation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247D6B-9DE4-E6E5-C42B-BA68F46F6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Feature Modelling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FD4E848-E48D-032B-5CD1-B57083FE50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TF-IDF</a:t>
            </a:r>
          </a:p>
          <a:p>
            <a:pPr lvl="1"/>
            <a:r>
              <a:rPr lang="en-GB" sz="1400" dirty="0"/>
              <a:t>Term Frequency</a:t>
            </a:r>
          </a:p>
          <a:p>
            <a:pPr lvl="1"/>
            <a:r>
              <a:rPr lang="en-GB" sz="1400" dirty="0"/>
              <a:t>Inverse Document Frequency</a:t>
            </a:r>
          </a:p>
          <a:p>
            <a:r>
              <a:rPr lang="en-GB" dirty="0"/>
              <a:t>Feature Reduction</a:t>
            </a:r>
          </a:p>
        </p:txBody>
      </p:sp>
    </p:spTree>
    <p:extLst>
      <p:ext uri="{BB962C8B-B14F-4D97-AF65-F5344CB8AC3E}">
        <p14:creationId xmlns:p14="http://schemas.microsoft.com/office/powerpoint/2010/main" val="354191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CE5E-946F-E3AD-1C41-0D067E2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System Architecture:</a:t>
            </a:r>
            <a:br>
              <a:rPr lang="en-GB" dirty="0"/>
            </a:br>
            <a:r>
              <a:rPr lang="en-GB" dirty="0"/>
              <a:t>	</a:t>
            </a:r>
            <a:r>
              <a:rPr lang="en-GB" sz="2800" dirty="0"/>
              <a:t>Model Creation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20CD47-2EC7-A77D-99BA-8ED828F83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2CA429-8E06-2A21-9775-D8D513177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9285" y="2851330"/>
            <a:ext cx="3893623" cy="4006669"/>
          </a:xfrm>
        </p:spPr>
        <p:txBody>
          <a:bodyPr>
            <a:normAutofit/>
          </a:bodyPr>
          <a:lstStyle/>
          <a:p>
            <a:r>
              <a:rPr lang="en-GB" sz="1800" dirty="0"/>
              <a:t>Multinomial Naive Bayes</a:t>
            </a:r>
          </a:p>
          <a:p>
            <a:pPr lvl="1"/>
            <a:r>
              <a:rPr lang="en-GB" sz="1200" dirty="0"/>
              <a:t>A: 0.86, P: 1.00, R: 0.40, F1: 0.58</a:t>
            </a:r>
          </a:p>
          <a:p>
            <a:r>
              <a:rPr lang="en-GB" sz="1800" dirty="0"/>
              <a:t>Support Vector Machines</a:t>
            </a:r>
          </a:p>
          <a:p>
            <a:pPr lvl="1"/>
            <a:r>
              <a:rPr lang="en-GB" sz="1200" dirty="0"/>
              <a:t>A: 0.95, P: 0.99, R: 0.80, F1: 0.89</a:t>
            </a:r>
          </a:p>
          <a:p>
            <a:r>
              <a:rPr lang="en-GB" sz="1800" dirty="0"/>
              <a:t>Random Forest</a:t>
            </a:r>
          </a:p>
          <a:p>
            <a:pPr lvl="1"/>
            <a:r>
              <a:rPr lang="en-GB" sz="1200" dirty="0"/>
              <a:t>A: 0.98, P: 0.98, R: 0.93, F1: 0.96</a:t>
            </a:r>
          </a:p>
          <a:p>
            <a:r>
              <a:rPr lang="en-GB" sz="1800" dirty="0"/>
              <a:t>Logistic Regression</a:t>
            </a:r>
          </a:p>
          <a:p>
            <a:pPr lvl="1"/>
            <a:r>
              <a:rPr lang="en-GB" sz="1200" dirty="0"/>
              <a:t>A: 0.90, P: 1.00, R: 0.58, F1: 0.74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247D6B-9DE4-E6E5-C42B-BA68F46F6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Hyperparameter Tuning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FD4E848-E48D-032B-5CD1-B57083FE50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Random Forest</a:t>
            </a:r>
          </a:p>
          <a:p>
            <a:pPr lvl="1"/>
            <a:r>
              <a:rPr lang="en-GB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n_estimators: 400</a:t>
            </a:r>
          </a:p>
          <a:p>
            <a:pPr lvl="1"/>
            <a:r>
              <a:rPr lang="en-GB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min_samples_split: 2</a:t>
            </a:r>
          </a:p>
          <a:p>
            <a:pPr lvl="1"/>
            <a:r>
              <a:rPr lang="en-GB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min_samples_leaf: 1</a:t>
            </a:r>
          </a:p>
          <a:p>
            <a:pPr lvl="1"/>
            <a:r>
              <a:rPr lang="en-GB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max_features: Square Root</a:t>
            </a:r>
          </a:p>
        </p:txBody>
      </p:sp>
    </p:spTree>
    <p:extLst>
      <p:ext uri="{BB962C8B-B14F-4D97-AF65-F5344CB8AC3E}">
        <p14:creationId xmlns:p14="http://schemas.microsoft.com/office/powerpoint/2010/main" val="62081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CE5E-946F-E3AD-1C41-0D067E2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System Architecture:</a:t>
            </a:r>
            <a:br>
              <a:rPr lang="en-GB" dirty="0"/>
            </a:br>
            <a:r>
              <a:rPr lang="en-GB" dirty="0"/>
              <a:t>	</a:t>
            </a:r>
            <a:r>
              <a:rPr lang="en-GB" sz="2800" dirty="0"/>
              <a:t>BERT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20CD47-2EC7-A77D-99BA-8ED828F83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 Creation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2CA429-8E06-2A21-9775-D8D513177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9285" y="2851330"/>
            <a:ext cx="3893623" cy="3071435"/>
          </a:xfrm>
        </p:spPr>
        <p:txBody>
          <a:bodyPr>
            <a:noAutofit/>
          </a:bodyPr>
          <a:lstStyle/>
          <a:p>
            <a:r>
              <a:rPr lang="en-GB" sz="2000" dirty="0"/>
              <a:t>Creation</a:t>
            </a:r>
          </a:p>
          <a:p>
            <a:r>
              <a:rPr lang="en-GB" dirty="0"/>
              <a:t>Training</a:t>
            </a:r>
          </a:p>
          <a:p>
            <a:r>
              <a:rPr lang="en-GB" sz="2000" dirty="0"/>
              <a:t>Loop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247D6B-9DE4-E6E5-C42B-BA68F46F6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FD4E848-E48D-032B-5CD1-B57083FE50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ea typeface="Open Sans" panose="020B0606030504020204" pitchFamily="34" charset="0"/>
                <a:cs typeface="Open Sans" panose="020B0606030504020204" pitchFamily="34" charset="0"/>
              </a:rPr>
              <a:t>Accuracy: 0.98</a:t>
            </a:r>
          </a:p>
          <a:p>
            <a:r>
              <a:rPr lang="en-GB" sz="1600" noProof="1">
                <a:ea typeface="Open Sans" panose="020B0606030504020204" pitchFamily="34" charset="0"/>
                <a:cs typeface="Open Sans" panose="020B0606030504020204" pitchFamily="34" charset="0"/>
              </a:rPr>
              <a:t>Precision: 0.96</a:t>
            </a:r>
          </a:p>
          <a:p>
            <a:r>
              <a:rPr lang="en-GB" sz="1600" noProof="1">
                <a:ea typeface="Open Sans" panose="020B0606030504020204" pitchFamily="34" charset="0"/>
                <a:cs typeface="Open Sans" panose="020B0606030504020204" pitchFamily="34" charset="0"/>
              </a:rPr>
              <a:t>Recall: 0.94</a:t>
            </a:r>
          </a:p>
          <a:p>
            <a:r>
              <a:rPr lang="en-GB" sz="1600" noProof="1">
                <a:ea typeface="Open Sans" panose="020B0606030504020204" pitchFamily="34" charset="0"/>
                <a:cs typeface="Open Sans" panose="020B0606030504020204" pitchFamily="34" charset="0"/>
              </a:rPr>
              <a:t>F1 Score: 0.95</a:t>
            </a:r>
          </a:p>
        </p:txBody>
      </p:sp>
    </p:spTree>
    <p:extLst>
      <p:ext uri="{BB962C8B-B14F-4D97-AF65-F5344CB8AC3E}">
        <p14:creationId xmlns:p14="http://schemas.microsoft.com/office/powerpoint/2010/main" val="368514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16C3-AB08-B5E9-409B-00B21109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D74D-38B9-25B0-9802-3B8D2083C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Our dataset consists of two columns: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spam</a:t>
            </a:r>
            <a:r>
              <a:rPr lang="en-GB" dirty="0"/>
              <a:t>, which contains the email content and an indicator for spam/ham.</a:t>
            </a:r>
          </a:p>
          <a:p>
            <a:r>
              <a:rPr lang="en-GB" dirty="0"/>
              <a:t>There are 5695 rows.</a:t>
            </a:r>
          </a:p>
          <a:p>
            <a:r>
              <a:rPr lang="en-GB" dirty="0"/>
              <a:t>%76 of them are ham, the rest are categorised as spam.</a:t>
            </a:r>
          </a:p>
        </p:txBody>
      </p:sp>
    </p:spTree>
    <p:extLst>
      <p:ext uri="{BB962C8B-B14F-4D97-AF65-F5344CB8AC3E}">
        <p14:creationId xmlns:p14="http://schemas.microsoft.com/office/powerpoint/2010/main" val="277972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2F64-6168-40DF-5350-A56D81EF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Experimental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E79D7-C1E5-0F92-EF3C-20FD10D78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Random Forest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6ED9F-AC71-875F-C51A-FF8887B26C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After hyperparameter tuning, the results are:</a:t>
            </a:r>
          </a:p>
          <a:p>
            <a:pPr lvl="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: 0.97</a:t>
            </a:r>
          </a:p>
          <a:p>
            <a:pPr lvl="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Precision: 0.97</a:t>
            </a:r>
          </a:p>
          <a:p>
            <a:pPr lvl="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Recall   : 0.94</a:t>
            </a:r>
          </a:p>
          <a:p>
            <a:pPr lvl="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F1 Score : 0.95</a:t>
            </a:r>
          </a:p>
          <a:p>
            <a:r>
              <a:rPr lang="en-GB" dirty="0"/>
              <a:t>Using the following properties:</a:t>
            </a:r>
          </a:p>
          <a:p>
            <a:pPr lvl="1"/>
            <a:r>
              <a:rPr lang="en-GB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n_estimators: 400</a:t>
            </a:r>
          </a:p>
          <a:p>
            <a:pPr lvl="1"/>
            <a:r>
              <a:rPr lang="en-GB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min_samples_split: 2</a:t>
            </a:r>
          </a:p>
          <a:p>
            <a:pPr lvl="1"/>
            <a:r>
              <a:rPr lang="en-GB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min_samples_leaf: 1</a:t>
            </a:r>
          </a:p>
          <a:p>
            <a:pPr lvl="1"/>
            <a:r>
              <a:rPr lang="en-GB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max_features: Square Root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52A563-B3B8-DF23-1397-80A8FB4BE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BERT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7C472D-BC39-5927-4E7F-2A612D2264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With 20 epochs and 0.0002 learning rate, the results are:</a:t>
            </a:r>
          </a:p>
          <a:p>
            <a:pPr lvl="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: 0.98</a:t>
            </a:r>
          </a:p>
          <a:p>
            <a:pPr lvl="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Precision: 0.96</a:t>
            </a:r>
          </a:p>
          <a:p>
            <a:pPr lvl="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Recall   : 0.94</a:t>
            </a:r>
          </a:p>
          <a:p>
            <a:pPr lvl="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F1 Score : 0.95</a:t>
            </a:r>
          </a:p>
        </p:txBody>
      </p:sp>
    </p:spTree>
    <p:extLst>
      <p:ext uri="{BB962C8B-B14F-4D97-AF65-F5344CB8AC3E}">
        <p14:creationId xmlns:p14="http://schemas.microsoft.com/office/powerpoint/2010/main" val="52578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{67F4E623-243B-2B43-9DF8-CB808B0C3DC3}tf16401378</Template>
  <TotalTime>232</TotalTime>
  <Words>439</Words>
  <Application>Microsoft Macintosh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Courier New</vt:lpstr>
      <vt:lpstr>MS Shell Dlg 2</vt:lpstr>
      <vt:lpstr>Open Sans</vt:lpstr>
      <vt:lpstr>Wingdings</vt:lpstr>
      <vt:lpstr>Wingdings 3</vt:lpstr>
      <vt:lpstr>Madison</vt:lpstr>
      <vt:lpstr>E-Mail Spam Classification</vt:lpstr>
      <vt:lpstr>Growing Importance &amp; Key Limitations</vt:lpstr>
      <vt:lpstr>Highlights</vt:lpstr>
      <vt:lpstr>Related Studies</vt:lpstr>
      <vt:lpstr>System Architecture:  Pre-Processing</vt:lpstr>
      <vt:lpstr>System Architecture:  Model Creation</vt:lpstr>
      <vt:lpstr>System Architecture:  BERT</vt:lpstr>
      <vt:lpstr>Dataset</vt:lpstr>
      <vt:lpstr>Experimental Results</vt:lpstr>
      <vt:lpstr>Conclusions &amp; 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E-Mail Spam Classification</dc:title>
  <dc:subject>YZV 311E Data Mining Term Project</dc:subject>
  <dc:creator>Bora BOYACIOĞLU</dc:creator>
  <cp:keywords/>
  <dc:description/>
  <cp:lastModifiedBy>Bora BOYACIOĞLU</cp:lastModifiedBy>
  <cp:revision>4</cp:revision>
  <dcterms:created xsi:type="dcterms:W3CDTF">2024-01-01T16:37:06Z</dcterms:created>
  <dcterms:modified xsi:type="dcterms:W3CDTF">2024-01-01T20:29:22Z</dcterms:modified>
  <cp:category/>
</cp:coreProperties>
</file>