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1" r:id="rId6"/>
    <p:sldId id="263" r:id="rId7"/>
    <p:sldId id="262" r:id="rId8"/>
    <p:sldId id="257" r:id="rId9"/>
    <p:sldId id="276" r:id="rId10"/>
    <p:sldId id="260" r:id="rId11"/>
    <p:sldId id="265" r:id="rId12"/>
    <p:sldId id="277" r:id="rId13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302" r:id="rId25"/>
    <p:sldId id="303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295" r:id="rId36"/>
    <p:sldId id="296" r:id="rId37"/>
    <p:sldId id="299" r:id="rId38"/>
    <p:sldId id="300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93" autoAdjust="0"/>
  </p:normalViewPr>
  <p:slideViewPr>
    <p:cSldViewPr>
      <p:cViewPr varScale="1">
        <p:scale>
          <a:sx n="76" d="100"/>
          <a:sy n="76" d="100"/>
        </p:scale>
        <p:origin x="-16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84134-F163-4C66-924B-6C148E8977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59B3-4BB4-456F-AAC6-94541B5C8C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https://www.analyticsvidhya.com/blog/2021/03/variants-of-gradient-descent-algorithm/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5DE24-3556-4F1A-9256-39D8B9DA47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size=1000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Epochs=1,  iteration=1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r>
              <a:rPr lang="en-US" dirty="0" smtClean="0"/>
              <a:t>Batch size=100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Epochs=1, </a:t>
            </a:r>
            <a:r>
              <a:rPr lang="en-US" dirty="0" smtClean="0">
                <a:sym typeface="+mn-ea"/>
              </a:rPr>
              <a:t> iteration=10</a:t>
            </a:r>
            <a:endParaRPr lang="en-US" dirty="0" smtClean="0"/>
          </a:p>
          <a:p>
            <a:r>
              <a:rPr lang="en-US" dirty="0" smtClean="0"/>
              <a:t>Batch size=1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Epochs=1, </a:t>
            </a:r>
            <a:r>
              <a:rPr lang="en-US" dirty="0" smtClean="0">
                <a:sym typeface="+mn-ea"/>
              </a:rPr>
              <a:t> iteration=1000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5DE24-3556-4F1A-9256-39D8B9DA47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https://aws.amazon.com/what-is/overfitting/</a:t>
            </a:r>
            <a:endParaRPr lang="en-US" dirty="0" smtClean="0"/>
          </a:p>
          <a:p>
            <a:r>
              <a:rPr lang="en-US" dirty="0" smtClean="0"/>
              <a:t>https://www.analyticsvidhya.com/blog/2021/06/complete-guide-to-prevent-overfitting-in-neural-networks-part-1/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5DE24-3556-4F1A-9256-39D8B9DA47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https://www.pinecone.io/learn/softmax-activation/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argmax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(z))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359B3-4BB4-456F-AAC6-94541B5C8C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EEA9-79AC-4BDE-BB3C-026EB1E7C2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F6A4-09D9-4C27-8345-223EA191D8B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57494" cy="369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126876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Weight Update of output layer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-c (Error/ 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-c[-(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 f’(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act</a:t>
            </a:r>
            <a:r>
              <a:rPr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. x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87727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weights of output layer using delta rule</a:t>
            </a:r>
            <a:endParaRPr lang="en-US" dirty="0" smtClean="0"/>
          </a:p>
          <a:p>
            <a:r>
              <a:rPr lang="en-US" dirty="0" smtClean="0"/>
              <a:t>Desired output d=0,  Activation function: sigmoid</a:t>
            </a:r>
            <a:endParaRPr lang="en-US" dirty="0" smtClean="0"/>
          </a:p>
          <a:p>
            <a:r>
              <a:rPr lang="en-US" dirty="0" smtClean="0"/>
              <a:t>Learning rate :0.1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Variants of Gradient Descent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a Neural Network, the Gradient Descent Algorithm is used during the backward propagation to update the parameters of the model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Batch Gradient Descent</a:t>
            </a:r>
            <a:endParaRPr lang="en-US" dirty="0"/>
          </a:p>
          <a:p>
            <a:r>
              <a:rPr lang="en-US" dirty="0"/>
              <a:t>Stochastic Gradient Descent(SGD)</a:t>
            </a:r>
            <a:endParaRPr lang="en-US" dirty="0"/>
          </a:p>
          <a:p>
            <a:r>
              <a:rPr lang="en-US" dirty="0"/>
              <a:t>Mini-batch Gradient Descent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epoch</a:t>
            </a:r>
            <a:r>
              <a:rPr lang="en-US" dirty="0"/>
              <a:t> is when the entire training set is passed through the model, forward propagation and backward propagation are performed and the parameters are updated.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9722" y="2934160"/>
            <a:ext cx="1987153" cy="2343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050" y="5530632"/>
            <a:ext cx="762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83838"/>
                </a:solidFill>
                <a:effectLst/>
                <a:latin typeface="Inter"/>
              </a:rPr>
              <a:t>Each time the parameter is updated, it is known as an Iteration.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Gradient Descent(SGD)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18" y="1467279"/>
            <a:ext cx="7886700" cy="2681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you use a single observation to calculate the cost function it is known as </a:t>
            </a:r>
            <a:r>
              <a:rPr lang="en-US" b="1" dirty="0"/>
              <a:t>Stochastic Gradient Descent, </a:t>
            </a:r>
            <a:r>
              <a:rPr lang="en-US" dirty="0"/>
              <a:t>commonly abbreviated as </a:t>
            </a:r>
            <a:r>
              <a:rPr lang="en-US" b="1" dirty="0"/>
              <a:t>SGD</a:t>
            </a:r>
            <a:r>
              <a:rPr lang="en-US" dirty="0"/>
              <a:t>. We pass a single observation at a time, calculate the cost and update the </a:t>
            </a:r>
            <a:r>
              <a:rPr lang="en-US" dirty="0" smtClean="0"/>
              <a:t>para</a:t>
            </a:r>
            <a:r>
              <a:rPr lang="en-US" dirty="0"/>
              <a:t> if we use the entire dataset to calculate the cost function, it is known as Batch Gradient Descent and if use a single observation to calculate the cost it is known as SGD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328" y="4001294"/>
            <a:ext cx="6179344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batch Gradient Descent since we are using the entire training set, the parameters will be updated only once per epoch.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331" y="3059113"/>
            <a:ext cx="6129338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Mini-batch 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00931"/>
            <a:ext cx="7886700" cy="4351338"/>
          </a:xfrm>
        </p:spPr>
        <p:txBody>
          <a:bodyPr/>
          <a:lstStyle/>
          <a:p>
            <a:r>
              <a:rPr lang="en-US" dirty="0"/>
              <a:t>It takes a subset of the entire dataset to calculate the cost function.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17" y="2276872"/>
            <a:ext cx="4238625" cy="2127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2121118"/>
            <a:ext cx="3868340" cy="185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18" y="4333082"/>
            <a:ext cx="5422106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Batch GD, SGD, and Mini-batch GD: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899" y="1816101"/>
            <a:ext cx="6968203" cy="3490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size</a:t>
            </a:r>
            <a:endParaRPr lang="en-US" dirty="0" smtClean="0"/>
          </a:p>
          <a:p>
            <a:r>
              <a:rPr lang="en-US" dirty="0" smtClean="0"/>
              <a:t>Epochs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09675" y="369146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524000"/>
                <a:gridCol w="1524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1000 Samples</a:t>
                      </a:r>
                      <a:endParaRPr lang="en-US" dirty="0"/>
                    </a:p>
                  </a:txBody>
                  <a:tcPr marL="68580" marR="68580"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size=1000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Epochs=1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 iteration=?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size=100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Epochs=1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 iteration=?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size=1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Epochs=1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 iteration=?</a:t>
                      </a:r>
                      <a:endParaRPr lang="en-US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563"/>
            <a:ext cx="4231382" cy="1325563"/>
          </a:xfrm>
        </p:spPr>
        <p:txBody>
          <a:bodyPr/>
          <a:lstStyle/>
          <a:p>
            <a:r>
              <a:rPr lang="en-US" dirty="0" smtClean="0"/>
              <a:t>Issues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7886700" cy="4797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err="1" smtClean="0"/>
              <a:t>Overfitting</a:t>
            </a:r>
            <a:endParaRPr lang="en-US" sz="3300" dirty="0" smtClean="0"/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undesirable machine learning behavior that occurs when the machine learning model gives accurate predictions for training data but not for new data.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model cannot generalize and fits too closely to the training dataset instead.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due to several reasons, such 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size is too small and does not contain enough data samples to accurately represent all possible input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contains large amounts of irrelevant information, called noisy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 is high, so it learns the noise within the training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008" y="836712"/>
            <a:ext cx="4077634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Consider a use case where a machine learning model has to analyze photos and identify the ones that contain dogs in them. If the machine learning model was trained on a data set that contained majority photos showing dogs outside in parks , it may </a:t>
            </a:r>
            <a:r>
              <a:rPr lang="en-US" dirty="0" smtClean="0"/>
              <a:t>learn </a:t>
            </a:r>
            <a:r>
              <a:rPr lang="en-US" dirty="0"/>
              <a:t>to use grass as a feature for classification, and may not recognize a dog inside a room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Another </a:t>
            </a:r>
            <a:r>
              <a:rPr lang="en-US" dirty="0" err="1"/>
              <a:t>overfitting</a:t>
            </a:r>
            <a:r>
              <a:rPr lang="en-US" dirty="0"/>
              <a:t> example is a machine learning algorithm that predicts a university student's academic performance and graduation outcome by analyzing several factors like family income, past academic performance, and academic qualifications of parents. However, the test data only includes candidates from a specific gender or ethnic group. In this case, </a:t>
            </a:r>
            <a:r>
              <a:rPr lang="en-US" dirty="0" err="1"/>
              <a:t>overfitting</a:t>
            </a:r>
            <a:r>
              <a:rPr lang="en-US" dirty="0"/>
              <a:t> causes the algorithm's prediction accuracy to drop for candidates with gender or ethnicity outside of the test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Rectified Linear Unit(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37" y="2060848"/>
            <a:ext cx="3250927" cy="20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4428050"/>
            <a:ext cx="3024336" cy="198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you prevent </a:t>
            </a:r>
            <a:r>
              <a:rPr lang="en-US" dirty="0" err="1"/>
              <a:t>overfitting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stopping</a:t>
            </a:r>
            <a:endParaRPr lang="en-US" dirty="0" smtClean="0"/>
          </a:p>
          <a:p>
            <a:r>
              <a:rPr lang="en-US" dirty="0" smtClean="0"/>
              <a:t>Regularization/</a:t>
            </a:r>
            <a:r>
              <a:rPr lang="en-US" b="1" dirty="0" smtClean="0"/>
              <a:t>Reduce </a:t>
            </a:r>
            <a:r>
              <a:rPr lang="en-US" b="1" dirty="0"/>
              <a:t>The Complexity Of The Model</a:t>
            </a:r>
            <a:endParaRPr lang="en-US" b="1" dirty="0"/>
          </a:p>
          <a:p>
            <a:r>
              <a:rPr lang="en-US" dirty="0" smtClean="0"/>
              <a:t>Data </a:t>
            </a:r>
            <a:r>
              <a:rPr lang="en-US" dirty="0"/>
              <a:t>augmentation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type of error that occurs when the model cannot determine a meaningful relationship between the input and output data.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Underfit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inaccurate results for both the training data and test set.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models—they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accurate results for the training set but not for the test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</a:t>
            </a:r>
            <a:r>
              <a:rPr lang="en-US" altLang="en-US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b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3432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95800"/>
            <a:ext cx="335438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3178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</a:t>
            </a:r>
            <a:r>
              <a:rPr lang="en-US" altLang="en-US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br>
              <a:rPr lang="en-US" alt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225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 Training set error, validation set error and test set error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8006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7F3-D36D-8746-A8BB-F9F35AA656A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772816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  <a:endParaRPr lang="en-US" sz="2400" dirty="0"/>
          </a:p>
          <a:p>
            <a:r>
              <a:rPr lang="en-US" sz="2400" dirty="0"/>
              <a:t>Online Transactions: Fraudulent (Yes / No)?</a:t>
            </a:r>
            <a:endParaRPr lang="en-US" sz="2400" dirty="0"/>
          </a:p>
          <a:p>
            <a:r>
              <a:rPr lang="en-US" sz="2400" dirty="0"/>
              <a:t>Tumor: Malignant / Benign 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51271"/>
            <a:ext cx="1119226" cy="451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3536967"/>
            <a:ext cx="42291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  <a:endParaRPr lang="en-US" sz="2400" dirty="0"/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970" y="1000763"/>
            <a:ext cx="4057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Multiclass classification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8292" y="2230738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</a:t>
            </a:r>
            <a:r>
              <a:rPr lang="en-US" sz="2400" dirty="0" err="1"/>
              <a:t>foldering</a:t>
            </a:r>
            <a:r>
              <a:rPr lang="en-US" sz="2400" dirty="0"/>
              <a:t>/tagging: Work, Friends, Family, Hobby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292" y="297180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98292" y="366268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732" y="1753620"/>
            <a:ext cx="4769892" cy="5104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7F3-D36D-8746-A8BB-F9F35AA656A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Hot Vector</a:t>
            </a:r>
            <a:endParaRPr lang="en-US" dirty="0" smtClean="0"/>
          </a:p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82" y="1267142"/>
            <a:ext cx="511167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020" y="5737275"/>
            <a:ext cx="795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binary variable for each class, all variables are set to zero except for the actual class, which is set to 1.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0" y="1908249"/>
            <a:ext cx="4636941" cy="121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" y="3796665"/>
            <a:ext cx="2893219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91" y="1491934"/>
            <a:ext cx="3157538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5" y="1600200"/>
            <a:ext cx="71684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68" y="2805739"/>
            <a:ext cx="5965865" cy="239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7740" y="2072640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labels/classes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Multiclass Classification 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44" y="1600200"/>
            <a:ext cx="806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1124744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{seal, panda, duck}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Multiclass Classification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2705478" cy="35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8064" y="3789040"/>
            <a:ext cx="1404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 ?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519063" y="1556792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z</a:t>
            </a:r>
            <a:r>
              <a:rPr lang="en-US" dirty="0"/>
              <a:t> = [0.25, 1.23, -0.8]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Multilayer Neural Network for </a:t>
            </a:r>
            <a:r>
              <a:rPr lang="en-US" dirty="0" smtClean="0"/>
              <a:t>Classification: </a:t>
            </a:r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54" y="1729311"/>
            <a:ext cx="4972526" cy="449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1" y="3034984"/>
            <a:ext cx="2206228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21" y="1626320"/>
            <a:ext cx="5635479" cy="172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080"/>
            <a:ext cx="8229600" cy="449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3884"/>
            <a:ext cx="8229600" cy="313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the </a:t>
            </a:r>
            <a:r>
              <a:rPr lang="en-US" dirty="0" err="1"/>
              <a:t>softmax</a:t>
            </a:r>
            <a:r>
              <a:rPr lang="en-US" dirty="0"/>
              <a:t> output above, we can make the following observations:</a:t>
            </a:r>
            <a:endParaRPr lang="en-US" dirty="0"/>
          </a:p>
          <a:p>
            <a:pPr lvl="1"/>
            <a:r>
              <a:rPr lang="en-US" dirty="0"/>
              <a:t>In the vector </a:t>
            </a:r>
            <a:r>
              <a:rPr lang="en-US" b="1" dirty="0"/>
              <a:t>z</a:t>
            </a:r>
            <a:r>
              <a:rPr lang="en-US" dirty="0"/>
              <a:t> of raw outputs, the maximum value is 1.23, which on applying </a:t>
            </a:r>
            <a:r>
              <a:rPr lang="en-US" dirty="0" err="1"/>
              <a:t>softmax</a:t>
            </a:r>
            <a:r>
              <a:rPr lang="en-US" dirty="0"/>
              <a:t> activation maps to 0.664: the largest entry in the </a:t>
            </a:r>
            <a:r>
              <a:rPr lang="en-US" dirty="0" err="1"/>
              <a:t>softmax</a:t>
            </a:r>
            <a:r>
              <a:rPr lang="en-US" dirty="0"/>
              <a:t> output vector. Likewise, 0.25 and -0.8 map to 0.249 and 0.087: the second and the third largest entries in the </a:t>
            </a:r>
            <a:r>
              <a:rPr lang="en-US" dirty="0" err="1"/>
              <a:t>softmax</a:t>
            </a:r>
            <a:r>
              <a:rPr lang="en-US" dirty="0"/>
              <a:t> output respectively. Thus, applying </a:t>
            </a:r>
            <a:r>
              <a:rPr lang="en-US" dirty="0" err="1"/>
              <a:t>softmax</a:t>
            </a:r>
            <a:r>
              <a:rPr lang="en-US" dirty="0"/>
              <a:t> preserves the </a:t>
            </a:r>
            <a:r>
              <a:rPr lang="en-US" i="1" dirty="0"/>
              <a:t>relative ordering</a:t>
            </a:r>
            <a:r>
              <a:rPr lang="en-US" dirty="0"/>
              <a:t> of scores.</a:t>
            </a:r>
            <a:endParaRPr lang="en-US" dirty="0"/>
          </a:p>
          <a:p>
            <a:pPr lvl="1"/>
            <a:r>
              <a:rPr lang="en-US" dirty="0"/>
              <a:t>All entries in the </a:t>
            </a:r>
            <a:r>
              <a:rPr lang="en-US" dirty="0" err="1"/>
              <a:t>softmax</a:t>
            </a:r>
            <a:r>
              <a:rPr lang="en-US" dirty="0"/>
              <a:t> output vector are between 0 and 1.</a:t>
            </a:r>
            <a:endParaRPr lang="en-US" dirty="0"/>
          </a:p>
          <a:p>
            <a:pPr lvl="1"/>
            <a:r>
              <a:rPr lang="en-US" dirty="0"/>
              <a:t>In a multiclass classification problem, where the classes are mutually exclusive, notice how the entries of the </a:t>
            </a:r>
            <a:r>
              <a:rPr lang="en-US" dirty="0" err="1"/>
              <a:t>softmax</a:t>
            </a:r>
            <a:r>
              <a:rPr lang="en-US" dirty="0"/>
              <a:t> output sum up to </a:t>
            </a:r>
            <a:r>
              <a:rPr lang="en-US" b="1" dirty="0"/>
              <a:t>1</a:t>
            </a:r>
            <a:r>
              <a:rPr lang="en-US" dirty="0"/>
              <a:t>: 0.664 + 0.249 + 0.087 = 1.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softmax</a:t>
            </a:r>
            <a:r>
              <a:rPr lang="en-US" dirty="0"/>
              <a:t>(</a:t>
            </a:r>
            <a:r>
              <a:rPr lang="en-US" b="1" dirty="0"/>
              <a:t>z</a:t>
            </a:r>
            <a:r>
              <a:rPr lang="en-US" dirty="0"/>
              <a:t>) = </a:t>
            </a:r>
            <a:r>
              <a:rPr lang="en-US" dirty="0" smtClean="0"/>
              <a:t>[</a:t>
            </a:r>
            <a:r>
              <a:rPr lang="en-US" dirty="0"/>
              <a:t>0.294 </a:t>
            </a:r>
            <a:r>
              <a:rPr lang="en-US" dirty="0" smtClean="0"/>
              <a:t>,0.664, </a:t>
            </a:r>
            <a:r>
              <a:rPr lang="en-US" dirty="0"/>
              <a:t>0.087]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example: data (loan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172808" cy="450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An example: the learning task</a:t>
            </a:r>
            <a:br>
              <a:rPr lang="en-US" alt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30" y="2472411"/>
            <a:ext cx="7132939" cy="27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input neurons (Input Layer)=2</a:t>
            </a:r>
            <a:endParaRPr lang="en-US" dirty="0" smtClean="0"/>
          </a:p>
          <a:p>
            <a:r>
              <a:rPr lang="en-US" dirty="0" smtClean="0"/>
              <a:t>Number of hidden neurons (Hidden Layer)=3</a:t>
            </a:r>
            <a:endParaRPr lang="en-US" dirty="0" smtClean="0"/>
          </a:p>
          <a:p>
            <a:r>
              <a:rPr lang="en-US" dirty="0" smtClean="0"/>
              <a:t>Number of output neurons (output Layer)=1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Activation function for both hidden and output layer is sigmoid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520963" cy="451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/>
              <a:t>Network: Weight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2053"/>
            <a:ext cx="6780683" cy="429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92888" cy="511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5544</Words>
  <Application>WPS Presentation</Application>
  <PresentationFormat>On-screen Show (4:3)</PresentationFormat>
  <Paragraphs>198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Symbol</vt:lpstr>
      <vt:lpstr>Calibri</vt:lpstr>
      <vt:lpstr>Microsoft YaHei</vt:lpstr>
      <vt:lpstr>Arial Unicode MS</vt:lpstr>
      <vt:lpstr>Inter</vt:lpstr>
      <vt:lpstr>Segoe Print</vt:lpstr>
      <vt:lpstr>Office Theme</vt:lpstr>
      <vt:lpstr>Neural Network</vt:lpstr>
      <vt:lpstr>Activation Function</vt:lpstr>
      <vt:lpstr>Neural Network</vt:lpstr>
      <vt:lpstr>An example: data (loan application)</vt:lpstr>
      <vt:lpstr>An example: the learning task </vt:lpstr>
      <vt:lpstr>Example</vt:lpstr>
      <vt:lpstr>Example</vt:lpstr>
      <vt:lpstr>Neural Network: Weight Matrices</vt:lpstr>
      <vt:lpstr>Example</vt:lpstr>
      <vt:lpstr>Class Activity</vt:lpstr>
      <vt:lpstr>Variants of Gradient Descent Algorithm </vt:lpstr>
      <vt:lpstr>PowerPoint 演示文稿</vt:lpstr>
      <vt:lpstr>Stochastic Gradient Descent(SGD) </vt:lpstr>
      <vt:lpstr>Batch Gradient Descent </vt:lpstr>
      <vt:lpstr>Mini-batch Gradient Descent </vt:lpstr>
      <vt:lpstr>Comparison between Batch GD, SGD, and Mini-batch GD: </vt:lpstr>
      <vt:lpstr>PowerPoint 演示文稿</vt:lpstr>
      <vt:lpstr>Issues of ANN</vt:lpstr>
      <vt:lpstr>Examples:</vt:lpstr>
      <vt:lpstr>How can you prevent overfitting? </vt:lpstr>
      <vt:lpstr>Underfitting </vt:lpstr>
      <vt:lpstr>Generalization &amp; Overfitting </vt:lpstr>
      <vt:lpstr>Generalization &amp; Overfitting </vt:lpstr>
      <vt:lpstr>Binary Classification</vt:lpstr>
      <vt:lpstr>PowerPoint 演示文稿</vt:lpstr>
      <vt:lpstr>Multiclass classification:</vt:lpstr>
      <vt:lpstr>Multiclass classification</vt:lpstr>
      <vt:lpstr>One HOT encoding</vt:lpstr>
      <vt:lpstr>One-Hot Encoding</vt:lpstr>
      <vt:lpstr>ONE HOT Encoding</vt:lpstr>
      <vt:lpstr>Multiclass Classification  </vt:lpstr>
      <vt:lpstr>Multiclass Classification</vt:lpstr>
      <vt:lpstr>Multilayer Neural Network for Classification: Softmax</vt:lpstr>
      <vt:lpstr>Softmax</vt:lpstr>
      <vt:lpstr>Softmax</vt:lpstr>
      <vt:lpstr>Softmax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92321</dc:creator>
  <cp:lastModifiedBy>92321</cp:lastModifiedBy>
  <cp:revision>27</cp:revision>
  <dcterms:created xsi:type="dcterms:W3CDTF">2024-04-01T05:19:00Z</dcterms:created>
  <dcterms:modified xsi:type="dcterms:W3CDTF">2024-05-02T04:34:01Z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33E006D461154E06BD7AA87A027DFAE1_12</vt:lpwstr>
  </property>
  <property fmtid="{D5CDD505-2E9C-101B-9397-08002B2CF9AE}" pid="3" name="KSOProductBuildVer">
    <vt:lpwstr>1033-12.2.0.16731</vt:lpwstr>
  </property>
</Properties>
</file>